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168"/>
  </p:notesMasterIdLst>
  <p:sldIdLst>
    <p:sldId id="1307" r:id="rId2"/>
    <p:sldId id="326" r:id="rId3"/>
    <p:sldId id="972" r:id="rId4"/>
    <p:sldId id="315" r:id="rId5"/>
    <p:sldId id="327" r:id="rId6"/>
    <p:sldId id="328" r:id="rId7"/>
    <p:sldId id="316" r:id="rId8"/>
    <p:sldId id="329" r:id="rId9"/>
    <p:sldId id="333" r:id="rId10"/>
    <p:sldId id="334" r:id="rId11"/>
    <p:sldId id="335" r:id="rId12"/>
    <p:sldId id="336" r:id="rId13"/>
    <p:sldId id="337" r:id="rId14"/>
    <p:sldId id="338" r:id="rId15"/>
    <p:sldId id="339" r:id="rId16"/>
    <p:sldId id="340" r:id="rId17"/>
    <p:sldId id="330" r:id="rId18"/>
    <p:sldId id="331" r:id="rId19"/>
    <p:sldId id="357" r:id="rId20"/>
    <p:sldId id="332" r:id="rId21"/>
    <p:sldId id="317" r:id="rId22"/>
    <p:sldId id="318" r:id="rId23"/>
    <p:sldId id="341" r:id="rId24"/>
    <p:sldId id="346" r:id="rId25"/>
    <p:sldId id="342" r:id="rId26"/>
    <p:sldId id="347" r:id="rId27"/>
    <p:sldId id="348" r:id="rId28"/>
    <p:sldId id="349" r:id="rId29"/>
    <p:sldId id="351" r:id="rId30"/>
    <p:sldId id="352" r:id="rId31"/>
    <p:sldId id="353" r:id="rId32"/>
    <p:sldId id="354" r:id="rId33"/>
    <p:sldId id="343" r:id="rId34"/>
    <p:sldId id="344" r:id="rId35"/>
    <p:sldId id="345" r:id="rId36"/>
    <p:sldId id="355" r:id="rId37"/>
    <p:sldId id="356" r:id="rId38"/>
    <p:sldId id="325" r:id="rId39"/>
    <p:sldId id="358" r:id="rId40"/>
    <p:sldId id="359" r:id="rId41"/>
    <p:sldId id="360" r:id="rId42"/>
    <p:sldId id="361" r:id="rId43"/>
    <p:sldId id="375" r:id="rId44"/>
    <p:sldId id="378" r:id="rId45"/>
    <p:sldId id="383" r:id="rId46"/>
    <p:sldId id="384" r:id="rId47"/>
    <p:sldId id="385" r:id="rId48"/>
    <p:sldId id="386" r:id="rId49"/>
    <p:sldId id="388" r:id="rId50"/>
    <p:sldId id="389" r:id="rId51"/>
    <p:sldId id="390" r:id="rId52"/>
    <p:sldId id="392" r:id="rId53"/>
    <p:sldId id="259" r:id="rId54"/>
    <p:sldId id="1155" r:id="rId55"/>
    <p:sldId id="1156" r:id="rId56"/>
    <p:sldId id="275" r:id="rId57"/>
    <p:sldId id="305" r:id="rId58"/>
    <p:sldId id="280" r:id="rId59"/>
    <p:sldId id="281" r:id="rId60"/>
    <p:sldId id="1157" r:id="rId61"/>
    <p:sldId id="1158" r:id="rId62"/>
    <p:sldId id="696" r:id="rId63"/>
    <p:sldId id="1121" r:id="rId64"/>
    <p:sldId id="1122" r:id="rId65"/>
    <p:sldId id="1123" r:id="rId66"/>
    <p:sldId id="1124" r:id="rId67"/>
    <p:sldId id="1125" r:id="rId68"/>
    <p:sldId id="1126" r:id="rId69"/>
    <p:sldId id="1127" r:id="rId70"/>
    <p:sldId id="1128" r:id="rId71"/>
    <p:sldId id="1129" r:id="rId72"/>
    <p:sldId id="427" r:id="rId73"/>
    <p:sldId id="431" r:id="rId74"/>
    <p:sldId id="432" r:id="rId75"/>
    <p:sldId id="1162" r:id="rId76"/>
    <p:sldId id="1163" r:id="rId77"/>
    <p:sldId id="1301" r:id="rId78"/>
    <p:sldId id="1302" r:id="rId79"/>
    <p:sldId id="1303" r:id="rId80"/>
    <p:sldId id="1304" r:id="rId81"/>
    <p:sldId id="1305" r:id="rId82"/>
    <p:sldId id="1306" r:id="rId83"/>
    <p:sldId id="1020" r:id="rId84"/>
    <p:sldId id="1021" r:id="rId85"/>
    <p:sldId id="362" r:id="rId86"/>
    <p:sldId id="1022" r:id="rId87"/>
    <p:sldId id="365" r:id="rId88"/>
    <p:sldId id="1023" r:id="rId89"/>
    <p:sldId id="515" r:id="rId90"/>
    <p:sldId id="1176" r:id="rId91"/>
    <p:sldId id="1177" r:id="rId92"/>
    <p:sldId id="977" r:id="rId93"/>
    <p:sldId id="978" r:id="rId94"/>
    <p:sldId id="312" r:id="rId95"/>
    <p:sldId id="541" r:id="rId96"/>
    <p:sldId id="1099" r:id="rId97"/>
    <p:sldId id="1192" r:id="rId98"/>
    <p:sldId id="1193" r:id="rId99"/>
    <p:sldId id="1194" r:id="rId100"/>
    <p:sldId id="1195" r:id="rId101"/>
    <p:sldId id="1036" r:id="rId102"/>
    <p:sldId id="366" r:id="rId103"/>
    <p:sldId id="367" r:id="rId104"/>
    <p:sldId id="368" r:id="rId105"/>
    <p:sldId id="369" r:id="rId106"/>
    <p:sldId id="370" r:id="rId107"/>
    <p:sldId id="1037" r:id="rId108"/>
    <p:sldId id="1196" r:id="rId109"/>
    <p:sldId id="1296" r:id="rId110"/>
    <p:sldId id="1297" r:id="rId111"/>
    <p:sldId id="1298" r:id="rId112"/>
    <p:sldId id="1299" r:id="rId113"/>
    <p:sldId id="1300" r:id="rId114"/>
    <p:sldId id="1046" r:id="rId115"/>
    <p:sldId id="1047" r:id="rId116"/>
    <p:sldId id="789" r:id="rId117"/>
    <p:sldId id="922" r:id="rId118"/>
    <p:sldId id="1042" r:id="rId119"/>
    <p:sldId id="613" r:id="rId120"/>
    <p:sldId id="614" r:id="rId121"/>
    <p:sldId id="616" r:id="rId122"/>
    <p:sldId id="681" r:id="rId123"/>
    <p:sldId id="1031" r:id="rId124"/>
    <p:sldId id="1048" r:id="rId125"/>
    <p:sldId id="1204" r:id="rId126"/>
    <p:sldId id="1053" r:id="rId127"/>
    <p:sldId id="1213" r:id="rId128"/>
    <p:sldId id="837" r:id="rId129"/>
    <p:sldId id="1060" r:id="rId130"/>
    <p:sldId id="1062" r:id="rId131"/>
    <p:sldId id="258" r:id="rId132"/>
    <p:sldId id="1063" r:id="rId133"/>
    <p:sldId id="1064" r:id="rId134"/>
    <p:sldId id="1065" r:id="rId135"/>
    <p:sldId id="1066" r:id="rId136"/>
    <p:sldId id="1067" r:id="rId137"/>
    <p:sldId id="1068" r:id="rId138"/>
    <p:sldId id="1069" r:id="rId139"/>
    <p:sldId id="1070" r:id="rId140"/>
    <p:sldId id="1071" r:id="rId141"/>
    <p:sldId id="1072" r:id="rId142"/>
    <p:sldId id="1073" r:id="rId143"/>
    <p:sldId id="1074" r:id="rId144"/>
    <p:sldId id="1075" r:id="rId145"/>
    <p:sldId id="1076" r:id="rId146"/>
    <p:sldId id="1077" r:id="rId147"/>
    <p:sldId id="1078" r:id="rId148"/>
    <p:sldId id="1079" r:id="rId149"/>
    <p:sldId id="1080" r:id="rId150"/>
    <p:sldId id="1081" r:id="rId151"/>
    <p:sldId id="1082" r:id="rId152"/>
    <p:sldId id="1083" r:id="rId153"/>
    <p:sldId id="1084" r:id="rId154"/>
    <p:sldId id="1085" r:id="rId155"/>
    <p:sldId id="282" r:id="rId156"/>
    <p:sldId id="283" r:id="rId157"/>
    <p:sldId id="284" r:id="rId158"/>
    <p:sldId id="285" r:id="rId159"/>
    <p:sldId id="286" r:id="rId160"/>
    <p:sldId id="287" r:id="rId161"/>
    <p:sldId id="288" r:id="rId162"/>
    <p:sldId id="289" r:id="rId163"/>
    <p:sldId id="290" r:id="rId164"/>
    <p:sldId id="291" r:id="rId165"/>
    <p:sldId id="1086" r:id="rId166"/>
    <p:sldId id="1232" r:id="rId16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3" autoAdjust="0"/>
    <p:restoredTop sz="97267" autoAdjust="0"/>
  </p:normalViewPr>
  <p:slideViewPr>
    <p:cSldViewPr snapToGrid="0" snapToObjects="1" showGuides="1">
      <p:cViewPr varScale="1">
        <p:scale>
          <a:sx n="65" d="100"/>
          <a:sy n="65" d="100"/>
        </p:scale>
        <p:origin x="1584" y="60"/>
      </p:cViewPr>
      <p:guideLst>
        <p:guide orient="horz" pos="2183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jpg>
</file>

<file path=ppt/media/image133.png>
</file>

<file path=ppt/media/image134.jpg>
</file>

<file path=ppt/media/image135.png>
</file>

<file path=ppt/media/image136.png>
</file>

<file path=ppt/media/image137.png>
</file>

<file path=ppt/media/image138.jpg>
</file>

<file path=ppt/media/image139.png>
</file>

<file path=ppt/media/image14.png>
</file>

<file path=ppt/media/image140.png>
</file>

<file path=ppt/media/image141.png>
</file>

<file path=ppt/media/image142.jpg>
</file>

<file path=ppt/media/image143.jpg>
</file>

<file path=ppt/media/image144.jpg>
</file>

<file path=ppt/media/image145.jpg>
</file>

<file path=ppt/media/image146.jpg>
</file>

<file path=ppt/media/image147.jpg>
</file>

<file path=ppt/media/image148.jpg>
</file>

<file path=ppt/media/image149.png>
</file>

<file path=ppt/media/image15.png>
</file>

<file path=ppt/media/image150.png>
</file>

<file path=ppt/media/image16.png>
</file>

<file path=ppt/media/image17.pn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jpg>
</file>

<file path=ppt/media/image49.jpg>
</file>

<file path=ppt/media/image5.png>
</file>

<file path=ppt/media/image50.jpg>
</file>

<file path=ppt/media/image51.jpg>
</file>

<file path=ppt/media/image52.jpg>
</file>

<file path=ppt/media/image53.jpg>
</file>

<file path=ppt/media/image54.jpg>
</file>

<file path=ppt/media/image55.png>
</file>

<file path=ppt/media/image56.jpg>
</file>

<file path=ppt/media/image57.png>
</file>

<file path=ppt/media/image58.png>
</file>

<file path=ppt/media/image59.jp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jpg>
</file>

<file path=ppt/media/image66.jpg>
</file>

<file path=ppt/media/image67.png>
</file>

<file path=ppt/media/image68.png>
</file>

<file path=ppt/media/image69.png>
</file>

<file path=ppt/media/image7.png>
</file>

<file path=ppt/media/image70.jpg>
</file>

<file path=ppt/media/image71.png>
</file>

<file path=ppt/media/image72.png>
</file>

<file path=ppt/media/image73.jp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DF628-715E-5845-851D-3DBB08BBA417}" type="datetimeFigureOut">
              <a:rPr kumimoji="1" lang="ko-KR" altLang="en-US" smtClean="0"/>
              <a:t>2022-07-04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41C08-C631-9145-B62C-14BEAD5E8D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6553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7936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0821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856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81174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65415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1867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7163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2528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09220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3215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8244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99309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13559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06862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29320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64701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76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97546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77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1393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78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54641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79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12327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80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2221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92483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81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89527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82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92908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83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82446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96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6032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6300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98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0581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99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363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100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1559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102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6709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108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0225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38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05157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4995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6138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56545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5980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7542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336214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2006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28286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69558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0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5861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1E6466-8C0A-4238-A11E-CB59CCFE69F1}" type="slidenum">
              <a:rPr lang="ko-KR" altLang="en-US" smtClean="0"/>
              <a:t>128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85439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66920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39230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93608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2197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3257E1-A60B-41FC-9D06-5D7252FA2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44174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EA6912-26F5-4EA2-8E06-3D1ED9F12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44174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BA82D8-333A-46E4-BCA4-BACFBDCE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44174"/>
            <a:fld id="{F0E14851-CEB1-43BE-BCB5-B8E4302714C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844174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제목 개체 틀 1">
            <a:extLst>
              <a:ext uri="{FF2B5EF4-FFF2-40B4-BE49-F238E27FC236}">
                <a16:creationId xmlns:a16="http://schemas.microsoft.com/office/drawing/2014/main" id="{AE9A8B33-2A06-4BEA-B553-C28AFE1AE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B69947D8-9687-4FF7-AD42-5D3DB04E8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24731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2"/>
            <a:ext cx="9141166" cy="685529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0BDAAD8-A076-443F-82F4-3EAEA7EB1161}"/>
              </a:ext>
            </a:extLst>
          </p:cNvPr>
          <p:cNvSpPr/>
          <p:nvPr userDrawn="1"/>
        </p:nvSpPr>
        <p:spPr>
          <a:xfrm>
            <a:off x="157942" y="133004"/>
            <a:ext cx="1762298" cy="10806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33176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6"/>
            <a:ext cx="9141169" cy="6857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E91633-E076-44D2-818B-16CCA48CA1AF}"/>
              </a:ext>
            </a:extLst>
          </p:cNvPr>
          <p:cNvSpPr txBox="1"/>
          <p:nvPr userDrawn="1"/>
        </p:nvSpPr>
        <p:spPr>
          <a:xfrm>
            <a:off x="8163098" y="6462910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723C652-3E6E-4093-AE11-02EBF4346B2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36244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A0E0A-6189-4FE1-9E12-DDB1809329B5}" type="datetime1">
              <a:rPr lang="en-US" altLang="ko-KR" smtClean="0"/>
              <a:t>7/4/2022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7710A-090A-4398-9FB7-F18ABC5EC5DC}"/>
              </a:ext>
            </a:extLst>
          </p:cNvPr>
          <p:cNvSpPr txBox="1"/>
          <p:nvPr userDrawn="1"/>
        </p:nvSpPr>
        <p:spPr>
          <a:xfrm>
            <a:off x="8287789" y="6411825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723C652-3E6E-4093-AE11-02EBF4346B2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015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606" y="344556"/>
            <a:ext cx="7406640" cy="85476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1358348"/>
            <a:ext cx="7404653" cy="4737652"/>
          </a:xfrm>
        </p:spPr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8E29-352D-4110-A1BD-E31944BD997B}" type="datetime1">
              <a:rPr lang="en-US" altLang="ko-KR" smtClean="0"/>
              <a:t>7/4/2022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790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4174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4174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4174"/>
            <a:fld id="{F0E14851-CEB1-43BE-BCB5-B8E4302714C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844174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직선 연결선[R] 13">
            <a:extLst>
              <a:ext uri="{FF2B5EF4-FFF2-40B4-BE49-F238E27FC236}">
                <a16:creationId xmlns:a16="http://schemas.microsoft.com/office/drawing/2014/main" id="{D27F1B83-8AC5-43FB-A719-70CDF0FB377A}"/>
              </a:ext>
            </a:extLst>
          </p:cNvPr>
          <p:cNvCxnSpPr/>
          <p:nvPr userDrawn="1"/>
        </p:nvCxnSpPr>
        <p:spPr>
          <a:xfrm>
            <a:off x="334763" y="6421005"/>
            <a:ext cx="84744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4EDF476-7333-4726-8467-C33D71EDFBE8}"/>
              </a:ext>
            </a:extLst>
          </p:cNvPr>
          <p:cNvSpPr txBox="1"/>
          <p:nvPr userDrawn="1"/>
        </p:nvSpPr>
        <p:spPr>
          <a:xfrm>
            <a:off x="7511143" y="6421005"/>
            <a:ext cx="86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B674A47-10CD-4B19-A778-D17B9E5383B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00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96" r:id="rId2"/>
    <p:sldLayoutId id="2147483697" r:id="rId3"/>
    <p:sldLayoutId id="2147483710" r:id="rId4"/>
    <p:sldLayoutId id="2147483713" r:id="rId5"/>
  </p:sldLayoutIdLst>
  <p:hf sldNum="0" hdr="0" ftr="0" dt="0"/>
  <p:txStyles>
    <p:titleStyle>
      <a:lvl1pPr algn="ctr" defTabSz="844174" rtl="0" eaLnBrk="1" latinLnBrk="1" hangingPunct="1">
        <a:spcBef>
          <a:spcPct val="0"/>
        </a:spcBef>
        <a:buNone/>
        <a:defRPr sz="4062" b="1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16565" indent="-316565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2954" b="1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685891" indent="-263804" algn="l" defTabSz="844174" rtl="0" eaLnBrk="1" latinLnBrk="1" hangingPunct="1">
        <a:spcBef>
          <a:spcPct val="20000"/>
        </a:spcBef>
        <a:buFont typeface="Arial" panose="020B0604020202020204" pitchFamily="34" charset="0"/>
        <a:buChar char="–"/>
        <a:defRPr sz="2585" b="1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055218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2216" b="1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477305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–"/>
        <a:defRPr sz="1846" b="1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1899392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»"/>
        <a:defRPr sz="1846" b="1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321479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566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653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740" indent="-211044" algn="l" defTabSz="844174" rtl="0" eaLnBrk="1" latinLnBrk="1" hangingPunct="1">
        <a:spcBef>
          <a:spcPct val="20000"/>
        </a:spcBef>
        <a:buFont typeface="Arial" panose="020B0604020202020204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87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174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261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348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435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522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609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696" algn="l" defTabSz="844174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5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4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2.jp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4.jpg"/><Relationship Id="rId4" Type="http://schemas.openxmlformats.org/officeDocument/2006/relationships/image" Target="../media/image133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7.png"/><Relationship Id="rId4" Type="http://schemas.openxmlformats.org/officeDocument/2006/relationships/image" Target="../media/image136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9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jp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9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9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jp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jp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jp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jp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jp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6.jp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jp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jp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8.jp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8.jp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26" Type="http://schemas.openxmlformats.org/officeDocument/2006/relationships/image" Target="../media/image44.png"/><Relationship Id="rId3" Type="http://schemas.openxmlformats.org/officeDocument/2006/relationships/image" Target="../media/image21.jpg"/><Relationship Id="rId21" Type="http://schemas.openxmlformats.org/officeDocument/2006/relationships/image" Target="../media/image39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29" Type="http://schemas.openxmlformats.org/officeDocument/2006/relationships/image" Target="../media/image47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24" Type="http://schemas.openxmlformats.org/officeDocument/2006/relationships/image" Target="../media/image42.png"/><Relationship Id="rId5" Type="http://schemas.openxmlformats.org/officeDocument/2006/relationships/image" Target="../media/image23.jpg"/><Relationship Id="rId15" Type="http://schemas.openxmlformats.org/officeDocument/2006/relationships/image" Target="../media/image33.png"/><Relationship Id="rId23" Type="http://schemas.openxmlformats.org/officeDocument/2006/relationships/image" Target="../media/image41.png"/><Relationship Id="rId28" Type="http://schemas.openxmlformats.org/officeDocument/2006/relationships/image" Target="../media/image46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jp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Relationship Id="rId27" Type="http://schemas.openxmlformats.org/officeDocument/2006/relationships/image" Target="../media/image45.png"/><Relationship Id="rId30" Type="http://schemas.openxmlformats.org/officeDocument/2006/relationships/image" Target="../media/image48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jpg"/><Relationship Id="rId7" Type="http://schemas.openxmlformats.org/officeDocument/2006/relationships/image" Target="../media/image5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3.jpg"/><Relationship Id="rId11" Type="http://schemas.openxmlformats.org/officeDocument/2006/relationships/image" Target="../media/image58.png"/><Relationship Id="rId5" Type="http://schemas.openxmlformats.org/officeDocument/2006/relationships/image" Target="../media/image52.jpg"/><Relationship Id="rId10" Type="http://schemas.openxmlformats.org/officeDocument/2006/relationships/image" Target="../media/image57.png"/><Relationship Id="rId4" Type="http://schemas.openxmlformats.org/officeDocument/2006/relationships/image" Target="../media/image51.jpg"/><Relationship Id="rId9" Type="http://schemas.openxmlformats.org/officeDocument/2006/relationships/image" Target="../media/image56.jp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jpg"/><Relationship Id="rId3" Type="http://schemas.openxmlformats.org/officeDocument/2006/relationships/image" Target="../media/image59.jp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11" Type="http://schemas.openxmlformats.org/officeDocument/2006/relationships/image" Target="../media/image66.jpg"/><Relationship Id="rId5" Type="http://schemas.openxmlformats.org/officeDocument/2006/relationships/image" Target="../media/image60.png"/><Relationship Id="rId10" Type="http://schemas.openxmlformats.org/officeDocument/2006/relationships/image" Target="../media/image65.jpg"/><Relationship Id="rId4" Type="http://schemas.openxmlformats.org/officeDocument/2006/relationships/image" Target="../media/image58.png"/><Relationship Id="rId9" Type="http://schemas.openxmlformats.org/officeDocument/2006/relationships/image" Target="../media/image64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jpg"/><Relationship Id="rId3" Type="http://schemas.openxmlformats.org/officeDocument/2006/relationships/image" Target="../media/image59.jp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10" Type="http://schemas.openxmlformats.org/officeDocument/2006/relationships/image" Target="../media/image69.png"/><Relationship Id="rId4" Type="http://schemas.openxmlformats.org/officeDocument/2006/relationships/image" Target="../media/image58.png"/><Relationship Id="rId9" Type="http://schemas.openxmlformats.org/officeDocument/2006/relationships/image" Target="../media/image68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jpg"/><Relationship Id="rId3" Type="http://schemas.openxmlformats.org/officeDocument/2006/relationships/image" Target="../media/image59.jp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11" Type="http://schemas.openxmlformats.org/officeDocument/2006/relationships/image" Target="../media/image66.jpg"/><Relationship Id="rId5" Type="http://schemas.openxmlformats.org/officeDocument/2006/relationships/image" Target="../media/image60.png"/><Relationship Id="rId10" Type="http://schemas.openxmlformats.org/officeDocument/2006/relationships/image" Target="../media/image65.jpg"/><Relationship Id="rId4" Type="http://schemas.openxmlformats.org/officeDocument/2006/relationships/image" Target="../media/image58.png"/><Relationship Id="rId9" Type="http://schemas.openxmlformats.org/officeDocument/2006/relationships/image" Target="../media/image6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jpg"/><Relationship Id="rId3" Type="http://schemas.openxmlformats.org/officeDocument/2006/relationships/image" Target="../media/image59.jp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3.jpg"/><Relationship Id="rId4" Type="http://schemas.openxmlformats.org/officeDocument/2006/relationships/image" Target="../media/image7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95768" y="4958527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ko-KR" altLang="en-US" sz="5400" kern="0" spc="-10" dirty="0" err="1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딥러닝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 알고리즘</a:t>
            </a: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(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기초</a:t>
            </a: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1337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304240" y="3929243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7"/>
          <p:cNvSpPr txBox="1"/>
          <p:nvPr/>
        </p:nvSpPr>
        <p:spPr>
          <a:xfrm>
            <a:off x="2947292" y="4577555"/>
            <a:ext cx="130444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36331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8D29F-308C-412C-BB2F-1717937F9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고급 경사 </a:t>
            </a:r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하강법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191CDA6-DCED-45BA-8F35-D8B078EB772A}"/>
              </a:ext>
            </a:extLst>
          </p:cNvPr>
          <p:cNvGrpSpPr/>
          <p:nvPr/>
        </p:nvGrpSpPr>
        <p:grpSpPr>
          <a:xfrm>
            <a:off x="450179" y="1949359"/>
            <a:ext cx="8243641" cy="4463655"/>
            <a:chOff x="885825" y="1947862"/>
            <a:chExt cx="7505218" cy="406463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A8266B-E5BA-4C34-9AF0-DDC6CDDFE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493" y="4869497"/>
              <a:ext cx="7448550" cy="11430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F79E9F7-A077-4720-AB22-2C6F812E4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5825" y="1947862"/>
              <a:ext cx="7372350" cy="2962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920173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6C51CA-7F8B-4E8F-8C7A-10EFF6E0AFF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387350" y="5113962"/>
            <a:ext cx="8369300" cy="1281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4000" b="1" dirty="0">
                <a:solidFill>
                  <a:schemeClr val="bg1"/>
                </a:solidFill>
              </a:rPr>
              <a:t>3.3 </a:t>
            </a:r>
            <a:r>
              <a:rPr lang="ko-KR" altLang="en-US" sz="4000" b="1" dirty="0">
                <a:solidFill>
                  <a:schemeClr val="bg1"/>
                </a:solidFill>
              </a:rPr>
              <a:t>심층 신경망</a:t>
            </a:r>
          </a:p>
        </p:txBody>
      </p:sp>
    </p:spTree>
    <p:extLst>
      <p:ext uri="{BB962C8B-B14F-4D97-AF65-F5344CB8AC3E}">
        <p14:creationId xmlns:p14="http://schemas.microsoft.com/office/powerpoint/2010/main" val="190082851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퍼셉트론의 한계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" altLang="ko-KR" dirty="0"/>
              <a:t>간단한 XOR도 못한다.</a:t>
            </a:r>
          </a:p>
          <a:p>
            <a:pPr>
              <a:spcBef>
                <a:spcPts val="0"/>
              </a:spcBef>
            </a:pPr>
            <a:r>
              <a:rPr lang="en" altLang="ko-KR" dirty="0"/>
              <a:t>선형분리가 불가능한 것은 풀지 못한다.</a:t>
            </a:r>
            <a:endParaRPr lang="en-US" altLang="ko-KR" dirty="0"/>
          </a:p>
          <a:p>
            <a:pPr>
              <a:spcBef>
                <a:spcPts val="0"/>
              </a:spcBef>
            </a:pPr>
            <a:r>
              <a:rPr lang="en" altLang="ko-KR" dirty="0"/>
              <a:t>XOR는 선형분리로 풀지 못하는 문제이다.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  <p:pic>
        <p:nvPicPr>
          <p:cNvPr id="5" name="Shape 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53" y="3845430"/>
            <a:ext cx="6112649" cy="20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714"/>
          <p:cNvSpPr txBox="1"/>
          <p:nvPr/>
        </p:nvSpPr>
        <p:spPr>
          <a:xfrm>
            <a:off x="6233487" y="6032891"/>
            <a:ext cx="2619000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"/>
              <a:t>http://programmermagazine.github.io/201404/book/pmag.html</a:t>
            </a:r>
          </a:p>
        </p:txBody>
      </p:sp>
    </p:spTree>
    <p:extLst>
      <p:ext uri="{BB962C8B-B14F-4D97-AF65-F5344CB8AC3E}">
        <p14:creationId xmlns:p14="http://schemas.microsoft.com/office/powerpoint/2010/main" val="85974150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선형 분리 여부</a:t>
            </a:r>
          </a:p>
        </p:txBody>
      </p:sp>
      <p:pic>
        <p:nvPicPr>
          <p:cNvPr id="5" name="Shape 7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16102" y="2476582"/>
            <a:ext cx="5551525" cy="249342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714"/>
          <p:cNvSpPr txBox="1"/>
          <p:nvPr/>
        </p:nvSpPr>
        <p:spPr>
          <a:xfrm>
            <a:off x="6233487" y="6032891"/>
            <a:ext cx="2619000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600"/>
              <a:t>http://</a:t>
            </a:r>
            <a:r>
              <a:rPr lang="en" sz="600" err="1"/>
              <a:t>sebastianraschka.com</a:t>
            </a:r>
            <a:r>
              <a:rPr lang="en" sz="600"/>
              <a:t>/Articles/2014_naive_bayes_1.html</a:t>
            </a:r>
          </a:p>
        </p:txBody>
      </p:sp>
    </p:spTree>
    <p:extLst>
      <p:ext uri="{BB962C8B-B14F-4D97-AF65-F5344CB8AC3E}">
        <p14:creationId xmlns:p14="http://schemas.microsoft.com/office/powerpoint/2010/main" val="174169323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/>
              <a:t>선형 분리 불가 문제의 해결법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dirty="0"/>
              <a:t>입력 차원을 늘린다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사과 예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입력을 비선형 변환하여 선형분리 가능하도록 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혹은 </a:t>
            </a:r>
            <a:r>
              <a:rPr kumimoji="1" lang="en-US" altLang="ko-KR" dirty="0"/>
              <a:t>MLP</a:t>
            </a:r>
            <a:endParaRPr kumimoji="1" lang="ko-KR" altLang="en-US" dirty="0"/>
          </a:p>
        </p:txBody>
      </p:sp>
      <p:pic>
        <p:nvPicPr>
          <p:cNvPr id="5" name="Shape 7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853" y="3199378"/>
            <a:ext cx="3828909" cy="15712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518349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/>
              <a:t>MLP(Multi Layer Perceptron)</a:t>
            </a:r>
            <a:endParaRPr kumimoji="1" lang="ko-KR" altLang="en-US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입력과 출력 사이에 층이 더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딥러닝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개별 </a:t>
            </a:r>
            <a:r>
              <a:rPr kumimoji="1" lang="en-US" altLang="ko-KR" dirty="0"/>
              <a:t>perceptron</a:t>
            </a:r>
            <a:r>
              <a:rPr kumimoji="1" lang="ko-KR" altLang="en-US" dirty="0"/>
              <a:t>의 결과를 다음 층의 입력으로 사용하고 결과적으로 선형 분리의 제약을 극복한다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5" name="Shape 7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9234" y="3863183"/>
            <a:ext cx="4305325" cy="261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65912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/>
              <a:t>퍼셉트론의 능력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sz="2000" dirty="0"/>
              <a:t>1</a:t>
            </a:r>
            <a:r>
              <a:rPr kumimoji="1" lang="ko-KR" altLang="en-US" sz="2000" dirty="0"/>
              <a:t>개의 </a:t>
            </a:r>
            <a:r>
              <a:rPr kumimoji="1" lang="ko-KR" altLang="en-US" sz="2000" dirty="0" err="1"/>
              <a:t>퍼셉트론은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1</a:t>
            </a:r>
            <a:r>
              <a:rPr kumimoji="1" lang="ko-KR" altLang="en-US" sz="2000" dirty="0"/>
              <a:t>개의 선형 분리를 할 수 있다</a:t>
            </a:r>
            <a:r>
              <a:rPr kumimoji="1" lang="en-US" altLang="ko-KR" sz="2000" dirty="0"/>
              <a:t>.</a:t>
            </a:r>
          </a:p>
          <a:p>
            <a:pPr marL="0" indent="0">
              <a:buNone/>
            </a:pPr>
            <a:r>
              <a:rPr kumimoji="1" lang="ko-KR" altLang="en-US" sz="2000" dirty="0" err="1"/>
              <a:t>퍼셉트론의</a:t>
            </a:r>
            <a:r>
              <a:rPr kumimoji="1" lang="ko-KR" altLang="en-US" sz="2000" dirty="0"/>
              <a:t> 결과를 다른 </a:t>
            </a:r>
            <a:r>
              <a:rPr kumimoji="1" lang="ko-KR" altLang="en-US" sz="2000" dirty="0" err="1"/>
              <a:t>퍼셉트론의</a:t>
            </a:r>
            <a:r>
              <a:rPr kumimoji="1" lang="ko-KR" altLang="en-US" sz="2000" dirty="0"/>
              <a:t> 입력으로 하면 </a:t>
            </a:r>
            <a:r>
              <a:rPr kumimoji="1" lang="ko-KR" altLang="en-US" sz="2000" dirty="0" err="1"/>
              <a:t>여러개의</a:t>
            </a:r>
            <a:r>
              <a:rPr kumimoji="1" lang="ko-KR" altLang="en-US" sz="2000" dirty="0"/>
              <a:t> 선으로 분리를 할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5" name="Shape 7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1384" y="3129414"/>
            <a:ext cx="5879433" cy="3158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503740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07E8D5-F188-4B95-B8A0-F2B67A81DC8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5571205"/>
            <a:ext cx="8369300" cy="1281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b="1" dirty="0">
                <a:solidFill>
                  <a:schemeClr val="bg1"/>
                </a:solidFill>
              </a:rPr>
              <a:t>3.4 </a:t>
            </a:r>
            <a:r>
              <a:rPr lang="ko-KR" altLang="en-US" sz="3600" b="1" dirty="0">
                <a:solidFill>
                  <a:schemeClr val="bg1"/>
                </a:solidFill>
              </a:rPr>
              <a:t>심층 신경망을 이용한 </a:t>
            </a:r>
            <a:r>
              <a:rPr lang="en-US" altLang="ko-KR" sz="3600" b="1" dirty="0">
                <a:solidFill>
                  <a:schemeClr val="bg1"/>
                </a:solidFill>
              </a:rPr>
              <a:t>XOR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0155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>
            <a:extLst>
              <a:ext uri="{FF2B5EF4-FFF2-40B4-BE49-F238E27FC236}">
                <a16:creationId xmlns:a16="http://schemas.microsoft.com/office/drawing/2014/main" id="{A176ECDB-6F86-4F65-B407-ED6D4A8C0729}"/>
              </a:ext>
            </a:extLst>
          </p:cNvPr>
          <p:cNvSpPr/>
          <p:nvPr/>
        </p:nvSpPr>
        <p:spPr>
          <a:xfrm>
            <a:off x="3497929" y="2864293"/>
            <a:ext cx="1764724" cy="35340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1B7044B-96E5-4EA1-BEFF-F69BDD11B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522" y="2960780"/>
            <a:ext cx="1340980" cy="9364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8CC256-D78E-4A12-BF34-6A601F0AF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심층 신경망을 이용한 </a:t>
            </a:r>
            <a:r>
              <a:rPr lang="en-US" altLang="ko-KR" dirty="0"/>
              <a:t>XOR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B6AFE9-32C6-4C12-B7FE-EF0138C6F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972" y="1600202"/>
            <a:ext cx="8229600" cy="4525963"/>
          </a:xfrm>
        </p:spPr>
        <p:txBody>
          <a:bodyPr/>
          <a:lstStyle/>
          <a:p>
            <a:r>
              <a:rPr lang="ko-KR" altLang="en-US" dirty="0"/>
              <a:t>두개의 선형회귀 함수와 활성화 함수를 이용해서 </a:t>
            </a:r>
            <a:r>
              <a:rPr lang="en-US" altLang="ko-KR" dirty="0"/>
              <a:t>XOR </a:t>
            </a:r>
            <a:r>
              <a:rPr lang="ko-KR" altLang="en-US" dirty="0"/>
              <a:t>문제를 해결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4D2AF91-3936-43EE-AF12-1F16A196EB76}"/>
              </a:ext>
            </a:extLst>
          </p:cNvPr>
          <p:cNvSpPr/>
          <p:nvPr/>
        </p:nvSpPr>
        <p:spPr>
          <a:xfrm>
            <a:off x="808188" y="3185998"/>
            <a:ext cx="1101438" cy="486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495FE9-6CDE-474F-9FFD-B36AB4BE2534}"/>
              </a:ext>
            </a:extLst>
          </p:cNvPr>
          <p:cNvSpPr txBox="1"/>
          <p:nvPr/>
        </p:nvSpPr>
        <p:spPr>
          <a:xfrm>
            <a:off x="261426" y="324433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X1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C69324-E4C0-489B-898B-EBF514439FD1}"/>
              </a:ext>
            </a:extLst>
          </p:cNvPr>
          <p:cNvSpPr txBox="1"/>
          <p:nvPr/>
        </p:nvSpPr>
        <p:spPr>
          <a:xfrm>
            <a:off x="324588" y="5173999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X2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7A2D1B5-5AB6-48BB-99ED-2FA6F49F8867}"/>
              </a:ext>
            </a:extLst>
          </p:cNvPr>
          <p:cNvSpPr/>
          <p:nvPr/>
        </p:nvSpPr>
        <p:spPr>
          <a:xfrm>
            <a:off x="907964" y="5086130"/>
            <a:ext cx="1101438" cy="486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811C0C7-204B-49BC-97A3-8B72CB5AB389}"/>
              </a:ext>
            </a:extLst>
          </p:cNvPr>
          <p:cNvCxnSpPr>
            <a:cxnSpLocks/>
            <a:stCxn id="4" idx="6"/>
            <a:endCxn id="14" idx="1"/>
          </p:cNvCxnSpPr>
          <p:nvPr/>
        </p:nvCxnSpPr>
        <p:spPr>
          <a:xfrm flipV="1">
            <a:off x="1909626" y="3428999"/>
            <a:ext cx="1766896" cy="1"/>
          </a:xfrm>
          <a:prstGeom prst="line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AA9E1BE-5020-40A6-865A-92DA32E32073}"/>
              </a:ext>
            </a:extLst>
          </p:cNvPr>
          <p:cNvCxnSpPr>
            <a:cxnSpLocks/>
            <a:stCxn id="10" idx="6"/>
            <a:endCxn id="14" idx="1"/>
          </p:cNvCxnSpPr>
          <p:nvPr/>
        </p:nvCxnSpPr>
        <p:spPr>
          <a:xfrm flipV="1">
            <a:off x="2009402" y="3428999"/>
            <a:ext cx="1667120" cy="1900133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CC5ABE04-AF2D-436B-BEF2-902604602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927" y="4856861"/>
            <a:ext cx="1340980" cy="936438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83B8F82-3813-4E33-B0E7-A8789FF2468C}"/>
              </a:ext>
            </a:extLst>
          </p:cNvPr>
          <p:cNvCxnSpPr>
            <a:cxnSpLocks/>
            <a:stCxn id="4" idx="6"/>
            <a:endCxn id="23" idx="1"/>
          </p:cNvCxnSpPr>
          <p:nvPr/>
        </p:nvCxnSpPr>
        <p:spPr>
          <a:xfrm>
            <a:off x="1909626" y="3429000"/>
            <a:ext cx="1723301" cy="189608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DEC7FF-B53C-4FA0-BD10-E2B8D54CFB1C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2009402" y="5329132"/>
            <a:ext cx="1698071" cy="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E83D727-8945-4EF0-928E-21598200309F}"/>
              </a:ext>
            </a:extLst>
          </p:cNvPr>
          <p:cNvSpPr txBox="1"/>
          <p:nvPr/>
        </p:nvSpPr>
        <p:spPr>
          <a:xfrm>
            <a:off x="2130136" y="3185998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0.5</a:t>
            </a:r>
            <a:endParaRPr lang="ko-KR" altLang="en-US" sz="14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63B2FF-CD06-4E7E-9513-A42BC658A732}"/>
              </a:ext>
            </a:extLst>
          </p:cNvPr>
          <p:cNvSpPr txBox="1"/>
          <p:nvPr/>
        </p:nvSpPr>
        <p:spPr>
          <a:xfrm>
            <a:off x="1802292" y="3607225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0.3</a:t>
            </a:r>
            <a:endParaRPr lang="ko-KR" altLang="en-US" sz="14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14567A-9821-4CD8-93CA-14CA6B7FA85B}"/>
              </a:ext>
            </a:extLst>
          </p:cNvPr>
          <p:cNvSpPr txBox="1"/>
          <p:nvPr/>
        </p:nvSpPr>
        <p:spPr>
          <a:xfrm>
            <a:off x="1730606" y="4591305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0.2</a:t>
            </a:r>
            <a:endParaRPr lang="ko-KR" altLang="en-US" sz="14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98C37BC-6588-4997-81CA-F282A66521F9}"/>
              </a:ext>
            </a:extLst>
          </p:cNvPr>
          <p:cNvSpPr txBox="1"/>
          <p:nvPr/>
        </p:nvSpPr>
        <p:spPr>
          <a:xfrm>
            <a:off x="2154875" y="4984915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0.1</a:t>
            </a:r>
            <a:endParaRPr lang="ko-KR" altLang="en-US" sz="14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EBB1D11-439E-4B05-AD0D-AED1CD92B726}"/>
              </a:ext>
            </a:extLst>
          </p:cNvPr>
          <p:cNvSpPr txBox="1"/>
          <p:nvPr/>
        </p:nvSpPr>
        <p:spPr>
          <a:xfrm>
            <a:off x="4676551" y="3244590"/>
            <a:ext cx="1598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/>
              <a:t>sigmod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계산결과</a:t>
            </a:r>
            <a:endParaRPr lang="en-US" altLang="ko-KR" sz="1400" b="1" dirty="0"/>
          </a:p>
          <a:p>
            <a:r>
              <a:rPr lang="en-US" altLang="ko-KR" sz="1400" b="1" dirty="0"/>
              <a:t>0.8</a:t>
            </a:r>
            <a:r>
              <a:rPr lang="ko-KR" altLang="en-US" sz="1400" b="1" dirty="0"/>
              <a:t>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D35CD7A-863E-4154-8987-9D8DA22154BA}"/>
              </a:ext>
            </a:extLst>
          </p:cNvPr>
          <p:cNvSpPr txBox="1"/>
          <p:nvPr/>
        </p:nvSpPr>
        <p:spPr>
          <a:xfrm>
            <a:off x="4704048" y="5173999"/>
            <a:ext cx="1598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/>
              <a:t>sigmod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계산결과</a:t>
            </a:r>
            <a:endParaRPr lang="en-US" altLang="ko-KR" sz="1400" b="1" dirty="0"/>
          </a:p>
          <a:p>
            <a:r>
              <a:rPr lang="en-US" altLang="ko-KR" sz="1400" b="1" dirty="0"/>
              <a:t>0.2</a:t>
            </a:r>
            <a:r>
              <a:rPr lang="ko-KR" altLang="en-US" sz="1400" b="1" dirty="0"/>
              <a:t> 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7F41538E-BB3F-4D02-8C61-06F81D68C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512" y="3240244"/>
            <a:ext cx="2261810" cy="157947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72F727C-232D-4C1B-9414-DE601B961ED8}"/>
              </a:ext>
            </a:extLst>
          </p:cNvPr>
          <p:cNvSpPr txBox="1"/>
          <p:nvPr/>
        </p:nvSpPr>
        <p:spPr>
          <a:xfrm>
            <a:off x="7410907" y="4769610"/>
            <a:ext cx="1598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/>
              <a:t>sigmod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계산결과</a:t>
            </a:r>
            <a:endParaRPr lang="en-US" altLang="ko-KR" sz="1400" b="1" dirty="0"/>
          </a:p>
          <a:p>
            <a:r>
              <a:rPr lang="en-US" altLang="ko-KR" sz="1400" b="1" dirty="0"/>
              <a:t>0.1</a:t>
            </a:r>
            <a:r>
              <a:rPr lang="ko-KR" altLang="en-US" sz="1400" b="1" dirty="0"/>
              <a:t> </a:t>
            </a: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6A07D593-90B7-4ACA-B333-0979548EE1BB}"/>
              </a:ext>
            </a:extLst>
          </p:cNvPr>
          <p:cNvCxnSpPr>
            <a:cxnSpLocks/>
          </p:cNvCxnSpPr>
          <p:nvPr/>
        </p:nvCxnSpPr>
        <p:spPr>
          <a:xfrm>
            <a:off x="4704048" y="3761113"/>
            <a:ext cx="1598515" cy="2688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73C15FE-1651-4E90-AE16-2BA6EE7DD891}"/>
              </a:ext>
            </a:extLst>
          </p:cNvPr>
          <p:cNvCxnSpPr>
            <a:cxnSpLocks/>
          </p:cNvCxnSpPr>
          <p:nvPr/>
        </p:nvCxnSpPr>
        <p:spPr>
          <a:xfrm flipV="1">
            <a:off x="4777960" y="4417831"/>
            <a:ext cx="1695576" cy="77784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C44BEDE-3BBA-4B78-B62F-96B3BFBBBB71}"/>
              </a:ext>
            </a:extLst>
          </p:cNvPr>
          <p:cNvSpPr txBox="1"/>
          <p:nvPr/>
        </p:nvSpPr>
        <p:spPr>
          <a:xfrm>
            <a:off x="4842532" y="3915374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0.7</a:t>
            </a:r>
            <a:endParaRPr lang="ko-KR" altLang="en-US" sz="14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1D341DF-2F5A-4DB7-8D78-5D54B358D01F}"/>
              </a:ext>
            </a:extLst>
          </p:cNvPr>
          <p:cNvSpPr txBox="1"/>
          <p:nvPr/>
        </p:nvSpPr>
        <p:spPr>
          <a:xfrm>
            <a:off x="5374556" y="4795753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</a:t>
            </a:r>
            <a:r>
              <a:rPr lang="en-US" altLang="ko-KR" sz="1400" b="1" dirty="0"/>
              <a:t>0.3</a:t>
            </a:r>
            <a:endParaRPr lang="ko-KR" altLang="en-US" sz="14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2CE7966-CE3F-4EEF-8CB5-2289B485F56D}"/>
              </a:ext>
            </a:extLst>
          </p:cNvPr>
          <p:cNvSpPr txBox="1"/>
          <p:nvPr/>
        </p:nvSpPr>
        <p:spPr>
          <a:xfrm>
            <a:off x="185330" y="6090521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입력</a:t>
            </a:r>
            <a:endParaRPr lang="ko-KR" altLang="en-US" sz="140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81D1356-717B-457C-8695-A0F824C94681}"/>
              </a:ext>
            </a:extLst>
          </p:cNvPr>
          <p:cNvSpPr txBox="1"/>
          <p:nvPr/>
        </p:nvSpPr>
        <p:spPr>
          <a:xfrm>
            <a:off x="2087656" y="605482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022FC3-0ABC-4775-AD18-57355F6DA81D}"/>
              </a:ext>
            </a:extLst>
          </p:cNvPr>
          <p:cNvSpPr txBox="1"/>
          <p:nvPr/>
        </p:nvSpPr>
        <p:spPr>
          <a:xfrm>
            <a:off x="3691219" y="6059304"/>
            <a:ext cx="1320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Hidden Layer</a:t>
            </a:r>
            <a:endParaRPr lang="ko-KR" altLang="en-US" sz="1400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2DADC2B-72AD-4322-A9C5-17A33567CC5D}"/>
              </a:ext>
            </a:extLst>
          </p:cNvPr>
          <p:cNvSpPr txBox="1"/>
          <p:nvPr/>
        </p:nvSpPr>
        <p:spPr>
          <a:xfrm>
            <a:off x="5691951" y="606548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2E16D38-0B67-4DCD-80AF-FA35D907866C}"/>
              </a:ext>
            </a:extLst>
          </p:cNvPr>
          <p:cNvSpPr txBox="1"/>
          <p:nvPr/>
        </p:nvSpPr>
        <p:spPr>
          <a:xfrm>
            <a:off x="7695309" y="605004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예상치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46880530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79CE1-CEFC-477E-B023-97B56DC4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오차 </a:t>
            </a:r>
            <a:r>
              <a:rPr lang="ko-KR" altLang="en-US" dirty="0" err="1"/>
              <a:t>역전파</a:t>
            </a:r>
            <a:r>
              <a:rPr lang="ko-KR" altLang="en-US" dirty="0"/>
              <a:t> </a:t>
            </a:r>
            <a:r>
              <a:rPr lang="en-US" altLang="ko-KR" dirty="0"/>
              <a:t>(Backpropagation)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443A6A-13F9-462D-BDF7-3A9F04394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다층 퍼셉트론 결과값의 오차를 구해 이를 토대로 하나 앞선 가중치를 차례로 거슬러 올라가며 조정해 감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B6759-5601-429D-84B2-3E46B0CB1867}"/>
              </a:ext>
            </a:extLst>
          </p:cNvPr>
          <p:cNvSpPr txBox="1"/>
          <p:nvPr/>
        </p:nvSpPr>
        <p:spPr>
          <a:xfrm>
            <a:off x="654628" y="5704399"/>
            <a:ext cx="2784763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단일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퍼셉트론에서의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오차 수정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2888FC-4B54-4971-BB6B-339678F55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12" y="3428999"/>
            <a:ext cx="3284578" cy="194471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BFA684-F785-445A-BE48-F811BD5948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086" y="3313082"/>
            <a:ext cx="4378845" cy="20606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D58D4B-3DB3-478E-B902-EFE281DED00C}"/>
              </a:ext>
            </a:extLst>
          </p:cNvPr>
          <p:cNvSpPr txBox="1"/>
          <p:nvPr/>
        </p:nvSpPr>
        <p:spPr>
          <a:xfrm>
            <a:off x="5226628" y="5741667"/>
            <a:ext cx="3460172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다층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퍼셉트론에서의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오차 수정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8250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660339" y="3928494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7"/>
          <p:cNvSpPr txBox="1"/>
          <p:nvPr/>
        </p:nvSpPr>
        <p:spPr>
          <a:xfrm>
            <a:off x="2947292" y="4577555"/>
            <a:ext cx="130444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0390547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79CE1-CEFC-477E-B023-97B56DC4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오차 </a:t>
            </a:r>
            <a:r>
              <a:rPr lang="ko-KR" altLang="en-US" dirty="0" err="1"/>
              <a:t>역전파</a:t>
            </a:r>
            <a:r>
              <a:rPr lang="ko-KR" altLang="en-US" dirty="0"/>
              <a:t> </a:t>
            </a:r>
            <a:r>
              <a:rPr lang="en-US" altLang="ko-KR" dirty="0"/>
              <a:t>(Backpropagation)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443A6A-13F9-462D-BDF7-3A9F04394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최적화의 계산 방향이 출력층에서 시작해 앞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뒤어서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앞으로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진행됨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오차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역전파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(back propagation)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부름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역전파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구동 방식의 정리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임의의 초기 가중치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(w</a:t>
            </a:r>
            <a:r>
              <a:rPr lang="en-US" altLang="ko-KR" sz="2400" baseline="-25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준 뒤 결과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en-US" altLang="ko-KR" sz="2400" baseline="-25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out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계산한다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계산 결과와 우리가 원하는 값 사이의 오차를 구한다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경사 하강법을 이용해 바로 앞 가중치를 오차가 작아지는 방향으로 업데이트한다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en-US" altLang="ko-KR" sz="2400" dirty="0">
                <a:solidFill>
                  <a:srgbClr val="EB9F15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r>
              <a:rPr lang="en-US" altLang="ko-KR" sz="2400" dirty="0">
                <a:solidFill>
                  <a:srgbClr val="EB9F15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과정을 더이상 오차가 줄어들지 않을 때까지 반복한다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1345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79CE1-CEFC-477E-B023-97B56DC4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오차 </a:t>
            </a:r>
            <a:r>
              <a:rPr lang="ko-KR" altLang="en-US" dirty="0" err="1"/>
              <a:t>역전파</a:t>
            </a:r>
            <a:r>
              <a:rPr lang="ko-KR" altLang="en-US" dirty="0"/>
              <a:t> </a:t>
            </a:r>
            <a:r>
              <a:rPr lang="en-US" altLang="ko-KR" dirty="0"/>
              <a:t>(Backpropagation)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443A6A-13F9-462D-BDF7-3A9F04394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여기서 ‘오차가 작아지는 방향으로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업데이트한다’는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의미는 미분 값이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가까워지는 방향으로 나아간다는 말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즉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기울기가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되는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방향’으로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나아가야 하는데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말은 가중치에서 기울기를 뺐을 때 가중치의 변화가 전혀 없는 상태를 말함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오차 역전파를 다른 방식으로 표현하면 가중치에서 기울기를 빼도 값의 변화가 없을 때까지 계속해서 가중치 수정 작업을 반복하는 것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B4C96A-9941-451A-BA3C-71A294E41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823" y="4750008"/>
            <a:ext cx="4376630" cy="137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5796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79CE1-CEFC-477E-B023-97B56DC4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65000"/>
              </a:lnSpc>
              <a:buClr>
                <a:srgbClr val="F6CC2C"/>
              </a:buClr>
            </a:pP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신경망의 구현 과정</a:t>
            </a:r>
            <a:endParaRPr lang="en-US" altLang="ko-KR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C19A58-9055-4B82-8146-CF4C6897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802" y="1564675"/>
            <a:ext cx="4667294" cy="41498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CF1A45-F276-44FA-AF8C-5EB4BCBA9E52}"/>
              </a:ext>
            </a:extLst>
          </p:cNvPr>
          <p:cNvSpPr txBox="1"/>
          <p:nvPr/>
        </p:nvSpPr>
        <p:spPr>
          <a:xfrm>
            <a:off x="1292802" y="5761767"/>
            <a:ext cx="6130636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신경망의 구현 과정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785407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79CE1-CEFC-477E-B023-97B56DC4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신경망의 구현 과정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443A6A-13F9-462D-BDF7-3A9F04394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환경 변수 지정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환경 변수에는 입력 값과 타깃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결괏값이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포함된 데이터셋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학습률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등이 포함됩니다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활성화 함수와 가중치 등도 선언되어야 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신경망 실행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초깃값을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입력하여 활성화 함수와 가중치를 거쳐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결괏값이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나오게 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결과를 실제 값과 비교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오차를 측정합니다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역전파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실행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출력층과 은닉층의 가중치를 수정합니다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65000"/>
              </a:lnSpc>
              <a:buClr>
                <a:srgbClr val="EB9F15"/>
              </a:buClr>
              <a:buFont typeface="+mj-lt"/>
              <a:buAutoNum type="arabicParenR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 출력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32717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B956B2-BDC0-4EF5-8E61-1B97103ED79F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46580" y="5097837"/>
            <a:ext cx="8369300" cy="1281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4000" b="1" dirty="0">
                <a:solidFill>
                  <a:schemeClr val="bg1"/>
                </a:solidFill>
              </a:rPr>
              <a:t>3.5. </a:t>
            </a:r>
            <a:r>
              <a:rPr lang="ko-KR" altLang="en-US" sz="4000" b="1" dirty="0" err="1">
                <a:solidFill>
                  <a:schemeClr val="bg1"/>
                </a:solidFill>
              </a:rPr>
              <a:t>딥러닝</a:t>
            </a:r>
            <a:r>
              <a:rPr lang="ko-KR" altLang="en-US" sz="4000" b="1" dirty="0">
                <a:solidFill>
                  <a:schemeClr val="bg1"/>
                </a:solidFill>
              </a:rPr>
              <a:t> </a:t>
            </a:r>
            <a:r>
              <a:rPr lang="en-US" altLang="ko-KR" sz="4000" b="1" dirty="0">
                <a:solidFill>
                  <a:schemeClr val="bg1"/>
                </a:solidFill>
              </a:rPr>
              <a:t>MNIST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82256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38" y="1571431"/>
            <a:ext cx="3563358" cy="1402424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0DE86EB3-B096-48DC-8067-1D7AC7EC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57" y="288736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MNIST </a:t>
            </a:r>
            <a:r>
              <a:rPr lang="ko-KR" altLang="en-US" sz="4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손글씨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인식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CDD1D27-FB68-42D5-8689-67CDA6D8E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157" y="3113550"/>
            <a:ext cx="8229600" cy="3247713"/>
          </a:xfrm>
        </p:spPr>
        <p:txBody>
          <a:bodyPr>
            <a:normAutofit fontScale="47500" lnSpcReduction="20000"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일반적인 사람에게 이 사진의 숫자를 읽어보라 하면 대부분 ‘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504192’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읽을 것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그런데 컴퓨터에게 이 글씨를 읽게 하고 이 글씨가 어떤 의미인지를 알게 하는 </a:t>
            </a:r>
            <a:b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과정은 쉽지 않음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숫자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어떤 특징을 가졌고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숫자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어떻게 </a:t>
            </a:r>
            <a:r>
              <a:rPr lang="ko-KR" altLang="en-US" sz="3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다른지를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기계가 스스로 파악하여 정확하게 읽고 판단하게 만드는 것은 </a:t>
            </a:r>
            <a:r>
              <a:rPr lang="ko-KR" altLang="en-US" sz="3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머신러닝의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오랜 진입 과제였음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413978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67" y="3573131"/>
            <a:ext cx="5433926" cy="3122850"/>
          </a:xfrm>
          <a:prstGeom prst="rect">
            <a:avLst/>
          </a:prstGeo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CCCFC725-2E92-440C-933C-F115B41F5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MNIST 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9C81ED96-8AEA-464C-9192-CF66442B2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10593"/>
            <a:ext cx="8229600" cy="4525963"/>
          </a:xfrm>
        </p:spPr>
        <p:txBody>
          <a:bodyPr>
            <a:normAutofit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MNIST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데이터셋은 미국 국립표준기술원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(NIST)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고등학생과 인구조사국 직원 등이 쓴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손글씨를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이용해 만든 데이터로 구성되어 있음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70,000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글자 이미지에 각각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부터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까지 이름표를 붙인 데이터셋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머신러닝을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배우는 사람이라면 자신의 알고리즘과 다른 알고리즘의 성과를 비교해 보고자 한 번씩 도전해 보는 가장 유명한 데이터 중 하나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392851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91" y="3680618"/>
            <a:ext cx="6841483" cy="267573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E2267E-3EB8-4120-9552-A6EF2FF97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117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8C17542-9A24-4B9D-812F-278076A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400" dirty="0">
                <a:latin typeface="맑은 고딕" panose="020B0503020000020004" pitchFamily="50" charset="-127"/>
              </a:rPr>
              <a:t>기울기 소실 문제와 활성화 함수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FA374CE-D01B-4F45-8A09-370BAB5C9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609" y="1417638"/>
            <a:ext cx="8229600" cy="4525963"/>
          </a:xfrm>
        </p:spPr>
        <p:txBody>
          <a:bodyPr/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다층 퍼셉트론은 오차 역전파를 만나 신경망이 되었고</a:t>
            </a:r>
            <a:r>
              <a:rPr lang="en-US" altLang="ko-KR" sz="1800" dirty="0">
                <a:latin typeface="맑은 고딕" panose="020B0503020000020004" pitchFamily="50" charset="-127"/>
              </a:rPr>
              <a:t>, </a:t>
            </a:r>
            <a:r>
              <a:rPr lang="ko-KR" altLang="en-US" sz="1800" dirty="0">
                <a:latin typeface="맑은 고딕" panose="020B0503020000020004" pitchFamily="50" charset="-127"/>
              </a:rPr>
              <a:t>신경망은 </a:t>
            </a:r>
            <a:r>
              <a:rPr lang="en-US" altLang="ko-KR" sz="1800" dirty="0">
                <a:latin typeface="맑은 고딕" panose="020B0503020000020004" pitchFamily="50" charset="-127"/>
              </a:rPr>
              <a:t>XOR </a:t>
            </a:r>
            <a:r>
              <a:rPr lang="ko-KR" altLang="en-US" sz="1800" dirty="0">
                <a:latin typeface="맑은 고딕" panose="020B0503020000020004" pitchFamily="50" charset="-127"/>
              </a:rPr>
              <a:t>문제를 가볍게 해결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하지만 기대만큼 결과가 좋아지지 않았음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이유가 무엇일까</a:t>
            </a:r>
            <a:r>
              <a:rPr lang="en-US" altLang="ko-KR" sz="1800" dirty="0">
                <a:latin typeface="맑은 고딕" panose="020B0503020000020004" pitchFamily="50" charset="-127"/>
              </a:rPr>
              <a:t>?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904722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74F3F7-D5D1-4264-BBFD-70CCC6766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400" dirty="0">
                <a:latin typeface="맑은 고딕" panose="020B0503020000020004" pitchFamily="50" charset="-127"/>
              </a:rPr>
              <a:t>기울기 소실 문제와 활성화 함수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7A16DC-F29A-4CDB-BCEA-92F6CF6C0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892" y="1642993"/>
            <a:ext cx="8229600" cy="4525963"/>
          </a:xfrm>
        </p:spPr>
        <p:txBody>
          <a:bodyPr>
            <a:normAutofit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맑은 고딕" panose="020B0503020000020004" pitchFamily="50" charset="-127"/>
              </a:rPr>
              <a:t>오차 역전파는 출력층으로부터 하나씩 앞으로 되돌아가며 각 층의 가중치를 수정하는 방법</a:t>
            </a:r>
            <a:endParaRPr lang="en-US" altLang="ko-KR" sz="2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맑은 고딕" panose="020B0503020000020004" pitchFamily="50" charset="-127"/>
              </a:rPr>
              <a:t>가중치를 수정하려면 미분 값</a:t>
            </a:r>
            <a:r>
              <a:rPr lang="en-US" altLang="ko-KR" sz="2200" dirty="0">
                <a:latin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</a:rPr>
              <a:t>즉 기울기가 필요</a:t>
            </a:r>
            <a:endParaRPr lang="en-US" altLang="ko-KR" sz="2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맑은 고딕" panose="020B0503020000020004" pitchFamily="50" charset="-127"/>
              </a:rPr>
              <a:t>그런데 층이 늘어나면서 기울기가 중간에 </a:t>
            </a:r>
            <a:r>
              <a:rPr lang="en-US" altLang="ko-KR" sz="2200" dirty="0">
                <a:latin typeface="맑은 고딕" panose="020B0503020000020004" pitchFamily="50" charset="-127"/>
              </a:rPr>
              <a:t>0</a:t>
            </a:r>
            <a:r>
              <a:rPr lang="ko-KR" altLang="en-US" sz="2200" dirty="0">
                <a:latin typeface="맑은 고딕" panose="020B0503020000020004" pitchFamily="50" charset="-127"/>
              </a:rPr>
              <a:t>이 되어버리는 기울기 소실</a:t>
            </a:r>
            <a:r>
              <a:rPr lang="en-US" altLang="ko-KR" sz="2200" dirty="0">
                <a:latin typeface="맑은 고딕" panose="020B0503020000020004" pitchFamily="50" charset="-127"/>
              </a:rPr>
              <a:t>(vanishing gradient) </a:t>
            </a:r>
            <a:r>
              <a:rPr lang="ko-KR" altLang="en-US" sz="2200" dirty="0">
                <a:latin typeface="맑은 고딕" panose="020B0503020000020004" pitchFamily="50" charset="-127"/>
              </a:rPr>
              <a:t>문제가 발생하기 시작</a:t>
            </a:r>
            <a:endParaRPr lang="en-US" altLang="ko-KR" sz="2200" dirty="0">
              <a:latin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006607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54" y="3744884"/>
            <a:ext cx="5202381" cy="21482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989130"/>
            <a:ext cx="6857999" cy="321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시그모이드의 미분</a:t>
            </a:r>
            <a:endParaRPr lang="en-US" altLang="ko-KR" sz="10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950004C-955B-4471-8825-F9DEE010F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400" dirty="0">
                <a:latin typeface="맑은 고딕" panose="020B0503020000020004" pitchFamily="50" charset="-127"/>
              </a:rPr>
              <a:t>기울기 소실 문제와 활성화 함수</a:t>
            </a:r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4AC4997B-134D-4A92-86FB-C8492F863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465" y="1624013"/>
            <a:ext cx="8229600" cy="4525963"/>
          </a:xfrm>
        </p:spPr>
        <p:txBody>
          <a:bodyPr>
            <a:normAutofit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활성화 함수로 사용된 </a:t>
            </a:r>
            <a:r>
              <a:rPr lang="ko-KR" altLang="en-US" sz="1800" dirty="0" err="1">
                <a:latin typeface="맑은 고딕" panose="020B0503020000020004" pitchFamily="50" charset="-127"/>
              </a:rPr>
              <a:t>시그모이드</a:t>
            </a:r>
            <a:r>
              <a:rPr lang="ko-KR" altLang="en-US" sz="1800" dirty="0">
                <a:latin typeface="맑은 고딕" panose="020B0503020000020004" pitchFamily="50" charset="-127"/>
              </a:rPr>
              <a:t> 함수의 특성 때문임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 err="1">
                <a:latin typeface="맑은 고딕" panose="020B0503020000020004" pitchFamily="50" charset="-127"/>
              </a:rPr>
              <a:t>시그모이드를</a:t>
            </a:r>
            <a:r>
              <a:rPr lang="ko-KR" altLang="en-US" sz="1800" dirty="0">
                <a:latin typeface="맑은 고딕" panose="020B0503020000020004" pitchFamily="50" charset="-127"/>
              </a:rPr>
              <a:t> 미분하면 최대치가 </a:t>
            </a:r>
            <a:r>
              <a:rPr lang="en-US" altLang="ko-KR" sz="1800" dirty="0">
                <a:latin typeface="맑은 고딕" panose="020B0503020000020004" pitchFamily="50" charset="-127"/>
              </a:rPr>
              <a:t>0.3</a:t>
            </a: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맑은 고딕" panose="020B0503020000020004" pitchFamily="50" charset="-127"/>
              </a:rPr>
              <a:t>1</a:t>
            </a:r>
            <a:r>
              <a:rPr lang="ko-KR" altLang="en-US" sz="1800" dirty="0">
                <a:latin typeface="맑은 고딕" panose="020B0503020000020004" pitchFamily="50" charset="-127"/>
              </a:rPr>
              <a:t>보다 작으므로 계속 곱하다 보면 </a:t>
            </a:r>
            <a:r>
              <a:rPr lang="en-US" altLang="ko-KR" sz="1800" dirty="0">
                <a:latin typeface="맑은 고딕" panose="020B0503020000020004" pitchFamily="50" charset="-127"/>
              </a:rPr>
              <a:t>0</a:t>
            </a:r>
            <a:r>
              <a:rPr lang="ko-KR" altLang="en-US" sz="1800" dirty="0">
                <a:latin typeface="맑은 고딕" panose="020B0503020000020004" pitchFamily="50" charset="-127"/>
              </a:rPr>
              <a:t>에 가까워 짐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맑은 고딕" panose="020B0503020000020004" pitchFamily="50" charset="-127"/>
              </a:rPr>
              <a:t> 층을 거쳐 갈수록 기울기가 사라져 가중치를 수정하기가 어려워지는 것</a:t>
            </a:r>
            <a:endParaRPr lang="en-US" altLang="ko-KR" sz="1800" dirty="0">
              <a:latin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5881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660339" y="3928494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3"/>
          <p:cNvSpPr/>
          <p:nvPr/>
        </p:nvSpPr>
        <p:spPr>
          <a:xfrm>
            <a:off x="4539112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47"/>
          <p:cNvSpPr txBox="1"/>
          <p:nvPr/>
        </p:nvSpPr>
        <p:spPr>
          <a:xfrm>
            <a:off x="4031439" y="4576806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</p:spTree>
    <p:extLst>
      <p:ext uri="{BB962C8B-B14F-4D97-AF65-F5344CB8AC3E}">
        <p14:creationId xmlns:p14="http://schemas.microsoft.com/office/powerpoint/2010/main" val="185017541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21" y="2872392"/>
            <a:ext cx="5476234" cy="28208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202197" y="5825667"/>
            <a:ext cx="6857999" cy="321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여러 활성화 함수의 도입</a:t>
            </a:r>
            <a:endParaRPr lang="en-US" altLang="ko-KR" sz="10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9A3E9B5-583A-4C20-995F-95E2D2F5C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</a:rPr>
              <a:t>기울기 소실 문제와 활성화 함수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4B024C0-A34D-4A72-A04A-08CA6FC84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779" y="1593331"/>
            <a:ext cx="8229600" cy="4525963"/>
          </a:xfrm>
        </p:spPr>
        <p:txBody>
          <a:bodyPr/>
          <a:lstStyle/>
          <a:p>
            <a:r>
              <a:rPr lang="ko-KR" altLang="en-US" sz="2400" dirty="0">
                <a:latin typeface="맑은 고딕" panose="020B0503020000020004" pitchFamily="50" charset="-127"/>
              </a:rPr>
              <a:t>이를 해결하고자 활성화 함수를 </a:t>
            </a:r>
            <a:r>
              <a:rPr lang="ko-KR" altLang="en-US" sz="2400" dirty="0" err="1">
                <a:latin typeface="맑은 고딕" panose="020B0503020000020004" pitchFamily="50" charset="-127"/>
              </a:rPr>
              <a:t>시그모이드가</a:t>
            </a:r>
            <a:r>
              <a:rPr lang="ko-KR" altLang="en-US" sz="2400" dirty="0">
                <a:latin typeface="맑은 고딕" panose="020B0503020000020004" pitchFamily="50" charset="-127"/>
              </a:rPr>
              <a:t> 아닌 여러 함수로 대체하기 시작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229871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CB7100B-24B0-4D07-BE3B-B23FB9A35032}"/>
              </a:ext>
            </a:extLst>
          </p:cNvPr>
          <p:cNvSpPr/>
          <p:nvPr/>
        </p:nvSpPr>
        <p:spPr>
          <a:xfrm>
            <a:off x="8675974" y="6441559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en-US" altLang="ko-KR"/>
              <a:pPr/>
              <a:t>121</a:t>
            </a:fld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C8C6AC-17BA-4E2F-857F-2B269F2C1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400" dirty="0">
                <a:latin typeface="맑은 고딕" panose="020B0503020000020004" pitchFamily="50" charset="-127"/>
              </a:rPr>
              <a:t>기울기 소실 문제와 활성화 함수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AB7C1-8AD5-4343-8608-3BBAFD6CD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44198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토론토대학교의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제프리</a:t>
            </a:r>
            <a:r>
              <a:rPr lang="ko-KR" altLang="en-US" sz="3200" dirty="0">
                <a:latin typeface="맑은 고딕" panose="020B0503020000020004" pitchFamily="50" charset="-127"/>
              </a:rPr>
              <a:t> 힌튼 교수가 제안한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렐루</a:t>
            </a:r>
            <a:r>
              <a:rPr lang="en-US" altLang="ko-KR" sz="3200" dirty="0">
                <a:latin typeface="맑은 고딕" panose="020B0503020000020004" pitchFamily="50" charset="-127"/>
              </a:rPr>
              <a:t>(ReLU)</a:t>
            </a:r>
            <a:r>
              <a:rPr lang="ko-KR" altLang="en-US" sz="3200" dirty="0">
                <a:latin typeface="맑은 고딕" panose="020B0503020000020004" pitchFamily="50" charset="-127"/>
              </a:rPr>
              <a:t>는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시그모이드의</a:t>
            </a:r>
            <a:r>
              <a:rPr lang="ko-KR" altLang="en-US" sz="3200" dirty="0">
                <a:latin typeface="맑은 고딕" panose="020B0503020000020004" pitchFamily="50" charset="-127"/>
              </a:rPr>
              <a:t> 대안으로 떠오르며 현재 가장 많이 사용되는 활성화 함수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 err="1">
                <a:latin typeface="맑은 고딕" panose="020B0503020000020004" pitchFamily="50" charset="-127"/>
              </a:rPr>
              <a:t>렐루는</a:t>
            </a:r>
            <a:r>
              <a:rPr lang="ko-KR" altLang="en-US" sz="3200" dirty="0">
                <a:latin typeface="맑은 고딕" panose="020B0503020000020004" pitchFamily="50" charset="-127"/>
              </a:rPr>
              <a:t> </a:t>
            </a:r>
            <a:r>
              <a:rPr lang="en-US" altLang="ko-KR" sz="3200" dirty="0">
                <a:latin typeface="맑은 고딕" panose="020B0503020000020004" pitchFamily="50" charset="-127"/>
              </a:rPr>
              <a:t>x</a:t>
            </a:r>
            <a:r>
              <a:rPr lang="ko-KR" altLang="en-US" sz="3200" dirty="0">
                <a:latin typeface="맑은 고딕" panose="020B0503020000020004" pitchFamily="50" charset="-127"/>
              </a:rPr>
              <a:t>가 </a:t>
            </a:r>
            <a:r>
              <a:rPr lang="en-US" altLang="ko-KR" sz="3200" dirty="0">
                <a:latin typeface="맑은 고딕" panose="020B0503020000020004" pitchFamily="50" charset="-127"/>
              </a:rPr>
              <a:t>0</a:t>
            </a:r>
            <a:r>
              <a:rPr lang="ko-KR" altLang="en-US" sz="3200" dirty="0">
                <a:latin typeface="맑은 고딕" panose="020B0503020000020004" pitchFamily="50" charset="-127"/>
              </a:rPr>
              <a:t>보다 작을 때는 모든 값을 </a:t>
            </a:r>
            <a:r>
              <a:rPr lang="en-US" altLang="ko-KR" sz="3200" dirty="0">
                <a:latin typeface="맑은 고딕" panose="020B0503020000020004" pitchFamily="50" charset="-127"/>
              </a:rPr>
              <a:t>0</a:t>
            </a:r>
            <a:r>
              <a:rPr lang="ko-KR" altLang="en-US" sz="3200" dirty="0">
                <a:latin typeface="맑은 고딕" panose="020B0503020000020004" pitchFamily="50" charset="-127"/>
              </a:rPr>
              <a:t>으로 처리하고</a:t>
            </a:r>
            <a:r>
              <a:rPr lang="en-US" altLang="ko-KR" sz="3200" dirty="0">
                <a:latin typeface="맑은 고딕" panose="020B0503020000020004" pitchFamily="50" charset="-127"/>
              </a:rPr>
              <a:t>, 0</a:t>
            </a:r>
            <a:r>
              <a:rPr lang="ko-KR" altLang="en-US" sz="3200" dirty="0">
                <a:latin typeface="맑은 고딕" panose="020B0503020000020004" pitchFamily="50" charset="-127"/>
              </a:rPr>
              <a:t>보다 큰 값은 </a:t>
            </a:r>
            <a:r>
              <a:rPr lang="en-US" altLang="ko-KR" sz="3200" dirty="0">
                <a:latin typeface="맑은 고딕" panose="020B0503020000020004" pitchFamily="50" charset="-127"/>
              </a:rPr>
              <a:t>x</a:t>
            </a:r>
            <a:r>
              <a:rPr lang="ko-KR" altLang="en-US" sz="3200" dirty="0">
                <a:latin typeface="맑은 고딕" panose="020B0503020000020004" pitchFamily="50" charset="-127"/>
              </a:rPr>
              <a:t>를 그대로 사용하는 방법</a:t>
            </a:r>
            <a:r>
              <a:rPr lang="en-US" altLang="ko-KR" sz="3200" dirty="0">
                <a:latin typeface="맑은 고딕" panose="020B0503020000020004" pitchFamily="50" charset="-127"/>
              </a:rPr>
              <a:t>. </a:t>
            </a:r>
            <a:r>
              <a:rPr lang="ko-KR" altLang="en-US" sz="3200" dirty="0">
                <a:latin typeface="맑은 고딕" panose="020B0503020000020004" pitchFamily="50" charset="-127"/>
              </a:rPr>
              <a:t>이 방법을 쓰면 </a:t>
            </a:r>
            <a:r>
              <a:rPr lang="en-US" altLang="ko-KR" sz="3200" dirty="0">
                <a:latin typeface="맑은 고딕" panose="020B0503020000020004" pitchFamily="50" charset="-127"/>
              </a:rPr>
              <a:t>x</a:t>
            </a:r>
            <a:r>
              <a:rPr lang="ko-KR" altLang="en-US" sz="3200" dirty="0">
                <a:latin typeface="맑은 고딕" panose="020B0503020000020004" pitchFamily="50" charset="-127"/>
              </a:rPr>
              <a:t>가 </a:t>
            </a:r>
            <a:r>
              <a:rPr lang="en-US" altLang="ko-KR" sz="3200" dirty="0">
                <a:latin typeface="맑은 고딕" panose="020B0503020000020004" pitchFamily="50" charset="-127"/>
              </a:rPr>
              <a:t>0</a:t>
            </a:r>
            <a:r>
              <a:rPr lang="ko-KR" altLang="en-US" sz="3200" dirty="0">
                <a:latin typeface="맑은 고딕" panose="020B0503020000020004" pitchFamily="50" charset="-127"/>
              </a:rPr>
              <a:t>보다 크기만 하면 미분 값이 </a:t>
            </a:r>
            <a:r>
              <a:rPr lang="en-US" altLang="ko-KR" sz="3200" dirty="0">
                <a:latin typeface="맑은 고딕" panose="020B0503020000020004" pitchFamily="50" charset="-127"/>
              </a:rPr>
              <a:t>1</a:t>
            </a:r>
            <a:r>
              <a:rPr lang="ko-KR" altLang="en-US" sz="3200" dirty="0">
                <a:latin typeface="맑은 고딕" panose="020B0503020000020004" pitchFamily="50" charset="-127"/>
              </a:rPr>
              <a:t>이 됨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여러 은닉층을 거치며 곱해지더라도 맨 처음 층까지 사라지지 않고 남아있을 수 있음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583639" lvl="1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831" dirty="0" err="1">
                <a:latin typeface="맑은 고딕" panose="020B0503020000020004" pitchFamily="50" charset="-127"/>
              </a:rPr>
              <a:t>딥러닝의</a:t>
            </a:r>
            <a:r>
              <a:rPr lang="ko-KR" altLang="en-US" sz="2831" dirty="0">
                <a:latin typeface="맑은 고딕" panose="020B0503020000020004" pitchFamily="50" charset="-127"/>
              </a:rPr>
              <a:t> 발전에 속도가 붙게 됨</a:t>
            </a:r>
            <a:endParaRPr lang="en-US" altLang="ko-KR" sz="2831" dirty="0">
              <a:latin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659197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70" y="4569723"/>
            <a:ext cx="3598277" cy="20275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64055" y="5802578"/>
            <a:ext cx="3408432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소프트맥스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함수의 원리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99ED0C1-1C87-4BCA-A96C-0C5BB1249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241" y="294355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소프트맥스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BDFFCBC-5A5C-40B7-9FF4-D4360084D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255" y="1519912"/>
            <a:ext cx="8229600" cy="4525963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소프트맥스는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총합이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 형태로 바꿔서 계산해 주는 함수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합계가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 형태로 변환하면 큰 값이 두드러지게 나타나고 작은 값은 더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작아짐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값이 교차 엔트로피를 지나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[1., 0., 0.]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변화하게 되면 우리가 원하는 원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핫 인코딩 값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즉 하나만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이고 나머지는 모두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 형태로 전환시킬 수 있음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926607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A25D9-8C7E-40A6-84B2-0F78AD54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교차 엔트로피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7844AD16-0F4E-4C13-A5A6-09D0488CA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올바르게 예측 </a:t>
            </a:r>
            <a:r>
              <a:rPr lang="ko-KR" altLang="en-US" dirty="0" err="1"/>
              <a:t>했을때는</a:t>
            </a:r>
            <a:r>
              <a:rPr lang="ko-KR" altLang="en-US" dirty="0"/>
              <a:t> </a:t>
            </a:r>
            <a:r>
              <a:rPr lang="en-US" altLang="ko-KR" dirty="0"/>
              <a:t>cost</a:t>
            </a:r>
            <a:r>
              <a:rPr lang="ko-KR" altLang="en-US" dirty="0"/>
              <a:t>가 </a:t>
            </a:r>
            <a:r>
              <a:rPr lang="en-US" altLang="ko-KR" dirty="0"/>
              <a:t>0 </a:t>
            </a:r>
          </a:p>
          <a:p>
            <a:r>
              <a:rPr lang="ko-KR" altLang="en-US" dirty="0"/>
              <a:t>틀리게 </a:t>
            </a:r>
            <a:r>
              <a:rPr lang="ko-KR" altLang="en-US" dirty="0" err="1"/>
              <a:t>예측했을때는</a:t>
            </a:r>
            <a:r>
              <a:rPr lang="ko-KR" altLang="en-US" dirty="0"/>
              <a:t> </a:t>
            </a:r>
            <a:r>
              <a:rPr lang="en-US" altLang="ko-KR" dirty="0"/>
              <a:t>cost</a:t>
            </a:r>
            <a:r>
              <a:rPr lang="ko-KR" altLang="en-US" dirty="0"/>
              <a:t>가 무한대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2EFA50F-8D24-4997-A4E8-43E69D119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3890"/>
            <a:ext cx="9144000" cy="347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4725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8BB527F7-8E1C-48F3-BB59-72131B2EA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lab-05-04-mnist-01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2012BF-9EAA-4BF9-AD37-27878C57A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 err="1"/>
              <a:t>mnist</a:t>
            </a:r>
            <a:r>
              <a:rPr lang="ko-KR" altLang="en-US" sz="2000" dirty="0"/>
              <a:t>이미지는 가로 </a:t>
            </a:r>
            <a:r>
              <a:rPr lang="en-US" altLang="ko-KR" sz="2000" dirty="0"/>
              <a:t>28 </a:t>
            </a:r>
            <a:r>
              <a:rPr lang="ko-KR" altLang="en-US" sz="2000" dirty="0"/>
              <a:t>세로 </a:t>
            </a:r>
            <a:r>
              <a:rPr lang="en-US" altLang="ko-KR" sz="2000" dirty="0"/>
              <a:t>28 </a:t>
            </a:r>
            <a:r>
              <a:rPr lang="ko-KR" altLang="en-US" sz="2000" dirty="0"/>
              <a:t>픽셀 이미지</a:t>
            </a:r>
            <a:endParaRPr lang="en-US" altLang="ko-KR" sz="2000" dirty="0"/>
          </a:p>
          <a:p>
            <a:r>
              <a:rPr lang="ko-KR" altLang="en-US" sz="2000" dirty="0"/>
              <a:t>이미지 </a:t>
            </a:r>
            <a:r>
              <a:rPr lang="en-US" altLang="ko-KR" sz="2000" dirty="0"/>
              <a:t>1</a:t>
            </a:r>
            <a:r>
              <a:rPr lang="ko-KR" altLang="en-US" sz="2000" dirty="0"/>
              <a:t>개의 픽셀은 </a:t>
            </a:r>
            <a:r>
              <a:rPr lang="en-US" altLang="ko-KR" sz="2000" dirty="0"/>
              <a:t>28x28=784 </a:t>
            </a:r>
            <a:r>
              <a:rPr lang="ko-KR" altLang="en-US" sz="2000" dirty="0"/>
              <a:t>픽셀</a:t>
            </a:r>
            <a:endParaRPr lang="en-US" altLang="ko-KR" sz="2000" dirty="0"/>
          </a:p>
          <a:p>
            <a:r>
              <a:rPr lang="ko-KR" altLang="en-US" sz="2000" dirty="0"/>
              <a:t>각 픽셀의 값을 입력으로 이미지분류</a:t>
            </a:r>
            <a:endParaRPr lang="en-US" altLang="ko-KR" sz="2000" dirty="0"/>
          </a:p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31B12AA-06AD-4F9A-A9C2-25C21FBAD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18" y="2820164"/>
            <a:ext cx="7387936" cy="31605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ECE1B26-24EB-4786-AE6E-5FA7B8956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190" y="5916615"/>
            <a:ext cx="2581275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0584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E9ED-6950-4767-A837-BBD1DEDC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lab-05-04-mnist-01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2C11E04-6377-4D4D-8BB2-9D051D2CFDC7}"/>
              </a:ext>
            </a:extLst>
          </p:cNvPr>
          <p:cNvSpPr/>
          <p:nvPr/>
        </p:nvSpPr>
        <p:spPr>
          <a:xfrm>
            <a:off x="3427265" y="1745914"/>
            <a:ext cx="1764724" cy="4176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...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804B14-4E81-4F52-82AC-262BE7E32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858" y="1842400"/>
            <a:ext cx="1340980" cy="936438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442767E-7383-452E-B7D8-4C4BB7322522}"/>
              </a:ext>
            </a:extLst>
          </p:cNvPr>
          <p:cNvSpPr/>
          <p:nvPr/>
        </p:nvSpPr>
        <p:spPr>
          <a:xfrm>
            <a:off x="737524" y="2067618"/>
            <a:ext cx="1101438" cy="486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BF6B5-D77B-4ED5-B6E3-597E902BF905}"/>
              </a:ext>
            </a:extLst>
          </p:cNvPr>
          <p:cNvSpPr txBox="1"/>
          <p:nvPr/>
        </p:nvSpPr>
        <p:spPr>
          <a:xfrm>
            <a:off x="190762" y="212595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0EDCE6-7753-479C-A51C-3514E4A22F40}"/>
              </a:ext>
            </a:extLst>
          </p:cNvPr>
          <p:cNvSpPr txBox="1"/>
          <p:nvPr/>
        </p:nvSpPr>
        <p:spPr>
          <a:xfrm>
            <a:off x="209614" y="303086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X2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C6AF41D-2A2A-482F-9EBA-1F6E92EF35F5}"/>
              </a:ext>
            </a:extLst>
          </p:cNvPr>
          <p:cNvSpPr/>
          <p:nvPr/>
        </p:nvSpPr>
        <p:spPr>
          <a:xfrm>
            <a:off x="792990" y="2942997"/>
            <a:ext cx="1101438" cy="486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A791916-0F13-48FE-B12B-B5CDBE4666BE}"/>
              </a:ext>
            </a:extLst>
          </p:cNvPr>
          <p:cNvCxnSpPr>
            <a:cxnSpLocks/>
            <a:stCxn id="6" idx="6"/>
            <a:endCxn id="5" idx="1"/>
          </p:cNvCxnSpPr>
          <p:nvPr/>
        </p:nvCxnSpPr>
        <p:spPr>
          <a:xfrm flipV="1">
            <a:off x="1838962" y="2310619"/>
            <a:ext cx="1766896" cy="1"/>
          </a:xfrm>
          <a:prstGeom prst="line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9273C14-AA4C-49FE-B83F-99279BA6875E}"/>
              </a:ext>
            </a:extLst>
          </p:cNvPr>
          <p:cNvCxnSpPr>
            <a:cxnSpLocks/>
            <a:stCxn id="9" idx="6"/>
            <a:endCxn id="5" idx="1"/>
          </p:cNvCxnSpPr>
          <p:nvPr/>
        </p:nvCxnSpPr>
        <p:spPr>
          <a:xfrm flipV="1">
            <a:off x="1894428" y="2310619"/>
            <a:ext cx="1711430" cy="87538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50402C9C-0437-48AD-87CE-2883B6C39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718" y="3030866"/>
            <a:ext cx="1340980" cy="936438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AB52711-8B6F-41E8-8AF8-B5DF43B5A968}"/>
              </a:ext>
            </a:extLst>
          </p:cNvPr>
          <p:cNvCxnSpPr>
            <a:cxnSpLocks/>
            <a:stCxn id="6" idx="6"/>
            <a:endCxn id="12" idx="1"/>
          </p:cNvCxnSpPr>
          <p:nvPr/>
        </p:nvCxnSpPr>
        <p:spPr>
          <a:xfrm>
            <a:off x="1838962" y="2310620"/>
            <a:ext cx="1741756" cy="1188465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91DAA5-8E2E-4285-A2A6-7F6CB88BFDAC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1894428" y="3185999"/>
            <a:ext cx="1698071" cy="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089946-4183-4BF6-93AA-6011B318E6B5}"/>
              </a:ext>
            </a:extLst>
          </p:cNvPr>
          <p:cNvSpPr txBox="1"/>
          <p:nvPr/>
        </p:nvSpPr>
        <p:spPr>
          <a:xfrm>
            <a:off x="2059472" y="2067618"/>
            <a:ext cx="10830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weight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0.5</a:t>
            </a:r>
            <a:endParaRPr lang="ko-KR" altLang="en-US" sz="1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B732C-D62E-49A1-BFF6-C40A94DE7B06}"/>
              </a:ext>
            </a:extLst>
          </p:cNvPr>
          <p:cNvSpPr txBox="1"/>
          <p:nvPr/>
        </p:nvSpPr>
        <p:spPr>
          <a:xfrm>
            <a:off x="6305794" y="1577354"/>
            <a:ext cx="10038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0</a:t>
            </a:r>
            <a:r>
              <a:rPr lang="ko-KR" altLang="en-US" sz="1050" b="1" dirty="0"/>
              <a:t>일 확률 </a:t>
            </a:r>
            <a:r>
              <a:rPr lang="en-US" altLang="ko-KR" sz="1050" b="1" dirty="0"/>
              <a:t>0.2</a:t>
            </a:r>
            <a:r>
              <a:rPr lang="ko-KR" altLang="en-US" sz="1050" b="1" dirty="0"/>
              <a:t> 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1991071-DCC5-4CE7-B287-0BF02EEF3EF0}"/>
              </a:ext>
            </a:extLst>
          </p:cNvPr>
          <p:cNvCxnSpPr>
            <a:cxnSpLocks/>
          </p:cNvCxnSpPr>
          <p:nvPr/>
        </p:nvCxnSpPr>
        <p:spPr>
          <a:xfrm flipV="1">
            <a:off x="4675362" y="2397963"/>
            <a:ext cx="1328604" cy="488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6E40396-DB7D-45AC-ACCB-EE5C6CD42DCB}"/>
              </a:ext>
            </a:extLst>
          </p:cNvPr>
          <p:cNvCxnSpPr>
            <a:cxnSpLocks/>
          </p:cNvCxnSpPr>
          <p:nvPr/>
        </p:nvCxnSpPr>
        <p:spPr>
          <a:xfrm flipV="1">
            <a:off x="4621624" y="2707126"/>
            <a:ext cx="1448324" cy="6432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C449D37-EEF8-4828-AFC7-D8A44E5D7E90}"/>
              </a:ext>
            </a:extLst>
          </p:cNvPr>
          <p:cNvSpPr txBox="1"/>
          <p:nvPr/>
        </p:nvSpPr>
        <p:spPr>
          <a:xfrm>
            <a:off x="141404" y="6156071"/>
            <a:ext cx="1222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입력</a:t>
            </a:r>
            <a:r>
              <a:rPr lang="en-US" altLang="ko-KR" sz="1400" b="1" dirty="0"/>
              <a:t>: 784</a:t>
            </a:r>
            <a:r>
              <a:rPr lang="ko-KR" altLang="en-US" sz="1400" b="1" dirty="0"/>
              <a:t>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E7DDE6E-2D68-4C11-9E95-A1E873D518FD}"/>
              </a:ext>
            </a:extLst>
          </p:cNvPr>
          <p:cNvSpPr txBox="1"/>
          <p:nvPr/>
        </p:nvSpPr>
        <p:spPr>
          <a:xfrm>
            <a:off x="2045347" y="611559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B741E0-C70E-4420-9DF5-50FA89C1086D}"/>
              </a:ext>
            </a:extLst>
          </p:cNvPr>
          <p:cNvSpPr txBox="1"/>
          <p:nvPr/>
        </p:nvSpPr>
        <p:spPr>
          <a:xfrm>
            <a:off x="3371836" y="6103594"/>
            <a:ext cx="19922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Hidden </a:t>
            </a:r>
            <a:r>
              <a:rPr lang="en-US" altLang="ko-KR" sz="1400" b="1"/>
              <a:t>Layer: 256</a:t>
            </a:r>
            <a:r>
              <a:rPr lang="ko-KR" altLang="en-US" sz="1400" b="1" dirty="0"/>
              <a:t>개</a:t>
            </a:r>
            <a:r>
              <a:rPr lang="en-US" altLang="ko-KR" sz="1400" b="1" dirty="0"/>
              <a:t> </a:t>
            </a:r>
            <a:endParaRPr lang="ko-KR" altLang="en-US" sz="14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B84237-51CA-4B87-B8B2-B3730B1B0DDB}"/>
              </a:ext>
            </a:extLst>
          </p:cNvPr>
          <p:cNvSpPr txBox="1"/>
          <p:nvPr/>
        </p:nvSpPr>
        <p:spPr>
          <a:xfrm>
            <a:off x="5395718" y="611093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7E7911B-1D89-4D23-B52C-EE627FAF961B}"/>
              </a:ext>
            </a:extLst>
          </p:cNvPr>
          <p:cNvSpPr txBox="1"/>
          <p:nvPr/>
        </p:nvSpPr>
        <p:spPr>
          <a:xfrm>
            <a:off x="6235578" y="5888151"/>
            <a:ext cx="2568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출력</a:t>
            </a:r>
            <a:r>
              <a:rPr lang="en-US" altLang="ko-KR" sz="1400" b="1" dirty="0"/>
              <a:t>: 10</a:t>
            </a:r>
            <a:r>
              <a:rPr lang="ko-KR" altLang="en-US" sz="1400" b="1" dirty="0"/>
              <a:t>개</a:t>
            </a:r>
            <a:endParaRPr lang="en-US" altLang="ko-KR" sz="1400" b="1" dirty="0"/>
          </a:p>
          <a:p>
            <a:r>
              <a:rPr lang="en-US" altLang="ko-KR" sz="1400" b="1" dirty="0"/>
              <a:t> 0~9</a:t>
            </a:r>
            <a:r>
              <a:rPr lang="ko-KR" altLang="en-US" sz="1400" b="1" dirty="0"/>
              <a:t>중 어디에 속하는지 확률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E78B99F1-070B-4DF2-A356-04A5E8620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295" y="4878284"/>
            <a:ext cx="1340980" cy="93643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54CEF95-034A-46B4-A82D-958E45D2DEE8}"/>
              </a:ext>
            </a:extLst>
          </p:cNvPr>
          <p:cNvSpPr txBox="1"/>
          <p:nvPr/>
        </p:nvSpPr>
        <p:spPr>
          <a:xfrm>
            <a:off x="4067626" y="4105743"/>
            <a:ext cx="553998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/>
              <a:t>......</a:t>
            </a:r>
            <a:endParaRPr lang="ko-KR" altLang="en-US" sz="24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9195D7-5C63-4B17-91EA-042849ECDCC5}"/>
              </a:ext>
            </a:extLst>
          </p:cNvPr>
          <p:cNvSpPr txBox="1"/>
          <p:nvPr/>
        </p:nvSpPr>
        <p:spPr>
          <a:xfrm>
            <a:off x="6509978" y="4272573"/>
            <a:ext cx="553998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/>
              <a:t>......</a:t>
            </a:r>
            <a:endParaRPr lang="ko-KR" altLang="en-US" sz="24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10C46CF-65CF-4D0C-99BB-696C63E1AA9C}"/>
              </a:ext>
            </a:extLst>
          </p:cNvPr>
          <p:cNvSpPr txBox="1"/>
          <p:nvPr/>
        </p:nvSpPr>
        <p:spPr>
          <a:xfrm>
            <a:off x="1017740" y="3985956"/>
            <a:ext cx="553998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/>
              <a:t>......</a:t>
            </a:r>
            <a:endParaRPr lang="ko-KR" altLang="en-US" sz="2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76EEF9-88EF-4786-9CE3-C48F4CC023BD}"/>
              </a:ext>
            </a:extLst>
          </p:cNvPr>
          <p:cNvSpPr txBox="1"/>
          <p:nvPr/>
        </p:nvSpPr>
        <p:spPr>
          <a:xfrm>
            <a:off x="32396" y="5476285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X784</a:t>
            </a:r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1A017C5-C1BC-479F-B51A-59922F6136B2}"/>
              </a:ext>
            </a:extLst>
          </p:cNvPr>
          <p:cNvSpPr/>
          <p:nvPr/>
        </p:nvSpPr>
        <p:spPr>
          <a:xfrm>
            <a:off x="719772" y="5388416"/>
            <a:ext cx="1101438" cy="486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0.8</a:t>
            </a:r>
            <a:endParaRPr lang="ko-KR" altLang="en-US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30C87B3E-0874-4D55-AF10-73189C4822FA}"/>
              </a:ext>
            </a:extLst>
          </p:cNvPr>
          <p:cNvCxnSpPr>
            <a:cxnSpLocks/>
            <a:stCxn id="45" idx="6"/>
          </p:cNvCxnSpPr>
          <p:nvPr/>
        </p:nvCxnSpPr>
        <p:spPr>
          <a:xfrm flipV="1">
            <a:off x="1821210" y="3711989"/>
            <a:ext cx="1784648" cy="1919429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7E065FCB-6119-4878-B1E7-02B2855EB278}"/>
              </a:ext>
            </a:extLst>
          </p:cNvPr>
          <p:cNvCxnSpPr>
            <a:cxnSpLocks/>
            <a:stCxn id="45" idx="6"/>
          </p:cNvCxnSpPr>
          <p:nvPr/>
        </p:nvCxnSpPr>
        <p:spPr>
          <a:xfrm>
            <a:off x="1821210" y="5631418"/>
            <a:ext cx="1698071" cy="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FFCD6904-E63B-46C6-9C6B-F000A30709F0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>
            <a:off x="1677660" y="2482448"/>
            <a:ext cx="1919635" cy="2864055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7693D8A-1618-4819-BF32-C282CD953754}"/>
              </a:ext>
            </a:extLst>
          </p:cNvPr>
          <p:cNvCxnSpPr>
            <a:cxnSpLocks/>
            <a:stCxn id="45" idx="7"/>
          </p:cNvCxnSpPr>
          <p:nvPr/>
        </p:nvCxnSpPr>
        <p:spPr>
          <a:xfrm flipV="1">
            <a:off x="1659908" y="2454039"/>
            <a:ext cx="1920810" cy="3005550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15795FB6-17E0-4D79-9CCB-8B74A645E543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1894428" y="3185999"/>
            <a:ext cx="1645269" cy="2315637"/>
          </a:xfrm>
          <a:prstGeom prst="line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C1F03749-5A6D-4C06-B335-0E7771C742A3}"/>
              </a:ext>
            </a:extLst>
          </p:cNvPr>
          <p:cNvCxnSpPr>
            <a:cxnSpLocks/>
          </p:cNvCxnSpPr>
          <p:nvPr/>
        </p:nvCxnSpPr>
        <p:spPr>
          <a:xfrm flipV="1">
            <a:off x="4564903" y="2642760"/>
            <a:ext cx="1806397" cy="243798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360FBF4-757F-4937-9D16-11FB319BF385}"/>
              </a:ext>
            </a:extLst>
          </p:cNvPr>
          <p:cNvSpPr txBox="1"/>
          <p:nvPr/>
        </p:nvSpPr>
        <p:spPr>
          <a:xfrm>
            <a:off x="6391388" y="2837849"/>
            <a:ext cx="10038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1</a:t>
            </a:r>
            <a:r>
              <a:rPr lang="ko-KR" altLang="en-US" sz="1050" b="1" dirty="0"/>
              <a:t>일 확률 </a:t>
            </a:r>
            <a:r>
              <a:rPr lang="en-US" altLang="ko-KR" sz="1050" b="1" dirty="0"/>
              <a:t>0.3</a:t>
            </a:r>
            <a:r>
              <a:rPr lang="ko-KR" altLang="en-US" sz="1050" b="1" dirty="0"/>
              <a:t> 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E91915C-6CA6-45DB-B68D-20F80D407000}"/>
              </a:ext>
            </a:extLst>
          </p:cNvPr>
          <p:cNvSpPr txBox="1"/>
          <p:nvPr/>
        </p:nvSpPr>
        <p:spPr>
          <a:xfrm>
            <a:off x="6363910" y="4747479"/>
            <a:ext cx="10038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9</a:t>
            </a:r>
            <a:r>
              <a:rPr lang="ko-KR" altLang="en-US" sz="1050" b="1" dirty="0"/>
              <a:t>일 확률 </a:t>
            </a:r>
            <a:r>
              <a:rPr lang="en-US" altLang="ko-KR" sz="1050" b="1" dirty="0"/>
              <a:t>0.5</a:t>
            </a:r>
            <a:r>
              <a:rPr lang="ko-KR" altLang="en-US" sz="1050" b="1" dirty="0"/>
              <a:t> 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EA9ED31-7F6F-4BC7-8CE0-5FD19D426E42}"/>
              </a:ext>
            </a:extLst>
          </p:cNvPr>
          <p:cNvGrpSpPr/>
          <p:nvPr/>
        </p:nvGrpSpPr>
        <p:grpSpPr>
          <a:xfrm>
            <a:off x="6069948" y="1810902"/>
            <a:ext cx="1258516" cy="878852"/>
            <a:chOff x="6288403" y="1810902"/>
            <a:chExt cx="1258516" cy="87885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D3A8EEE-A22B-4C2A-AA9D-DD62C4726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88403" y="1810902"/>
              <a:ext cx="1258516" cy="878852"/>
            </a:xfrm>
            <a:prstGeom prst="rect">
              <a:avLst/>
            </a:prstGeom>
          </p:spPr>
        </p:pic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7F692B1-DA20-41B1-9E93-0B64F90A3EFA}"/>
                </a:ext>
              </a:extLst>
            </p:cNvPr>
            <p:cNvSpPr/>
            <p:nvPr/>
          </p:nvSpPr>
          <p:spPr>
            <a:xfrm>
              <a:off x="6799809" y="2006600"/>
              <a:ext cx="343941" cy="304019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1A88BD46-5C03-475B-A5B6-2E0CACCACC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3609" y="2067618"/>
              <a:ext cx="223199" cy="192135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687D25E-E943-4B48-AB97-A9D02D1889BA}"/>
              </a:ext>
            </a:extLst>
          </p:cNvPr>
          <p:cNvGrpSpPr/>
          <p:nvPr/>
        </p:nvGrpSpPr>
        <p:grpSpPr>
          <a:xfrm>
            <a:off x="6167184" y="3077962"/>
            <a:ext cx="1258516" cy="878852"/>
            <a:chOff x="6288403" y="1810902"/>
            <a:chExt cx="1258516" cy="878852"/>
          </a:xfrm>
        </p:grpSpPr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43A62226-9D0C-481F-B991-9A64AEBD1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88403" y="1810902"/>
              <a:ext cx="1258516" cy="878852"/>
            </a:xfrm>
            <a:prstGeom prst="rect">
              <a:avLst/>
            </a:prstGeom>
          </p:spPr>
        </p:pic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BDFDC2B-12A7-4A0B-9B9C-DC1A885C7FC8}"/>
                </a:ext>
              </a:extLst>
            </p:cNvPr>
            <p:cNvSpPr/>
            <p:nvPr/>
          </p:nvSpPr>
          <p:spPr>
            <a:xfrm>
              <a:off x="6799809" y="2006600"/>
              <a:ext cx="343941" cy="304019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67FE716B-D33C-4305-BB71-5184021C4B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3609" y="2067618"/>
              <a:ext cx="223199" cy="192135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FA3FDA95-BBEE-421B-96A7-978D256CE24A}"/>
              </a:ext>
            </a:extLst>
          </p:cNvPr>
          <p:cNvGrpSpPr/>
          <p:nvPr/>
        </p:nvGrpSpPr>
        <p:grpSpPr>
          <a:xfrm>
            <a:off x="5990545" y="4994138"/>
            <a:ext cx="1258516" cy="878852"/>
            <a:chOff x="6288403" y="1810902"/>
            <a:chExt cx="1258516" cy="878852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A3B2A9ED-2EC8-49DB-8E61-512B04EA8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88403" y="1810902"/>
              <a:ext cx="1258516" cy="878852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48565DDF-6369-44BE-BE4F-369B7E7FC04F}"/>
                </a:ext>
              </a:extLst>
            </p:cNvPr>
            <p:cNvSpPr/>
            <p:nvPr/>
          </p:nvSpPr>
          <p:spPr>
            <a:xfrm>
              <a:off x="6799809" y="2006600"/>
              <a:ext cx="343941" cy="304019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5732EE35-0299-4B10-B51B-A079F84B76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3609" y="2067618"/>
              <a:ext cx="223199" cy="192135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35F78288-3D97-4313-9681-1A6B0C1F28DB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4621624" y="2523377"/>
            <a:ext cx="1545560" cy="9940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307B105E-5133-419C-B9EF-6D636EE60C30}"/>
              </a:ext>
            </a:extLst>
          </p:cNvPr>
          <p:cNvCxnSpPr>
            <a:cxnSpLocks/>
          </p:cNvCxnSpPr>
          <p:nvPr/>
        </p:nvCxnSpPr>
        <p:spPr>
          <a:xfrm>
            <a:off x="4619493" y="2689754"/>
            <a:ext cx="1343111" cy="27192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C80D648F-5D36-4BBB-8F56-F389089544DE}"/>
              </a:ext>
            </a:extLst>
          </p:cNvPr>
          <p:cNvCxnSpPr>
            <a:cxnSpLocks/>
          </p:cNvCxnSpPr>
          <p:nvPr/>
        </p:nvCxnSpPr>
        <p:spPr>
          <a:xfrm>
            <a:off x="4693409" y="3410001"/>
            <a:ext cx="1512215" cy="24185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9852412E-9977-4A0A-B9C2-FBC4E75CEDED}"/>
              </a:ext>
            </a:extLst>
          </p:cNvPr>
          <p:cNvCxnSpPr>
            <a:cxnSpLocks/>
          </p:cNvCxnSpPr>
          <p:nvPr/>
        </p:nvCxnSpPr>
        <p:spPr>
          <a:xfrm>
            <a:off x="4619493" y="3625549"/>
            <a:ext cx="1531541" cy="16879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781069BD-7DA1-466F-AEE1-507D25C2BDE5}"/>
              </a:ext>
            </a:extLst>
          </p:cNvPr>
          <p:cNvCxnSpPr>
            <a:cxnSpLocks/>
          </p:cNvCxnSpPr>
          <p:nvPr/>
        </p:nvCxnSpPr>
        <p:spPr>
          <a:xfrm flipV="1">
            <a:off x="4603343" y="3772066"/>
            <a:ext cx="1679468" cy="137304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447737D4-580B-41C1-8EDB-CB9DDFC2BD46}"/>
              </a:ext>
            </a:extLst>
          </p:cNvPr>
          <p:cNvCxnSpPr>
            <a:cxnSpLocks/>
          </p:cNvCxnSpPr>
          <p:nvPr/>
        </p:nvCxnSpPr>
        <p:spPr>
          <a:xfrm>
            <a:off x="4717303" y="5233146"/>
            <a:ext cx="1472171" cy="2952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그림 103">
            <a:extLst>
              <a:ext uri="{FF2B5EF4-FFF2-40B4-BE49-F238E27FC236}">
                <a16:creationId xmlns:a16="http://schemas.microsoft.com/office/drawing/2014/main" id="{5195A479-CA50-443C-99C0-4BE255DAA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323" y="1575245"/>
            <a:ext cx="800100" cy="4327347"/>
          </a:xfrm>
          <a:prstGeom prst="rect">
            <a:avLst/>
          </a:prstGeom>
        </p:spPr>
      </p:pic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F6C8D87B-7E57-485B-927C-29CD6F89D150}"/>
              </a:ext>
            </a:extLst>
          </p:cNvPr>
          <p:cNvCxnSpPr>
            <a:cxnSpLocks/>
          </p:cNvCxnSpPr>
          <p:nvPr/>
        </p:nvCxnSpPr>
        <p:spPr>
          <a:xfrm flipV="1">
            <a:off x="7565683" y="2375396"/>
            <a:ext cx="840793" cy="1"/>
          </a:xfrm>
          <a:prstGeom prst="line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C2353D6C-C634-4675-BC69-9599872AC49F}"/>
              </a:ext>
            </a:extLst>
          </p:cNvPr>
          <p:cNvCxnSpPr>
            <a:cxnSpLocks/>
          </p:cNvCxnSpPr>
          <p:nvPr/>
        </p:nvCxnSpPr>
        <p:spPr>
          <a:xfrm flipV="1">
            <a:off x="7507570" y="3711989"/>
            <a:ext cx="840793" cy="1"/>
          </a:xfrm>
          <a:prstGeom prst="line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6E16D18E-6316-4294-B8CD-3916432809E7}"/>
              </a:ext>
            </a:extLst>
          </p:cNvPr>
          <p:cNvCxnSpPr>
            <a:cxnSpLocks/>
          </p:cNvCxnSpPr>
          <p:nvPr/>
        </p:nvCxnSpPr>
        <p:spPr>
          <a:xfrm flipV="1">
            <a:off x="7462358" y="5491464"/>
            <a:ext cx="840793" cy="1"/>
          </a:xfrm>
          <a:prstGeom prst="line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85087B48-3E49-4090-9049-09CF8A9927A1}"/>
              </a:ext>
            </a:extLst>
          </p:cNvPr>
          <p:cNvSpPr txBox="1"/>
          <p:nvPr/>
        </p:nvSpPr>
        <p:spPr>
          <a:xfrm>
            <a:off x="8363487" y="2154045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0.01</a:t>
            </a:r>
            <a:endParaRPr lang="ko-KR" altLang="en-US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87BEBEFB-2E98-484C-AB62-47E2F049E120}"/>
              </a:ext>
            </a:extLst>
          </p:cNvPr>
          <p:cNvSpPr txBox="1"/>
          <p:nvPr/>
        </p:nvSpPr>
        <p:spPr>
          <a:xfrm>
            <a:off x="8342090" y="3517388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0.02</a:t>
            </a:r>
            <a:endParaRPr lang="ko-KR" altLang="en-US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1100D897-B404-4838-9752-46D486EE25A3}"/>
              </a:ext>
            </a:extLst>
          </p:cNvPr>
          <p:cNvSpPr txBox="1"/>
          <p:nvPr/>
        </p:nvSpPr>
        <p:spPr>
          <a:xfrm>
            <a:off x="8337029" y="5274923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0.7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476F2C3-DDA8-4799-A5C8-1A2F9EBC041B}"/>
              </a:ext>
            </a:extLst>
          </p:cNvPr>
          <p:cNvSpPr txBox="1"/>
          <p:nvPr/>
        </p:nvSpPr>
        <p:spPr>
          <a:xfrm>
            <a:off x="4610129" y="5188177"/>
            <a:ext cx="168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err="1"/>
              <a:t>relu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계산결과</a:t>
            </a:r>
            <a:endParaRPr lang="en-US" altLang="ko-KR" sz="1000" b="1" dirty="0"/>
          </a:p>
          <a:p>
            <a:r>
              <a:rPr lang="en-US" altLang="ko-KR" sz="1000" b="1" dirty="0"/>
              <a:t>0.6</a:t>
            </a:r>
            <a:r>
              <a:rPr lang="ko-KR" altLang="en-US" sz="1000" b="1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D5E97C-11EF-495F-B7A8-40D42F7FC729}"/>
              </a:ext>
            </a:extLst>
          </p:cNvPr>
          <p:cNvSpPr txBox="1"/>
          <p:nvPr/>
        </p:nvSpPr>
        <p:spPr>
          <a:xfrm>
            <a:off x="4615340" y="3225614"/>
            <a:ext cx="168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err="1"/>
              <a:t>relu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계산결과</a:t>
            </a:r>
            <a:endParaRPr lang="en-US" altLang="ko-KR" sz="1000" b="1" dirty="0"/>
          </a:p>
          <a:p>
            <a:r>
              <a:rPr lang="en-US" altLang="ko-KR" sz="1000" b="1" dirty="0"/>
              <a:t>0.2</a:t>
            </a:r>
            <a:r>
              <a:rPr lang="ko-KR" altLang="en-US" sz="1000" b="1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142213-1C76-43DE-ACF1-16377A3D9D1B}"/>
              </a:ext>
            </a:extLst>
          </p:cNvPr>
          <p:cNvSpPr txBox="1"/>
          <p:nvPr/>
        </p:nvSpPr>
        <p:spPr>
          <a:xfrm>
            <a:off x="4662986" y="2033140"/>
            <a:ext cx="13409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err="1"/>
              <a:t>relu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계산결과</a:t>
            </a:r>
            <a:endParaRPr lang="en-US" altLang="ko-KR" sz="1000" b="1" dirty="0"/>
          </a:p>
          <a:p>
            <a:r>
              <a:rPr lang="en-US" altLang="ko-KR" sz="1000" b="1" dirty="0"/>
              <a:t>0.8</a:t>
            </a:r>
            <a:r>
              <a:rPr lang="ko-KR" altLang="en-US" sz="1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507236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12EC3F-4016-48C2-A335-D68680835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/>
          <a:lstStyle/>
          <a:p>
            <a:r>
              <a:rPr lang="ko-KR" altLang="en-US" dirty="0" err="1"/>
              <a:t>과적합</a:t>
            </a:r>
            <a:r>
              <a:rPr lang="ko-KR" altLang="en-US" dirty="0"/>
              <a:t> </a:t>
            </a:r>
            <a:r>
              <a:rPr lang="en-US" altLang="ko-KR" dirty="0" err="1"/>
              <a:t>overfiting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ABD845-9F85-44D8-AD23-34B1BB2F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52157"/>
            <a:ext cx="8229600" cy="4525963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과적합</a:t>
            </a:r>
            <a:r>
              <a:rPr lang="en-US" altLang="ko-KR" sz="1800" dirty="0"/>
              <a:t>(over fitting)</a:t>
            </a:r>
            <a:r>
              <a:rPr lang="ko-KR" altLang="en-US" sz="1800" dirty="0"/>
              <a:t>이란 모델이 학습 데이터셋 안에서는 일정 수준 이상의 예측 정확도를 보이지만</a:t>
            </a:r>
            <a:r>
              <a:rPr lang="en-US" altLang="ko-KR" sz="1800" dirty="0"/>
              <a:t>, </a:t>
            </a:r>
            <a:r>
              <a:rPr lang="ko-KR" altLang="en-US" sz="1800" dirty="0"/>
              <a:t>새로운 데이터에 적용하면 잘 맞지 않는 것을 말함</a:t>
            </a:r>
          </a:p>
          <a:p>
            <a:r>
              <a:rPr lang="ko-KR" altLang="en-US" sz="1800" dirty="0"/>
              <a:t>그래프에서 빨간색을 보면 주어진 샘플에 정확히 맞게끔 선이 그어져 있음</a:t>
            </a:r>
          </a:p>
          <a:p>
            <a:r>
              <a:rPr lang="ko-KR" altLang="en-US" sz="1800" dirty="0"/>
              <a:t>이 선은 너무 이 경우에만 최적화되어 있음</a:t>
            </a:r>
          </a:p>
          <a:p>
            <a:r>
              <a:rPr lang="ko-KR" altLang="en-US" sz="1800" dirty="0"/>
              <a:t>완전히 새로운 데이터에 적용하면 이 선을 통해 정확히 두 그룹을 나누지 못하게 된다는 의미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CACE94-8E56-41B1-B44E-A506B68D9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6593" y="3667991"/>
            <a:ext cx="3955844" cy="3128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53A0E1-2B45-4E03-87F5-E9BDE650C105}"/>
              </a:ext>
            </a:extLst>
          </p:cNvPr>
          <p:cNvSpPr txBox="1"/>
          <p:nvPr/>
        </p:nvSpPr>
        <p:spPr>
          <a:xfrm>
            <a:off x="145474" y="5065768"/>
            <a:ext cx="4062844" cy="75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과적합이 일어난 경우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빨간색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endParaRPr lang="en-US" altLang="ko-KR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학습이 제대로 이루어지지 않은 경우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초록색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253726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8828CB-2ECD-46D6-930B-FEC778CE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과적합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CFCC7-25FC-4C0B-AB9B-2DAFBB596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78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과적합은 층이 너무 많거나 변수가 복잡해서 발생하기도 하고 테스트셋과 학습셋이 중복될 때 생기기도 함</a:t>
            </a:r>
            <a:endParaRPr lang="en-US" altLang="ko-KR" sz="178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7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특히 </a:t>
            </a:r>
            <a:r>
              <a:rPr lang="ko-KR" altLang="en-US" sz="17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딥러닝은</a:t>
            </a:r>
            <a:r>
              <a:rPr lang="ko-KR" altLang="en-US" sz="17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학습 단계에서 입력</a:t>
            </a:r>
            <a:r>
              <a:rPr lang="en-US" altLang="ko-KR" sz="17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은닉층</a:t>
            </a:r>
            <a:r>
              <a:rPr lang="en-US" altLang="ko-KR" sz="17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출력층의 노드들에 상당히 많은 변수들이 투입됨</a:t>
            </a:r>
            <a:endParaRPr lang="en-US" altLang="ko-KR" sz="17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55076" lvl="1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딥러닝을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진행하는 동안 과적합에 빠지지 않게 늘 주의해야 한다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  <a:p>
            <a:pPr marL="655076" lvl="1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Drop out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이용해서 과적합을 방지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4403" lvl="2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히든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레이어의 일부를 사용하지 않도록 설정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192476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74" y="1834900"/>
            <a:ext cx="7668032" cy="3828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5779459"/>
            <a:ext cx="9143999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드롭아웃의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개요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검은색으로 표시된 노드만 계산한다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E134335-5243-4624-A357-F24D5AC4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드롭 아웃</a:t>
            </a:r>
          </a:p>
        </p:txBody>
      </p:sp>
    </p:spTree>
    <p:extLst>
      <p:ext uri="{BB962C8B-B14F-4D97-AF65-F5344CB8AC3E}">
        <p14:creationId xmlns:p14="http://schemas.microsoft.com/office/powerpoint/2010/main" val="410594728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D988A4E-DC8B-4B0A-9EC6-C6D6F8F3160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387350" y="5034677"/>
            <a:ext cx="8369300" cy="1281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6600" b="1" dirty="0">
                <a:solidFill>
                  <a:schemeClr val="bg1"/>
                </a:solidFill>
              </a:rPr>
              <a:t>4.CNN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397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660339" y="3928494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3"/>
          <p:cNvSpPr/>
          <p:nvPr/>
        </p:nvSpPr>
        <p:spPr>
          <a:xfrm>
            <a:off x="4539112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3"/>
          <p:cNvSpPr/>
          <p:nvPr/>
        </p:nvSpPr>
        <p:spPr>
          <a:xfrm>
            <a:off x="4946869" y="50086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47"/>
          <p:cNvSpPr txBox="1"/>
          <p:nvPr/>
        </p:nvSpPr>
        <p:spPr>
          <a:xfrm>
            <a:off x="4439196" y="4582127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</p:spTree>
    <p:extLst>
      <p:ext uri="{BB962C8B-B14F-4D97-AF65-F5344CB8AC3E}">
        <p14:creationId xmlns:p14="http://schemas.microsoft.com/office/powerpoint/2010/main" val="113281610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 txBox="1"/>
          <p:nvPr/>
        </p:nvSpPr>
        <p:spPr>
          <a:xfrm>
            <a:off x="1901094" y="2828903"/>
            <a:ext cx="4037648" cy="10310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우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리</a:t>
            </a:r>
            <a:r>
              <a:rPr sz="2700" spc="-58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눈에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는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당연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한</a:t>
            </a:r>
            <a:r>
              <a:rPr sz="2700" spc="-62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것이</a:t>
            </a:r>
            <a:endParaRPr sz="2700">
              <a:latin typeface="굴림"/>
              <a:cs typeface="굴림"/>
            </a:endParaRPr>
          </a:p>
          <a:p>
            <a:pPr marL="9525">
              <a:lnSpc>
                <a:spcPts val="3158"/>
              </a:lnSpc>
              <a:spcBef>
                <a:spcPts val="1556"/>
              </a:spcBef>
            </a:pP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왜</a:t>
            </a:r>
            <a:r>
              <a:rPr sz="2700" spc="-48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84" dirty="0">
                <a:solidFill>
                  <a:srgbClr val="FFC000"/>
                </a:solidFill>
                <a:latin typeface="굴림"/>
                <a:cs typeface="굴림"/>
              </a:rPr>
              <a:t>컴퓨터</a:t>
            </a:r>
            <a:r>
              <a:rPr sz="2700" spc="-184" dirty="0">
                <a:solidFill>
                  <a:srgbClr val="FFFFFF"/>
                </a:solidFill>
                <a:latin typeface="굴림"/>
                <a:cs typeface="굴림"/>
              </a:rPr>
              <a:t>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겐</a:t>
            </a:r>
            <a:r>
              <a:rPr sz="2700" spc="-66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어려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운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9" dirty="0">
                <a:solidFill>
                  <a:srgbClr val="FFFFFF"/>
                </a:solidFill>
                <a:latin typeface="굴림"/>
                <a:cs typeface="굴림"/>
              </a:rPr>
              <a:t>걸까요</a:t>
            </a:r>
            <a:endParaRPr sz="2700">
              <a:latin typeface="굴림"/>
              <a:cs typeface="굴림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24588" y="4018588"/>
            <a:ext cx="553879" cy="547688"/>
          </a:xfrm>
          <a:custGeom>
            <a:avLst/>
            <a:gdLst/>
            <a:ahLst/>
            <a:cxnLst/>
            <a:rect l="l" t="t" r="r" b="b"/>
            <a:pathLst>
              <a:path w="738504" h="730250">
                <a:moveTo>
                  <a:pt x="0" y="729881"/>
                </a:moveTo>
                <a:lnTo>
                  <a:pt x="738339" y="729881"/>
                </a:lnTo>
                <a:lnTo>
                  <a:pt x="738339" y="0"/>
                </a:lnTo>
                <a:lnTo>
                  <a:pt x="0" y="0"/>
                </a:lnTo>
                <a:lnTo>
                  <a:pt x="0" y="72988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6235542" y="2459641"/>
            <a:ext cx="1115854" cy="1396841"/>
          </a:xfrm>
          <a:custGeom>
            <a:avLst/>
            <a:gdLst/>
            <a:ahLst/>
            <a:cxnLst/>
            <a:rect l="l" t="t" r="r" b="b"/>
            <a:pathLst>
              <a:path w="1487804" h="1862454">
                <a:moveTo>
                  <a:pt x="1422527" y="0"/>
                </a:moveTo>
                <a:lnTo>
                  <a:pt x="343535" y="0"/>
                </a:lnTo>
                <a:lnTo>
                  <a:pt x="393065" y="2286"/>
                </a:lnTo>
                <a:lnTo>
                  <a:pt x="440309" y="9143"/>
                </a:lnTo>
                <a:lnTo>
                  <a:pt x="485013" y="20446"/>
                </a:lnTo>
                <a:lnTo>
                  <a:pt x="527558" y="36449"/>
                </a:lnTo>
                <a:lnTo>
                  <a:pt x="567563" y="57023"/>
                </a:lnTo>
                <a:lnTo>
                  <a:pt x="605281" y="82041"/>
                </a:lnTo>
                <a:lnTo>
                  <a:pt x="639064" y="114553"/>
                </a:lnTo>
                <a:lnTo>
                  <a:pt x="667512" y="152018"/>
                </a:lnTo>
                <a:lnTo>
                  <a:pt x="690879" y="194437"/>
                </a:lnTo>
                <a:lnTo>
                  <a:pt x="709041" y="241807"/>
                </a:lnTo>
                <a:lnTo>
                  <a:pt x="721995" y="294131"/>
                </a:lnTo>
                <a:lnTo>
                  <a:pt x="729742" y="351281"/>
                </a:lnTo>
                <a:lnTo>
                  <a:pt x="732281" y="413512"/>
                </a:lnTo>
                <a:lnTo>
                  <a:pt x="729615" y="469138"/>
                </a:lnTo>
                <a:lnTo>
                  <a:pt x="721487" y="522224"/>
                </a:lnTo>
                <a:lnTo>
                  <a:pt x="707771" y="572769"/>
                </a:lnTo>
                <a:lnTo>
                  <a:pt x="688721" y="620649"/>
                </a:lnTo>
                <a:lnTo>
                  <a:pt x="664210" y="665861"/>
                </a:lnTo>
                <a:lnTo>
                  <a:pt x="642112" y="700404"/>
                </a:lnTo>
                <a:lnTo>
                  <a:pt x="615950" y="734821"/>
                </a:lnTo>
                <a:lnTo>
                  <a:pt x="585597" y="769112"/>
                </a:lnTo>
                <a:lnTo>
                  <a:pt x="551052" y="803275"/>
                </a:lnTo>
                <a:lnTo>
                  <a:pt x="512445" y="837438"/>
                </a:lnTo>
                <a:lnTo>
                  <a:pt x="469646" y="871601"/>
                </a:lnTo>
                <a:lnTo>
                  <a:pt x="417068" y="908812"/>
                </a:lnTo>
                <a:lnTo>
                  <a:pt x="367919" y="946023"/>
                </a:lnTo>
                <a:lnTo>
                  <a:pt x="322199" y="983361"/>
                </a:lnTo>
                <a:lnTo>
                  <a:pt x="279780" y="1020699"/>
                </a:lnTo>
                <a:lnTo>
                  <a:pt x="240919" y="1058164"/>
                </a:lnTo>
                <a:lnTo>
                  <a:pt x="205359" y="1095502"/>
                </a:lnTo>
                <a:lnTo>
                  <a:pt x="173227" y="1133093"/>
                </a:lnTo>
                <a:lnTo>
                  <a:pt x="144525" y="1170558"/>
                </a:lnTo>
                <a:lnTo>
                  <a:pt x="119125" y="1208151"/>
                </a:lnTo>
                <a:lnTo>
                  <a:pt x="97154" y="1245742"/>
                </a:lnTo>
                <a:lnTo>
                  <a:pt x="78740" y="1283334"/>
                </a:lnTo>
                <a:lnTo>
                  <a:pt x="54610" y="1346707"/>
                </a:lnTo>
                <a:lnTo>
                  <a:pt x="35051" y="1423415"/>
                </a:lnTo>
                <a:lnTo>
                  <a:pt x="26797" y="1466723"/>
                </a:lnTo>
                <a:lnTo>
                  <a:pt x="19685" y="1513331"/>
                </a:lnTo>
                <a:lnTo>
                  <a:pt x="13716" y="1563242"/>
                </a:lnTo>
                <a:lnTo>
                  <a:pt x="8763" y="1616583"/>
                </a:lnTo>
                <a:lnTo>
                  <a:pt x="4952" y="1672970"/>
                </a:lnTo>
                <a:lnTo>
                  <a:pt x="2286" y="1732787"/>
                </a:lnTo>
                <a:lnTo>
                  <a:pt x="635" y="1795906"/>
                </a:lnTo>
                <a:lnTo>
                  <a:pt x="0" y="1862327"/>
                </a:lnTo>
                <a:lnTo>
                  <a:pt x="679703" y="1862327"/>
                </a:lnTo>
                <a:lnTo>
                  <a:pt x="680593" y="1789683"/>
                </a:lnTo>
                <a:lnTo>
                  <a:pt x="683387" y="1724533"/>
                </a:lnTo>
                <a:lnTo>
                  <a:pt x="687831" y="1666747"/>
                </a:lnTo>
                <a:lnTo>
                  <a:pt x="694181" y="1616328"/>
                </a:lnTo>
                <a:lnTo>
                  <a:pt x="702310" y="1573783"/>
                </a:lnTo>
                <a:lnTo>
                  <a:pt x="724026" y="1510791"/>
                </a:lnTo>
                <a:lnTo>
                  <a:pt x="746251" y="1473961"/>
                </a:lnTo>
                <a:lnTo>
                  <a:pt x="773938" y="1437386"/>
                </a:lnTo>
                <a:lnTo>
                  <a:pt x="806958" y="1401064"/>
                </a:lnTo>
                <a:lnTo>
                  <a:pt x="845312" y="1364995"/>
                </a:lnTo>
                <a:lnTo>
                  <a:pt x="889253" y="1329054"/>
                </a:lnTo>
                <a:lnTo>
                  <a:pt x="938402" y="1293367"/>
                </a:lnTo>
                <a:lnTo>
                  <a:pt x="983742" y="1258824"/>
                </a:lnTo>
                <a:lnTo>
                  <a:pt x="1027049" y="1223771"/>
                </a:lnTo>
                <a:lnTo>
                  <a:pt x="1068197" y="1188339"/>
                </a:lnTo>
                <a:lnTo>
                  <a:pt x="1107313" y="1152398"/>
                </a:lnTo>
                <a:lnTo>
                  <a:pt x="1144397" y="1116076"/>
                </a:lnTo>
                <a:lnTo>
                  <a:pt x="1179322" y="1079373"/>
                </a:lnTo>
                <a:lnTo>
                  <a:pt x="1212215" y="1042162"/>
                </a:lnTo>
                <a:lnTo>
                  <a:pt x="1242949" y="1004569"/>
                </a:lnTo>
                <a:lnTo>
                  <a:pt x="1271651" y="966596"/>
                </a:lnTo>
                <a:lnTo>
                  <a:pt x="1298321" y="928115"/>
                </a:lnTo>
                <a:lnTo>
                  <a:pt x="1322831" y="889253"/>
                </a:lnTo>
                <a:lnTo>
                  <a:pt x="1345311" y="850011"/>
                </a:lnTo>
                <a:lnTo>
                  <a:pt x="1372362" y="815593"/>
                </a:lnTo>
                <a:lnTo>
                  <a:pt x="1396619" y="778637"/>
                </a:lnTo>
                <a:lnTo>
                  <a:pt x="1417954" y="739139"/>
                </a:lnTo>
                <a:lnTo>
                  <a:pt x="1436497" y="697102"/>
                </a:lnTo>
                <a:lnTo>
                  <a:pt x="1452118" y="652652"/>
                </a:lnTo>
                <a:lnTo>
                  <a:pt x="1464945" y="605663"/>
                </a:lnTo>
                <a:lnTo>
                  <a:pt x="1474977" y="556132"/>
                </a:lnTo>
                <a:lnTo>
                  <a:pt x="1482090" y="504063"/>
                </a:lnTo>
                <a:lnTo>
                  <a:pt x="1486280" y="449579"/>
                </a:lnTo>
                <a:lnTo>
                  <a:pt x="1487677" y="392556"/>
                </a:lnTo>
                <a:lnTo>
                  <a:pt x="1486662" y="338074"/>
                </a:lnTo>
                <a:lnTo>
                  <a:pt x="1483614" y="285114"/>
                </a:lnTo>
                <a:lnTo>
                  <a:pt x="1478406" y="233679"/>
                </a:lnTo>
                <a:lnTo>
                  <a:pt x="1471295" y="183514"/>
                </a:lnTo>
                <a:lnTo>
                  <a:pt x="1462024" y="134874"/>
                </a:lnTo>
                <a:lnTo>
                  <a:pt x="1450594" y="87756"/>
                </a:lnTo>
                <a:lnTo>
                  <a:pt x="1437259" y="42037"/>
                </a:lnTo>
                <a:lnTo>
                  <a:pt x="142252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5629275" y="1992249"/>
            <a:ext cx="1673543" cy="862965"/>
          </a:xfrm>
          <a:custGeom>
            <a:avLst/>
            <a:gdLst/>
            <a:ahLst/>
            <a:cxnLst/>
            <a:rect l="l" t="t" r="r" b="b"/>
            <a:pathLst>
              <a:path w="2231390" h="1150620">
                <a:moveTo>
                  <a:pt x="1114552" y="0"/>
                </a:moveTo>
                <a:lnTo>
                  <a:pt x="1059306" y="1015"/>
                </a:lnTo>
                <a:lnTo>
                  <a:pt x="1005204" y="3809"/>
                </a:lnTo>
                <a:lnTo>
                  <a:pt x="952119" y="8635"/>
                </a:lnTo>
                <a:lnTo>
                  <a:pt x="900176" y="15366"/>
                </a:lnTo>
                <a:lnTo>
                  <a:pt x="849376" y="24002"/>
                </a:lnTo>
                <a:lnTo>
                  <a:pt x="799719" y="34543"/>
                </a:lnTo>
                <a:lnTo>
                  <a:pt x="751077" y="46989"/>
                </a:lnTo>
                <a:lnTo>
                  <a:pt x="703579" y="61340"/>
                </a:lnTo>
                <a:lnTo>
                  <a:pt x="657098" y="77596"/>
                </a:lnTo>
                <a:lnTo>
                  <a:pt x="611758" y="95757"/>
                </a:lnTo>
                <a:lnTo>
                  <a:pt x="567563" y="115950"/>
                </a:lnTo>
                <a:lnTo>
                  <a:pt x="524382" y="137921"/>
                </a:lnTo>
                <a:lnTo>
                  <a:pt x="482346" y="161925"/>
                </a:lnTo>
                <a:lnTo>
                  <a:pt x="441451" y="187832"/>
                </a:lnTo>
                <a:lnTo>
                  <a:pt x="401574" y="215645"/>
                </a:lnTo>
                <a:lnTo>
                  <a:pt x="362839" y="245237"/>
                </a:lnTo>
                <a:lnTo>
                  <a:pt x="329056" y="274065"/>
                </a:lnTo>
                <a:lnTo>
                  <a:pt x="297052" y="304164"/>
                </a:lnTo>
                <a:lnTo>
                  <a:pt x="266573" y="335788"/>
                </a:lnTo>
                <a:lnTo>
                  <a:pt x="237744" y="368807"/>
                </a:lnTo>
                <a:lnTo>
                  <a:pt x="210566" y="403225"/>
                </a:lnTo>
                <a:lnTo>
                  <a:pt x="185166" y="439165"/>
                </a:lnTo>
                <a:lnTo>
                  <a:pt x="161290" y="476503"/>
                </a:lnTo>
                <a:lnTo>
                  <a:pt x="139065" y="515238"/>
                </a:lnTo>
                <a:lnTo>
                  <a:pt x="118491" y="555497"/>
                </a:lnTo>
                <a:lnTo>
                  <a:pt x="99568" y="597153"/>
                </a:lnTo>
                <a:lnTo>
                  <a:pt x="82296" y="640333"/>
                </a:lnTo>
                <a:lnTo>
                  <a:pt x="66675" y="684783"/>
                </a:lnTo>
                <a:lnTo>
                  <a:pt x="52704" y="730757"/>
                </a:lnTo>
                <a:lnTo>
                  <a:pt x="40258" y="778255"/>
                </a:lnTo>
                <a:lnTo>
                  <a:pt x="29591" y="827151"/>
                </a:lnTo>
                <a:lnTo>
                  <a:pt x="20574" y="877442"/>
                </a:lnTo>
                <a:lnTo>
                  <a:pt x="13207" y="929131"/>
                </a:lnTo>
                <a:lnTo>
                  <a:pt x="7366" y="982344"/>
                </a:lnTo>
                <a:lnTo>
                  <a:pt x="3301" y="1036954"/>
                </a:lnTo>
                <a:lnTo>
                  <a:pt x="761" y="1092962"/>
                </a:lnTo>
                <a:lnTo>
                  <a:pt x="0" y="1150492"/>
                </a:lnTo>
                <a:lnTo>
                  <a:pt x="717042" y="1150492"/>
                </a:lnTo>
                <a:lnTo>
                  <a:pt x="717042" y="1103629"/>
                </a:lnTo>
                <a:lnTo>
                  <a:pt x="718566" y="1048765"/>
                </a:lnTo>
                <a:lnTo>
                  <a:pt x="723519" y="996950"/>
                </a:lnTo>
                <a:lnTo>
                  <a:pt x="731647" y="948181"/>
                </a:lnTo>
                <a:lnTo>
                  <a:pt x="743076" y="902588"/>
                </a:lnTo>
                <a:lnTo>
                  <a:pt x="757808" y="860170"/>
                </a:lnTo>
                <a:lnTo>
                  <a:pt x="775716" y="820673"/>
                </a:lnTo>
                <a:lnTo>
                  <a:pt x="796925" y="784478"/>
                </a:lnTo>
                <a:lnTo>
                  <a:pt x="826261" y="746632"/>
                </a:lnTo>
                <a:lnTo>
                  <a:pt x="859917" y="713866"/>
                </a:lnTo>
                <a:lnTo>
                  <a:pt x="897890" y="686180"/>
                </a:lnTo>
                <a:lnTo>
                  <a:pt x="940053" y="663447"/>
                </a:lnTo>
                <a:lnTo>
                  <a:pt x="986535" y="645794"/>
                </a:lnTo>
                <a:lnTo>
                  <a:pt x="1037335" y="633221"/>
                </a:lnTo>
                <a:lnTo>
                  <a:pt x="1092453" y="625728"/>
                </a:lnTo>
                <a:lnTo>
                  <a:pt x="1151890" y="623188"/>
                </a:lnTo>
                <a:lnTo>
                  <a:pt x="2230881" y="623188"/>
                </a:lnTo>
                <a:lnTo>
                  <a:pt x="2230120" y="620902"/>
                </a:lnTo>
                <a:lnTo>
                  <a:pt x="2212594" y="578103"/>
                </a:lnTo>
                <a:lnTo>
                  <a:pt x="2193035" y="536575"/>
                </a:lnTo>
                <a:lnTo>
                  <a:pt x="2171446" y="496696"/>
                </a:lnTo>
                <a:lnTo>
                  <a:pt x="2147697" y="458088"/>
                </a:lnTo>
                <a:lnTo>
                  <a:pt x="2121916" y="421131"/>
                </a:lnTo>
                <a:lnTo>
                  <a:pt x="2094102" y="385444"/>
                </a:lnTo>
                <a:lnTo>
                  <a:pt x="2064257" y="351281"/>
                </a:lnTo>
                <a:lnTo>
                  <a:pt x="2032253" y="318515"/>
                </a:lnTo>
                <a:lnTo>
                  <a:pt x="1998218" y="287273"/>
                </a:lnTo>
                <a:lnTo>
                  <a:pt x="1962150" y="257301"/>
                </a:lnTo>
                <a:lnTo>
                  <a:pt x="1924050" y="228980"/>
                </a:lnTo>
                <a:lnTo>
                  <a:pt x="1883918" y="201929"/>
                </a:lnTo>
                <a:lnTo>
                  <a:pt x="1841627" y="176402"/>
                </a:lnTo>
                <a:lnTo>
                  <a:pt x="1797303" y="152400"/>
                </a:lnTo>
                <a:lnTo>
                  <a:pt x="1754631" y="131444"/>
                </a:lnTo>
                <a:lnTo>
                  <a:pt x="1711071" y="112013"/>
                </a:lnTo>
                <a:lnTo>
                  <a:pt x="1666621" y="94106"/>
                </a:lnTo>
                <a:lnTo>
                  <a:pt x="1621154" y="77723"/>
                </a:lnTo>
                <a:lnTo>
                  <a:pt x="1574800" y="62991"/>
                </a:lnTo>
                <a:lnTo>
                  <a:pt x="1527428" y="49783"/>
                </a:lnTo>
                <a:lnTo>
                  <a:pt x="1479169" y="38100"/>
                </a:lnTo>
                <a:lnTo>
                  <a:pt x="1429893" y="27939"/>
                </a:lnTo>
                <a:lnTo>
                  <a:pt x="1379727" y="19430"/>
                </a:lnTo>
                <a:lnTo>
                  <a:pt x="1328547" y="12445"/>
                </a:lnTo>
                <a:lnTo>
                  <a:pt x="1276477" y="6984"/>
                </a:lnTo>
                <a:lnTo>
                  <a:pt x="1223391" y="3047"/>
                </a:lnTo>
                <a:lnTo>
                  <a:pt x="1169416" y="762"/>
                </a:lnTo>
                <a:lnTo>
                  <a:pt x="11145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 txBox="1"/>
          <p:nvPr/>
        </p:nvSpPr>
        <p:spPr>
          <a:xfrm>
            <a:off x="1143000" y="2843783"/>
            <a:ext cx="6858000" cy="415498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0" rIns="0" bIns="0" rtlCol="0">
            <a:spAutoFit/>
          </a:bodyPr>
          <a:lstStyle/>
          <a:p>
            <a:pPr marL="1614488"/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둘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700" spc="-58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구분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할</a:t>
            </a:r>
            <a:r>
              <a:rPr sz="2700" spc="-62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수</a:t>
            </a:r>
            <a:r>
              <a:rPr sz="27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94" dirty="0">
                <a:solidFill>
                  <a:srgbClr val="FFFFFF"/>
                </a:solidFill>
                <a:latin typeface="굴림"/>
                <a:cs typeface="굴림"/>
              </a:rPr>
              <a:t>있겠</a:t>
            </a:r>
            <a:r>
              <a:rPr sz="2700" spc="-94" dirty="0">
                <a:solidFill>
                  <a:srgbClr val="FFFFFF"/>
                </a:solidFill>
                <a:latin typeface="맑은 고딕"/>
                <a:cs typeface="맑은 고딕"/>
              </a:rPr>
              <a:t>습니까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 txBox="1"/>
          <p:nvPr/>
        </p:nvSpPr>
        <p:spPr>
          <a:xfrm>
            <a:off x="1143000" y="2843783"/>
            <a:ext cx="6858000" cy="415498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0" rIns="0" bIns="0" rtlCol="0">
            <a:spAutoFit/>
          </a:bodyPr>
          <a:lstStyle/>
          <a:p>
            <a:pPr marL="994886"/>
            <a:r>
              <a:rPr sz="2700" spc="-165" dirty="0">
                <a:solidFill>
                  <a:srgbClr val="FFFFFF"/>
                </a:solidFill>
                <a:latin typeface="굴림"/>
                <a:cs typeface="굴림"/>
              </a:rPr>
              <a:t>그렇다면</a:t>
            </a:r>
            <a:r>
              <a:rPr sz="2700" spc="-11" dirty="0">
                <a:solidFill>
                  <a:srgbClr val="FFFFFF"/>
                </a:solidFill>
                <a:latin typeface="굴림"/>
                <a:cs typeface="굴림"/>
              </a:rPr>
              <a:t>,</a:t>
            </a:r>
            <a:r>
              <a:rPr sz="2700" spc="-62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C000"/>
                </a:solidFill>
                <a:latin typeface="굴림"/>
                <a:cs typeface="굴림"/>
              </a:rPr>
              <a:t>컴퓨</a:t>
            </a:r>
            <a:r>
              <a:rPr sz="2700" spc="-169" dirty="0">
                <a:solidFill>
                  <a:srgbClr val="FFC000"/>
                </a:solidFill>
                <a:latin typeface="굴림"/>
                <a:cs typeface="굴림"/>
              </a:rPr>
              <a:t>터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의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관점에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서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64" dirty="0">
                <a:solidFill>
                  <a:srgbClr val="FFFFFF"/>
                </a:solidFill>
                <a:latin typeface="굴림"/>
                <a:cs typeface="굴림"/>
              </a:rPr>
              <a:t>볼까요</a:t>
            </a:r>
            <a:r>
              <a:rPr sz="27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54">
            <a:extLst>
              <a:ext uri="{FF2B5EF4-FFF2-40B4-BE49-F238E27FC236}">
                <a16:creationId xmlns:a16="http://schemas.microsoft.com/office/drawing/2014/main" id="{AF6C51B8-E2CB-4A57-B091-FCE7DC4F3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26"/>
          <a:stretch/>
        </p:blipFill>
        <p:spPr>
          <a:xfrm>
            <a:off x="756562" y="246579"/>
            <a:ext cx="7079337" cy="6087023"/>
          </a:xfrm>
          <a:prstGeom prst="rect">
            <a:avLst/>
          </a:prstGeom>
        </p:spPr>
      </p:pic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 txBox="1"/>
          <p:nvPr/>
        </p:nvSpPr>
        <p:spPr>
          <a:xfrm>
            <a:off x="1143000" y="857250"/>
            <a:ext cx="6858000" cy="51937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174	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230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190	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220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  <a:tab pos="4173379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1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  <a:tab pos="4173379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1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31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145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	217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144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2141791" y="3135220"/>
            <a:ext cx="4479608" cy="4154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이제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,</a:t>
            </a:r>
            <a:r>
              <a:rPr sz="2700" spc="-58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둘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700" spc="-57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구분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할</a:t>
            </a:r>
            <a:r>
              <a:rPr sz="2700" spc="-61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수</a:t>
            </a:r>
            <a:r>
              <a:rPr sz="27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94" dirty="0">
                <a:solidFill>
                  <a:srgbClr val="FFFFFF"/>
                </a:solidFill>
                <a:latin typeface="굴림"/>
                <a:cs typeface="굴림"/>
              </a:rPr>
              <a:t>있겠</a:t>
            </a:r>
            <a:r>
              <a:rPr sz="2700" spc="-94" dirty="0">
                <a:solidFill>
                  <a:srgbClr val="FFFFFF"/>
                </a:solidFill>
                <a:latin typeface="맑은 고딕"/>
                <a:cs typeface="맑은 고딕"/>
              </a:rPr>
              <a:t>나</a:t>
            </a:r>
            <a:r>
              <a:rPr sz="2700" spc="-94" dirty="0">
                <a:solidFill>
                  <a:srgbClr val="FFFFFF"/>
                </a:solidFill>
                <a:latin typeface="굴림"/>
                <a:cs typeface="굴림"/>
              </a:rPr>
              <a:t>요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 txBox="1"/>
          <p:nvPr/>
        </p:nvSpPr>
        <p:spPr>
          <a:xfrm>
            <a:off x="2182939" y="3329727"/>
            <a:ext cx="4901088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3158"/>
              </a:lnSpc>
            </a:pPr>
            <a:r>
              <a:rPr sz="2700" spc="-116" dirty="0">
                <a:solidFill>
                  <a:srgbClr val="FFFFFF"/>
                </a:solidFill>
                <a:latin typeface="굴림"/>
                <a:cs typeface="굴림"/>
              </a:rPr>
              <a:t>보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는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것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과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이해하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는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것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65" dirty="0">
                <a:solidFill>
                  <a:srgbClr val="FFFFFF"/>
                </a:solidFill>
                <a:latin typeface="굴림"/>
                <a:cs typeface="굴림"/>
              </a:rPr>
              <a:t>다릅니</a:t>
            </a:r>
            <a:r>
              <a:rPr sz="2700" spc="-161" dirty="0">
                <a:solidFill>
                  <a:srgbClr val="FFFFFF"/>
                </a:solidFill>
                <a:latin typeface="굴림"/>
                <a:cs typeface="굴림"/>
              </a:rPr>
              <a:t>다</a:t>
            </a:r>
            <a:r>
              <a:rPr sz="2700" spc="-11" dirty="0">
                <a:solidFill>
                  <a:srgbClr val="FFFFFF"/>
                </a:solidFill>
                <a:latin typeface="굴림"/>
                <a:cs typeface="굴림"/>
              </a:rPr>
              <a:t>.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 txBox="1"/>
          <p:nvPr/>
        </p:nvSpPr>
        <p:spPr>
          <a:xfrm>
            <a:off x="2089975" y="3002630"/>
            <a:ext cx="4471511" cy="1262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3788" b="1" i="1" spc="-360" dirty="0">
                <a:solidFill>
                  <a:srgbClr val="FFFFFF"/>
                </a:solidFill>
                <a:latin typeface="바탕"/>
                <a:cs typeface="바탕"/>
              </a:rPr>
              <a:t>우리</a:t>
            </a:r>
            <a:r>
              <a:rPr sz="3788" b="1" i="1" spc="38" dirty="0">
                <a:solidFill>
                  <a:srgbClr val="FFFFFF"/>
                </a:solidFill>
                <a:latin typeface="바탕"/>
                <a:cs typeface="바탕"/>
              </a:rPr>
              <a:t>가</a:t>
            </a:r>
            <a:r>
              <a:rPr sz="3788" b="1" i="1" spc="-360" dirty="0">
                <a:solidFill>
                  <a:srgbClr val="FFFFFF"/>
                </a:solidFill>
                <a:latin typeface="바탕"/>
                <a:cs typeface="바탕"/>
              </a:rPr>
              <a:t>보는</a:t>
            </a:r>
            <a:r>
              <a:rPr sz="3788" b="1" i="1" spc="34" dirty="0">
                <a:solidFill>
                  <a:srgbClr val="FFFFFF"/>
                </a:solidFill>
                <a:latin typeface="바탕"/>
                <a:cs typeface="바탕"/>
              </a:rPr>
              <a:t>데</a:t>
            </a:r>
            <a:r>
              <a:rPr sz="3788" b="1" i="1" spc="-323" dirty="0">
                <a:solidFill>
                  <a:srgbClr val="FFFFFF"/>
                </a:solidFill>
                <a:latin typeface="바탕"/>
                <a:cs typeface="바탕"/>
              </a:rPr>
              <a:t>걸</a:t>
            </a:r>
            <a:r>
              <a:rPr sz="3788" b="1" i="1" spc="79" dirty="0">
                <a:solidFill>
                  <a:srgbClr val="FFFFFF"/>
                </a:solidFill>
                <a:latin typeface="바탕"/>
                <a:cs typeface="바탕"/>
              </a:rPr>
              <a:t>린</a:t>
            </a:r>
            <a:r>
              <a:rPr sz="3788" b="1" i="1" spc="-431" dirty="0">
                <a:solidFill>
                  <a:srgbClr val="FFFFFF"/>
                </a:solidFill>
                <a:latin typeface="바탕"/>
                <a:cs typeface="바탕"/>
              </a:rPr>
              <a:t>시간</a:t>
            </a:r>
            <a:endParaRPr sz="3788">
              <a:latin typeface="바탕"/>
              <a:cs typeface="바탕"/>
            </a:endParaRPr>
          </a:p>
          <a:p>
            <a:pPr marL="1572578">
              <a:lnSpc>
                <a:spcPts val="4699"/>
              </a:lnSpc>
              <a:spcBef>
                <a:spcPts val="566"/>
              </a:spcBef>
            </a:pPr>
            <a:r>
              <a:rPr sz="4050" spc="49" dirty="0">
                <a:solidFill>
                  <a:srgbClr val="FFFFFF"/>
                </a:solidFill>
                <a:latin typeface="굴림"/>
                <a:cs typeface="굴림"/>
              </a:rPr>
              <a:t>11</a:t>
            </a:r>
            <a:r>
              <a:rPr sz="4050" dirty="0">
                <a:solidFill>
                  <a:srgbClr val="FFFFFF"/>
                </a:solidFill>
                <a:latin typeface="굴림"/>
                <a:cs typeface="굴림"/>
              </a:rPr>
              <a:t>0</a:t>
            </a:r>
            <a:r>
              <a:rPr sz="4050" spc="-46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4050" dirty="0">
                <a:solidFill>
                  <a:srgbClr val="FFFFFF"/>
                </a:solidFill>
                <a:latin typeface="굴림"/>
                <a:cs typeface="굴림"/>
              </a:rPr>
              <a:t>년</a:t>
            </a:r>
            <a:endParaRPr sz="4050">
              <a:latin typeface="굴림"/>
              <a:cs typeface="굴림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755773" y="876680"/>
            <a:ext cx="2760345" cy="10149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618487" y="1036702"/>
            <a:ext cx="5634990" cy="210426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1840325" y="1219744"/>
            <a:ext cx="5152073" cy="1384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203"/>
              </a:lnSpc>
            </a:pP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우리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가</a:t>
            </a:r>
            <a:r>
              <a:rPr sz="2700" spc="-61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본</a:t>
            </a:r>
            <a:r>
              <a:rPr sz="2700" spc="-472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것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84" dirty="0">
                <a:solidFill>
                  <a:srgbClr val="FFFFFF"/>
                </a:solidFill>
                <a:latin typeface="굴림"/>
                <a:cs typeface="굴림"/>
              </a:rPr>
              <a:t>이해하는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데</a:t>
            </a:r>
            <a:r>
              <a:rPr sz="2700" spc="-64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걸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린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9" dirty="0">
                <a:solidFill>
                  <a:srgbClr val="FFFFFF"/>
                </a:solidFill>
                <a:latin typeface="굴림"/>
                <a:cs typeface="굴림"/>
              </a:rPr>
              <a:t>시간</a:t>
            </a:r>
            <a:endParaRPr sz="2700">
              <a:latin typeface="굴림"/>
              <a:cs typeface="굴림"/>
            </a:endParaRPr>
          </a:p>
          <a:p>
            <a:pPr marL="29528" algn="ctr">
              <a:lnSpc>
                <a:spcPts val="7571"/>
              </a:lnSpc>
            </a:pPr>
            <a:r>
              <a:rPr sz="6600" spc="79" dirty="0">
                <a:solidFill>
                  <a:srgbClr val="FF0000"/>
                </a:solidFill>
                <a:latin typeface="굴림"/>
                <a:cs typeface="굴림"/>
              </a:rPr>
              <a:t>540</a:t>
            </a:r>
            <a:r>
              <a:rPr sz="6600" spc="-68" dirty="0">
                <a:solidFill>
                  <a:srgbClr val="FF0000"/>
                </a:solidFill>
                <a:latin typeface="굴림"/>
                <a:cs typeface="굴림"/>
              </a:rPr>
              <a:t>만</a:t>
            </a:r>
            <a:r>
              <a:rPr sz="6600" spc="-454" dirty="0">
                <a:solidFill>
                  <a:srgbClr val="FF0000"/>
                </a:solidFill>
                <a:latin typeface="굴림"/>
                <a:cs typeface="굴림"/>
              </a:rPr>
              <a:t> </a:t>
            </a:r>
            <a:r>
              <a:rPr sz="6600" spc="-68" dirty="0">
                <a:solidFill>
                  <a:srgbClr val="FFFFFF"/>
                </a:solidFill>
                <a:latin typeface="굴림"/>
                <a:cs typeface="굴림"/>
              </a:rPr>
              <a:t>년</a:t>
            </a:r>
            <a:endParaRPr sz="6600">
              <a:latin typeface="굴림"/>
              <a:cs typeface="굴림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02636" y="2895220"/>
            <a:ext cx="2934080" cy="275234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 txBox="1"/>
          <p:nvPr/>
        </p:nvSpPr>
        <p:spPr>
          <a:xfrm>
            <a:off x="1143000" y="857250"/>
            <a:ext cx="6858000" cy="51937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174	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230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190	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220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  <a:tab pos="4173379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255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1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  <a:tab pos="4173379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179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1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31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181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145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200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	217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169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144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219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225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5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202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  <a:p>
            <a:pPr marL="120015">
              <a:tabLst>
                <a:tab pos="3542348" algn="l"/>
              </a:tabLst>
            </a:pP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207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208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209</a:t>
            </a:r>
            <a:r>
              <a:rPr sz="1350" spc="41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r>
              <a:rPr sz="13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214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212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-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210</a:t>
            </a:r>
            <a:r>
              <a:rPr sz="1350" spc="4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8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r>
              <a:rPr sz="1350" spc="-3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1350" spc="-11" dirty="0">
                <a:solidFill>
                  <a:srgbClr val="E7E6E6"/>
                </a:solidFill>
                <a:latin typeface="Calibri"/>
                <a:cs typeface="Calibri"/>
              </a:rPr>
              <a:t>211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1627442" y="2909383"/>
            <a:ext cx="5323046" cy="10310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2863" algn="ctr"/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단순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한</a:t>
            </a:r>
            <a:r>
              <a:rPr sz="2700" spc="-30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숫자들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의</a:t>
            </a:r>
            <a:r>
              <a:rPr sz="2700" spc="-32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9" dirty="0">
                <a:solidFill>
                  <a:srgbClr val="FFFFFF"/>
                </a:solidFill>
                <a:latin typeface="굴림"/>
                <a:cs typeface="굴림"/>
              </a:rPr>
              <a:t>나열로부터</a:t>
            </a:r>
            <a:endParaRPr sz="2700">
              <a:latin typeface="굴림"/>
              <a:cs typeface="굴림"/>
            </a:endParaRPr>
          </a:p>
          <a:p>
            <a:pPr algn="ctr">
              <a:lnSpc>
                <a:spcPts val="3158"/>
              </a:lnSpc>
              <a:spcBef>
                <a:spcPts val="1620"/>
              </a:spcBef>
            </a:pP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어떻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700" spc="-61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이미지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이해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할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수</a:t>
            </a:r>
            <a:r>
              <a:rPr sz="27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굴림"/>
                <a:cs typeface="굴림"/>
              </a:rPr>
              <a:t>있을까</a:t>
            </a:r>
            <a:r>
              <a:rPr sz="2700" spc="-94" dirty="0">
                <a:solidFill>
                  <a:srgbClr val="FFFFFF"/>
                </a:solidFill>
                <a:latin typeface="굴림"/>
                <a:cs typeface="굴림"/>
              </a:rPr>
              <a:t>요</a:t>
            </a:r>
            <a:r>
              <a:rPr sz="27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4012588" y="3928494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3"/>
          <p:cNvSpPr/>
          <p:nvPr/>
        </p:nvSpPr>
        <p:spPr>
          <a:xfrm>
            <a:off x="4539112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3"/>
          <p:cNvSpPr/>
          <p:nvPr/>
        </p:nvSpPr>
        <p:spPr>
          <a:xfrm>
            <a:off x="4946869" y="50086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47"/>
          <p:cNvSpPr txBox="1"/>
          <p:nvPr/>
        </p:nvSpPr>
        <p:spPr>
          <a:xfrm>
            <a:off x="3524993" y="4595419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  <p:sp>
        <p:nvSpPr>
          <p:cNvPr id="17" name="Shape 143"/>
          <p:cNvSpPr/>
          <p:nvPr/>
        </p:nvSpPr>
        <p:spPr>
          <a:xfrm>
            <a:off x="4030150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434378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822008"/>
          </a:xfrm>
          <a:custGeom>
            <a:avLst/>
            <a:gdLst/>
            <a:ahLst/>
            <a:cxnLst/>
            <a:rect l="l" t="t" r="r" b="b"/>
            <a:pathLst>
              <a:path w="9144000" h="1096010">
                <a:moveTo>
                  <a:pt x="0" y="1095502"/>
                </a:moveTo>
                <a:lnTo>
                  <a:pt x="9144000" y="1095502"/>
                </a:lnTo>
                <a:lnTo>
                  <a:pt x="9144000" y="0"/>
                </a:lnTo>
                <a:lnTo>
                  <a:pt x="0" y="0"/>
                </a:lnTo>
                <a:lnTo>
                  <a:pt x="0" y="109550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2173986" y="934974"/>
            <a:ext cx="4834890" cy="8000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2390299" y="1106592"/>
            <a:ext cx="4351496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3158"/>
              </a:lnSpc>
            </a:pP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해결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의</a:t>
            </a:r>
            <a:r>
              <a:rPr sz="2700" spc="-62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출발점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652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C000"/>
                </a:solidFill>
                <a:latin typeface="굴림"/>
                <a:cs typeface="굴림"/>
              </a:rPr>
              <a:t>퍼즐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700" spc="-61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맞추듯</a:t>
            </a:r>
            <a:endParaRPr sz="2700">
              <a:latin typeface="굴림"/>
              <a:cs typeface="굴림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43000" y="5190362"/>
            <a:ext cx="6858000" cy="810578"/>
          </a:xfrm>
          <a:custGeom>
            <a:avLst/>
            <a:gdLst/>
            <a:ahLst/>
            <a:cxnLst/>
            <a:rect l="l" t="t" r="r" b="b"/>
            <a:pathLst>
              <a:path w="9144000" h="1080770">
                <a:moveTo>
                  <a:pt x="0" y="1080262"/>
                </a:moveTo>
                <a:lnTo>
                  <a:pt x="9144000" y="1080262"/>
                </a:lnTo>
                <a:lnTo>
                  <a:pt x="9144000" y="0"/>
                </a:lnTo>
                <a:lnTo>
                  <a:pt x="0" y="0"/>
                </a:lnTo>
                <a:lnTo>
                  <a:pt x="0" y="108026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374011" y="5268087"/>
            <a:ext cx="4434840" cy="73266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 txBox="1"/>
          <p:nvPr/>
        </p:nvSpPr>
        <p:spPr>
          <a:xfrm>
            <a:off x="2589847" y="5441305"/>
            <a:ext cx="3952399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3158"/>
              </a:lnSpc>
            </a:pP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간단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한</a:t>
            </a:r>
            <a:r>
              <a:rPr sz="2700" spc="-64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원리에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서</a:t>
            </a:r>
            <a:r>
              <a:rPr sz="2700" spc="-652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출발합니다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78459" y="1824227"/>
            <a:ext cx="1983104" cy="29306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2140838" y="2255139"/>
            <a:ext cx="845820" cy="728186"/>
          </a:xfrm>
          <a:custGeom>
            <a:avLst/>
            <a:gdLst/>
            <a:ahLst/>
            <a:cxnLst/>
            <a:rect l="l" t="t" r="r" b="b"/>
            <a:pathLst>
              <a:path w="1127760" h="970914">
                <a:moveTo>
                  <a:pt x="0" y="485394"/>
                </a:moveTo>
                <a:lnTo>
                  <a:pt x="2286" y="441198"/>
                </a:lnTo>
                <a:lnTo>
                  <a:pt x="9143" y="398145"/>
                </a:lnTo>
                <a:lnTo>
                  <a:pt x="20193" y="356362"/>
                </a:lnTo>
                <a:lnTo>
                  <a:pt x="35306" y="315975"/>
                </a:lnTo>
                <a:lnTo>
                  <a:pt x="54229" y="277240"/>
                </a:lnTo>
                <a:lnTo>
                  <a:pt x="76962" y="240411"/>
                </a:lnTo>
                <a:lnTo>
                  <a:pt x="103124" y="205486"/>
                </a:lnTo>
                <a:lnTo>
                  <a:pt x="132587" y="172593"/>
                </a:lnTo>
                <a:lnTo>
                  <a:pt x="165100" y="142112"/>
                </a:lnTo>
                <a:lnTo>
                  <a:pt x="200533" y="114173"/>
                </a:lnTo>
                <a:lnTo>
                  <a:pt x="238633" y="88773"/>
                </a:lnTo>
                <a:lnTo>
                  <a:pt x="279273" y="66294"/>
                </a:lnTo>
                <a:lnTo>
                  <a:pt x="322199" y="46736"/>
                </a:lnTo>
                <a:lnTo>
                  <a:pt x="367156" y="30352"/>
                </a:lnTo>
                <a:lnTo>
                  <a:pt x="414020" y="17399"/>
                </a:lnTo>
                <a:lnTo>
                  <a:pt x="462534" y="7874"/>
                </a:lnTo>
                <a:lnTo>
                  <a:pt x="512572" y="2032"/>
                </a:lnTo>
                <a:lnTo>
                  <a:pt x="563880" y="0"/>
                </a:lnTo>
                <a:lnTo>
                  <a:pt x="615188" y="2032"/>
                </a:lnTo>
                <a:lnTo>
                  <a:pt x="665226" y="7874"/>
                </a:lnTo>
                <a:lnTo>
                  <a:pt x="713739" y="17399"/>
                </a:lnTo>
                <a:lnTo>
                  <a:pt x="760602" y="30352"/>
                </a:lnTo>
                <a:lnTo>
                  <a:pt x="805561" y="46736"/>
                </a:lnTo>
                <a:lnTo>
                  <a:pt x="848487" y="66294"/>
                </a:lnTo>
                <a:lnTo>
                  <a:pt x="889126" y="88773"/>
                </a:lnTo>
                <a:lnTo>
                  <a:pt x="927226" y="114173"/>
                </a:lnTo>
                <a:lnTo>
                  <a:pt x="962660" y="142112"/>
                </a:lnTo>
                <a:lnTo>
                  <a:pt x="995172" y="172593"/>
                </a:lnTo>
                <a:lnTo>
                  <a:pt x="1024636" y="205486"/>
                </a:lnTo>
                <a:lnTo>
                  <a:pt x="1050798" y="240411"/>
                </a:lnTo>
                <a:lnTo>
                  <a:pt x="1073403" y="277240"/>
                </a:lnTo>
                <a:lnTo>
                  <a:pt x="1092453" y="315975"/>
                </a:lnTo>
                <a:lnTo>
                  <a:pt x="1107567" y="356362"/>
                </a:lnTo>
                <a:lnTo>
                  <a:pt x="1118615" y="398145"/>
                </a:lnTo>
                <a:lnTo>
                  <a:pt x="1125474" y="441198"/>
                </a:lnTo>
                <a:lnTo>
                  <a:pt x="1127760" y="485394"/>
                </a:lnTo>
                <a:lnTo>
                  <a:pt x="1125474" y="529463"/>
                </a:lnTo>
                <a:lnTo>
                  <a:pt x="1118615" y="572515"/>
                </a:lnTo>
                <a:lnTo>
                  <a:pt x="1107567" y="614299"/>
                </a:lnTo>
                <a:lnTo>
                  <a:pt x="1092453" y="654685"/>
                </a:lnTo>
                <a:lnTo>
                  <a:pt x="1073403" y="693420"/>
                </a:lnTo>
                <a:lnTo>
                  <a:pt x="1050798" y="730250"/>
                </a:lnTo>
                <a:lnTo>
                  <a:pt x="1024636" y="765175"/>
                </a:lnTo>
                <a:lnTo>
                  <a:pt x="995172" y="798068"/>
                </a:lnTo>
                <a:lnTo>
                  <a:pt x="962660" y="828548"/>
                </a:lnTo>
                <a:lnTo>
                  <a:pt x="927226" y="856488"/>
                </a:lnTo>
                <a:lnTo>
                  <a:pt x="889126" y="881888"/>
                </a:lnTo>
                <a:lnTo>
                  <a:pt x="848487" y="904367"/>
                </a:lnTo>
                <a:lnTo>
                  <a:pt x="805561" y="923925"/>
                </a:lnTo>
                <a:lnTo>
                  <a:pt x="760602" y="940308"/>
                </a:lnTo>
                <a:lnTo>
                  <a:pt x="713739" y="953262"/>
                </a:lnTo>
                <a:lnTo>
                  <a:pt x="665226" y="962787"/>
                </a:lnTo>
                <a:lnTo>
                  <a:pt x="615188" y="968628"/>
                </a:lnTo>
                <a:lnTo>
                  <a:pt x="563880" y="970661"/>
                </a:lnTo>
                <a:lnTo>
                  <a:pt x="512572" y="968628"/>
                </a:lnTo>
                <a:lnTo>
                  <a:pt x="462534" y="962787"/>
                </a:lnTo>
                <a:lnTo>
                  <a:pt x="414020" y="953262"/>
                </a:lnTo>
                <a:lnTo>
                  <a:pt x="367156" y="940308"/>
                </a:lnTo>
                <a:lnTo>
                  <a:pt x="322199" y="923925"/>
                </a:lnTo>
                <a:lnTo>
                  <a:pt x="279273" y="904367"/>
                </a:lnTo>
                <a:lnTo>
                  <a:pt x="238633" y="881888"/>
                </a:lnTo>
                <a:lnTo>
                  <a:pt x="200533" y="856488"/>
                </a:lnTo>
                <a:lnTo>
                  <a:pt x="165100" y="828548"/>
                </a:lnTo>
                <a:lnTo>
                  <a:pt x="132587" y="798068"/>
                </a:lnTo>
                <a:lnTo>
                  <a:pt x="103124" y="765175"/>
                </a:lnTo>
                <a:lnTo>
                  <a:pt x="76962" y="730250"/>
                </a:lnTo>
                <a:lnTo>
                  <a:pt x="54229" y="693420"/>
                </a:lnTo>
                <a:lnTo>
                  <a:pt x="35306" y="654685"/>
                </a:lnTo>
                <a:lnTo>
                  <a:pt x="20193" y="614299"/>
                </a:lnTo>
                <a:lnTo>
                  <a:pt x="9143" y="572515"/>
                </a:lnTo>
                <a:lnTo>
                  <a:pt x="2286" y="529463"/>
                </a:lnTo>
                <a:lnTo>
                  <a:pt x="0" y="48539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2117979" y="2104263"/>
            <a:ext cx="355759" cy="404336"/>
          </a:xfrm>
          <a:custGeom>
            <a:avLst/>
            <a:gdLst/>
            <a:ahLst/>
            <a:cxnLst/>
            <a:rect l="l" t="t" r="r" b="b"/>
            <a:pathLst>
              <a:path w="474345" h="539114">
                <a:moveTo>
                  <a:pt x="56387" y="539114"/>
                </a:moveTo>
                <a:lnTo>
                  <a:pt x="0" y="0"/>
                </a:lnTo>
                <a:lnTo>
                  <a:pt x="473837" y="263143"/>
                </a:lnTo>
                <a:lnTo>
                  <a:pt x="56387" y="53911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651759" y="2035683"/>
            <a:ext cx="357663" cy="400050"/>
          </a:xfrm>
          <a:custGeom>
            <a:avLst/>
            <a:gdLst/>
            <a:ahLst/>
            <a:cxnLst/>
            <a:rect l="l" t="t" r="r" b="b"/>
            <a:pathLst>
              <a:path w="476885" h="533400">
                <a:moveTo>
                  <a:pt x="0" y="380491"/>
                </a:moveTo>
                <a:lnTo>
                  <a:pt x="385699" y="0"/>
                </a:lnTo>
                <a:lnTo>
                  <a:pt x="476885" y="533272"/>
                </a:lnTo>
                <a:lnTo>
                  <a:pt x="0" y="38049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2510028" y="2863216"/>
            <a:ext cx="71914" cy="59531"/>
          </a:xfrm>
          <a:custGeom>
            <a:avLst/>
            <a:gdLst/>
            <a:ahLst/>
            <a:cxnLst/>
            <a:rect l="l" t="t" r="r" b="b"/>
            <a:pathLst>
              <a:path w="95885" h="79375">
                <a:moveTo>
                  <a:pt x="0" y="4063"/>
                </a:moveTo>
                <a:lnTo>
                  <a:pt x="95504" y="0"/>
                </a:lnTo>
                <a:lnTo>
                  <a:pt x="40386" y="78993"/>
                </a:lnTo>
                <a:lnTo>
                  <a:pt x="0" y="406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636901" y="2626614"/>
            <a:ext cx="117634" cy="93821"/>
          </a:xfrm>
          <a:custGeom>
            <a:avLst/>
            <a:gdLst/>
            <a:ahLst/>
            <a:cxnLst/>
            <a:rect l="l" t="t" r="r" b="b"/>
            <a:pathLst>
              <a:path w="156845" h="125094">
                <a:moveTo>
                  <a:pt x="0" y="62484"/>
                </a:moveTo>
                <a:lnTo>
                  <a:pt x="6096" y="38100"/>
                </a:lnTo>
                <a:lnTo>
                  <a:pt x="22860" y="18287"/>
                </a:lnTo>
                <a:lnTo>
                  <a:pt x="47752" y="4952"/>
                </a:lnTo>
                <a:lnTo>
                  <a:pt x="78232" y="0"/>
                </a:lnTo>
                <a:lnTo>
                  <a:pt x="156464" y="0"/>
                </a:lnTo>
                <a:lnTo>
                  <a:pt x="156464" y="62484"/>
                </a:lnTo>
                <a:lnTo>
                  <a:pt x="150368" y="86740"/>
                </a:lnTo>
                <a:lnTo>
                  <a:pt x="133604" y="106552"/>
                </a:lnTo>
                <a:lnTo>
                  <a:pt x="108712" y="119887"/>
                </a:lnTo>
                <a:lnTo>
                  <a:pt x="78232" y="124840"/>
                </a:lnTo>
                <a:lnTo>
                  <a:pt x="47752" y="119887"/>
                </a:lnTo>
                <a:lnTo>
                  <a:pt x="22860" y="106552"/>
                </a:lnTo>
                <a:lnTo>
                  <a:pt x="6096" y="86740"/>
                </a:lnTo>
                <a:lnTo>
                  <a:pt x="0" y="6248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2322576" y="2635759"/>
            <a:ext cx="105251" cy="93821"/>
          </a:xfrm>
          <a:custGeom>
            <a:avLst/>
            <a:gdLst/>
            <a:ahLst/>
            <a:cxnLst/>
            <a:rect l="l" t="t" r="r" b="b"/>
            <a:pathLst>
              <a:path w="140335" h="125094">
                <a:moveTo>
                  <a:pt x="140081" y="62483"/>
                </a:moveTo>
                <a:lnTo>
                  <a:pt x="134619" y="38100"/>
                </a:lnTo>
                <a:lnTo>
                  <a:pt x="119506" y="18287"/>
                </a:lnTo>
                <a:lnTo>
                  <a:pt x="97281" y="4952"/>
                </a:lnTo>
                <a:lnTo>
                  <a:pt x="69976" y="0"/>
                </a:lnTo>
                <a:lnTo>
                  <a:pt x="0" y="0"/>
                </a:lnTo>
                <a:lnTo>
                  <a:pt x="0" y="62483"/>
                </a:lnTo>
                <a:lnTo>
                  <a:pt x="5461" y="86740"/>
                </a:lnTo>
                <a:lnTo>
                  <a:pt x="20574" y="106552"/>
                </a:lnTo>
                <a:lnTo>
                  <a:pt x="42799" y="119887"/>
                </a:lnTo>
                <a:lnTo>
                  <a:pt x="69976" y="124840"/>
                </a:lnTo>
                <a:lnTo>
                  <a:pt x="97281" y="119887"/>
                </a:lnTo>
                <a:lnTo>
                  <a:pt x="119506" y="106552"/>
                </a:lnTo>
                <a:lnTo>
                  <a:pt x="134619" y="86740"/>
                </a:lnTo>
                <a:lnTo>
                  <a:pt x="140081" y="62483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2156841" y="4152518"/>
            <a:ext cx="370523" cy="227648"/>
          </a:xfrm>
          <a:custGeom>
            <a:avLst/>
            <a:gdLst/>
            <a:ahLst/>
            <a:cxnLst/>
            <a:rect l="l" t="t" r="r" b="b"/>
            <a:pathLst>
              <a:path w="494029" h="303529">
                <a:moveTo>
                  <a:pt x="0" y="151510"/>
                </a:moveTo>
                <a:lnTo>
                  <a:pt x="25018" y="84835"/>
                </a:lnTo>
                <a:lnTo>
                  <a:pt x="54229" y="56768"/>
                </a:lnTo>
                <a:lnTo>
                  <a:pt x="92456" y="33273"/>
                </a:lnTo>
                <a:lnTo>
                  <a:pt x="138303" y="15366"/>
                </a:lnTo>
                <a:lnTo>
                  <a:pt x="190119" y="4063"/>
                </a:lnTo>
                <a:lnTo>
                  <a:pt x="246761" y="0"/>
                </a:lnTo>
                <a:lnTo>
                  <a:pt x="303275" y="4063"/>
                </a:lnTo>
                <a:lnTo>
                  <a:pt x="355219" y="15366"/>
                </a:lnTo>
                <a:lnTo>
                  <a:pt x="401065" y="33273"/>
                </a:lnTo>
                <a:lnTo>
                  <a:pt x="439292" y="56768"/>
                </a:lnTo>
                <a:lnTo>
                  <a:pt x="468502" y="84835"/>
                </a:lnTo>
                <a:lnTo>
                  <a:pt x="493522" y="151510"/>
                </a:lnTo>
                <a:lnTo>
                  <a:pt x="487045" y="186308"/>
                </a:lnTo>
                <a:lnTo>
                  <a:pt x="439292" y="246252"/>
                </a:lnTo>
                <a:lnTo>
                  <a:pt x="401065" y="269747"/>
                </a:lnTo>
                <a:lnTo>
                  <a:pt x="355219" y="287654"/>
                </a:lnTo>
                <a:lnTo>
                  <a:pt x="303275" y="298957"/>
                </a:lnTo>
                <a:lnTo>
                  <a:pt x="246761" y="303021"/>
                </a:lnTo>
                <a:lnTo>
                  <a:pt x="190119" y="298957"/>
                </a:lnTo>
                <a:lnTo>
                  <a:pt x="138303" y="287654"/>
                </a:lnTo>
                <a:lnTo>
                  <a:pt x="92456" y="269747"/>
                </a:lnTo>
                <a:lnTo>
                  <a:pt x="54229" y="246252"/>
                </a:lnTo>
                <a:lnTo>
                  <a:pt x="25018" y="218185"/>
                </a:lnTo>
                <a:lnTo>
                  <a:pt x="0" y="15151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/>
          <p:nvPr/>
        </p:nvSpPr>
        <p:spPr>
          <a:xfrm>
            <a:off x="2594610" y="4152518"/>
            <a:ext cx="369094" cy="227648"/>
          </a:xfrm>
          <a:custGeom>
            <a:avLst/>
            <a:gdLst/>
            <a:ahLst/>
            <a:cxnLst/>
            <a:rect l="l" t="t" r="r" b="b"/>
            <a:pathLst>
              <a:path w="492125" h="303529">
                <a:moveTo>
                  <a:pt x="0" y="151510"/>
                </a:moveTo>
                <a:lnTo>
                  <a:pt x="25019" y="84835"/>
                </a:lnTo>
                <a:lnTo>
                  <a:pt x="53975" y="56768"/>
                </a:lnTo>
                <a:lnTo>
                  <a:pt x="92075" y="33273"/>
                </a:lnTo>
                <a:lnTo>
                  <a:pt x="137795" y="15366"/>
                </a:lnTo>
                <a:lnTo>
                  <a:pt x="189484" y="4063"/>
                </a:lnTo>
                <a:lnTo>
                  <a:pt x="245872" y="0"/>
                </a:lnTo>
                <a:lnTo>
                  <a:pt x="302260" y="4063"/>
                </a:lnTo>
                <a:lnTo>
                  <a:pt x="353949" y="15366"/>
                </a:lnTo>
                <a:lnTo>
                  <a:pt x="399669" y="33273"/>
                </a:lnTo>
                <a:lnTo>
                  <a:pt x="437769" y="56768"/>
                </a:lnTo>
                <a:lnTo>
                  <a:pt x="466725" y="84835"/>
                </a:lnTo>
                <a:lnTo>
                  <a:pt x="491744" y="151510"/>
                </a:lnTo>
                <a:lnTo>
                  <a:pt x="485267" y="186308"/>
                </a:lnTo>
                <a:lnTo>
                  <a:pt x="437769" y="246252"/>
                </a:lnTo>
                <a:lnTo>
                  <a:pt x="399669" y="269747"/>
                </a:lnTo>
                <a:lnTo>
                  <a:pt x="353949" y="287654"/>
                </a:lnTo>
                <a:lnTo>
                  <a:pt x="302260" y="298957"/>
                </a:lnTo>
                <a:lnTo>
                  <a:pt x="245872" y="303021"/>
                </a:lnTo>
                <a:lnTo>
                  <a:pt x="189484" y="298957"/>
                </a:lnTo>
                <a:lnTo>
                  <a:pt x="137795" y="287654"/>
                </a:lnTo>
                <a:lnTo>
                  <a:pt x="92075" y="269747"/>
                </a:lnTo>
                <a:lnTo>
                  <a:pt x="53975" y="246252"/>
                </a:lnTo>
                <a:lnTo>
                  <a:pt x="25019" y="218185"/>
                </a:lnTo>
                <a:lnTo>
                  <a:pt x="0" y="151510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/>
          <p:nvPr/>
        </p:nvSpPr>
        <p:spPr>
          <a:xfrm>
            <a:off x="1820799" y="2835783"/>
            <a:ext cx="397669" cy="845820"/>
          </a:xfrm>
          <a:custGeom>
            <a:avLst/>
            <a:gdLst/>
            <a:ahLst/>
            <a:cxnLst/>
            <a:rect l="l" t="t" r="r" b="b"/>
            <a:pathLst>
              <a:path w="530225" h="1127760">
                <a:moveTo>
                  <a:pt x="530225" y="0"/>
                </a:moveTo>
                <a:lnTo>
                  <a:pt x="0" y="112763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/>
          <p:nvPr/>
        </p:nvSpPr>
        <p:spPr>
          <a:xfrm>
            <a:off x="2417445" y="3565016"/>
            <a:ext cx="79058" cy="636746"/>
          </a:xfrm>
          <a:custGeom>
            <a:avLst/>
            <a:gdLst/>
            <a:ahLst/>
            <a:cxnLst/>
            <a:rect l="l" t="t" r="r" b="b"/>
            <a:pathLst>
              <a:path w="105410" h="848995">
                <a:moveTo>
                  <a:pt x="0" y="0"/>
                </a:moveTo>
                <a:lnTo>
                  <a:pt x="104901" y="84861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3" name="object 13"/>
          <p:cNvSpPr/>
          <p:nvPr/>
        </p:nvSpPr>
        <p:spPr>
          <a:xfrm>
            <a:off x="2626614" y="3563874"/>
            <a:ext cx="90488" cy="637699"/>
          </a:xfrm>
          <a:custGeom>
            <a:avLst/>
            <a:gdLst/>
            <a:ahLst/>
            <a:cxnLst/>
            <a:rect l="l" t="t" r="r" b="b"/>
            <a:pathLst>
              <a:path w="120650" h="850264">
                <a:moveTo>
                  <a:pt x="120142" y="0"/>
                </a:moveTo>
                <a:lnTo>
                  <a:pt x="0" y="850138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4" name="object 14"/>
          <p:cNvSpPr/>
          <p:nvPr/>
        </p:nvSpPr>
        <p:spPr>
          <a:xfrm>
            <a:off x="2886075" y="3258692"/>
            <a:ext cx="146209" cy="893445"/>
          </a:xfrm>
          <a:custGeom>
            <a:avLst/>
            <a:gdLst/>
            <a:ahLst/>
            <a:cxnLst/>
            <a:rect l="l" t="t" r="r" b="b"/>
            <a:pathLst>
              <a:path w="194945" h="1191260">
                <a:moveTo>
                  <a:pt x="194945" y="0"/>
                </a:moveTo>
                <a:lnTo>
                  <a:pt x="0" y="1191259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2963799" y="2747772"/>
            <a:ext cx="69533" cy="511016"/>
          </a:xfrm>
          <a:custGeom>
            <a:avLst/>
            <a:gdLst/>
            <a:ahLst/>
            <a:cxnLst/>
            <a:rect l="l" t="t" r="r" b="b"/>
            <a:pathLst>
              <a:path w="92710" h="681355">
                <a:moveTo>
                  <a:pt x="0" y="0"/>
                </a:moveTo>
                <a:lnTo>
                  <a:pt x="92328" y="681227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/>
          <p:nvPr/>
        </p:nvSpPr>
        <p:spPr>
          <a:xfrm>
            <a:off x="2083688" y="3678175"/>
            <a:ext cx="154305" cy="522446"/>
          </a:xfrm>
          <a:custGeom>
            <a:avLst/>
            <a:gdLst/>
            <a:ahLst/>
            <a:cxnLst/>
            <a:rect l="l" t="t" r="r" b="b"/>
            <a:pathLst>
              <a:path w="205739" h="696595">
                <a:moveTo>
                  <a:pt x="0" y="0"/>
                </a:moveTo>
                <a:lnTo>
                  <a:pt x="205359" y="69608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object 17"/>
          <p:cNvSpPr/>
          <p:nvPr/>
        </p:nvSpPr>
        <p:spPr>
          <a:xfrm>
            <a:off x="1903096" y="4155949"/>
            <a:ext cx="253841" cy="110966"/>
          </a:xfrm>
          <a:custGeom>
            <a:avLst/>
            <a:gdLst/>
            <a:ahLst/>
            <a:cxnLst/>
            <a:rect l="l" t="t" r="r" b="b"/>
            <a:pathLst>
              <a:path w="338455" h="147954">
                <a:moveTo>
                  <a:pt x="0" y="0"/>
                </a:moveTo>
                <a:lnTo>
                  <a:pt x="338200" y="14757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object 18"/>
          <p:cNvSpPr/>
          <p:nvPr/>
        </p:nvSpPr>
        <p:spPr>
          <a:xfrm>
            <a:off x="1820799" y="3673602"/>
            <a:ext cx="94773" cy="482441"/>
          </a:xfrm>
          <a:custGeom>
            <a:avLst/>
            <a:gdLst/>
            <a:ahLst/>
            <a:cxnLst/>
            <a:rect l="l" t="t" r="r" b="b"/>
            <a:pathLst>
              <a:path w="126364" h="643254">
                <a:moveTo>
                  <a:pt x="0" y="0"/>
                </a:moveTo>
                <a:lnTo>
                  <a:pt x="126111" y="64274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object 19"/>
          <p:cNvSpPr txBox="1"/>
          <p:nvPr/>
        </p:nvSpPr>
        <p:spPr>
          <a:xfrm>
            <a:off x="3955352" y="1861471"/>
            <a:ext cx="1832134" cy="2885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83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endParaRPr sz="750">
              <a:latin typeface="Calibri"/>
              <a:cs typeface="Calibri"/>
            </a:endParaRPr>
          </a:p>
          <a:p>
            <a:pPr marL="9525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574286" y="2291715"/>
            <a:ext cx="871061" cy="757714"/>
          </a:xfrm>
          <a:custGeom>
            <a:avLst/>
            <a:gdLst/>
            <a:ahLst/>
            <a:cxnLst/>
            <a:rect l="l" t="t" r="r" b="b"/>
            <a:pathLst>
              <a:path w="1161415" h="1010285">
                <a:moveTo>
                  <a:pt x="0" y="504951"/>
                </a:moveTo>
                <a:lnTo>
                  <a:pt x="2159" y="461390"/>
                </a:lnTo>
                <a:lnTo>
                  <a:pt x="8381" y="418845"/>
                </a:lnTo>
                <a:lnTo>
                  <a:pt x="18668" y="377443"/>
                </a:lnTo>
                <a:lnTo>
                  <a:pt x="32765" y="337438"/>
                </a:lnTo>
                <a:lnTo>
                  <a:pt x="50418" y="298957"/>
                </a:lnTo>
                <a:lnTo>
                  <a:pt x="71500" y="262000"/>
                </a:lnTo>
                <a:lnTo>
                  <a:pt x="95885" y="226821"/>
                </a:lnTo>
                <a:lnTo>
                  <a:pt x="123316" y="193675"/>
                </a:lnTo>
                <a:lnTo>
                  <a:pt x="153797" y="162559"/>
                </a:lnTo>
                <a:lnTo>
                  <a:pt x="186943" y="133730"/>
                </a:lnTo>
                <a:lnTo>
                  <a:pt x="222757" y="107314"/>
                </a:lnTo>
                <a:lnTo>
                  <a:pt x="260857" y="83438"/>
                </a:lnTo>
                <a:lnTo>
                  <a:pt x="301243" y="62229"/>
                </a:lnTo>
                <a:lnTo>
                  <a:pt x="343662" y="43814"/>
                </a:lnTo>
                <a:lnTo>
                  <a:pt x="387985" y="28447"/>
                </a:lnTo>
                <a:lnTo>
                  <a:pt x="433958" y="16255"/>
                </a:lnTo>
                <a:lnTo>
                  <a:pt x="481583" y="7365"/>
                </a:lnTo>
                <a:lnTo>
                  <a:pt x="530478" y="1904"/>
                </a:lnTo>
                <a:lnTo>
                  <a:pt x="580644" y="0"/>
                </a:lnTo>
                <a:lnTo>
                  <a:pt x="630681" y="1904"/>
                </a:lnTo>
                <a:lnTo>
                  <a:pt x="679576" y="7365"/>
                </a:lnTo>
                <a:lnTo>
                  <a:pt x="727075" y="16255"/>
                </a:lnTo>
                <a:lnTo>
                  <a:pt x="773176" y="28447"/>
                </a:lnTo>
                <a:lnTo>
                  <a:pt x="817499" y="43814"/>
                </a:lnTo>
                <a:lnTo>
                  <a:pt x="859917" y="62229"/>
                </a:lnTo>
                <a:lnTo>
                  <a:pt x="900302" y="83438"/>
                </a:lnTo>
                <a:lnTo>
                  <a:pt x="938402" y="107314"/>
                </a:lnTo>
                <a:lnTo>
                  <a:pt x="974217" y="133730"/>
                </a:lnTo>
                <a:lnTo>
                  <a:pt x="1007363" y="162559"/>
                </a:lnTo>
                <a:lnTo>
                  <a:pt x="1037844" y="193675"/>
                </a:lnTo>
                <a:lnTo>
                  <a:pt x="1065276" y="226821"/>
                </a:lnTo>
                <a:lnTo>
                  <a:pt x="1089659" y="262000"/>
                </a:lnTo>
                <a:lnTo>
                  <a:pt x="1110742" y="298957"/>
                </a:lnTo>
                <a:lnTo>
                  <a:pt x="1128395" y="337438"/>
                </a:lnTo>
                <a:lnTo>
                  <a:pt x="1142492" y="377443"/>
                </a:lnTo>
                <a:lnTo>
                  <a:pt x="1152778" y="418845"/>
                </a:lnTo>
                <a:lnTo>
                  <a:pt x="1159002" y="461390"/>
                </a:lnTo>
                <a:lnTo>
                  <a:pt x="1161160" y="504951"/>
                </a:lnTo>
                <a:lnTo>
                  <a:pt x="1159002" y="548513"/>
                </a:lnTo>
                <a:lnTo>
                  <a:pt x="1152778" y="591057"/>
                </a:lnTo>
                <a:lnTo>
                  <a:pt x="1142492" y="632459"/>
                </a:lnTo>
                <a:lnTo>
                  <a:pt x="1128395" y="672464"/>
                </a:lnTo>
                <a:lnTo>
                  <a:pt x="1110742" y="710945"/>
                </a:lnTo>
                <a:lnTo>
                  <a:pt x="1089659" y="747902"/>
                </a:lnTo>
                <a:lnTo>
                  <a:pt x="1065276" y="783081"/>
                </a:lnTo>
                <a:lnTo>
                  <a:pt x="1037844" y="816228"/>
                </a:lnTo>
                <a:lnTo>
                  <a:pt x="1007363" y="847343"/>
                </a:lnTo>
                <a:lnTo>
                  <a:pt x="974217" y="876172"/>
                </a:lnTo>
                <a:lnTo>
                  <a:pt x="938402" y="902588"/>
                </a:lnTo>
                <a:lnTo>
                  <a:pt x="900302" y="926464"/>
                </a:lnTo>
                <a:lnTo>
                  <a:pt x="859917" y="947674"/>
                </a:lnTo>
                <a:lnTo>
                  <a:pt x="817499" y="966088"/>
                </a:lnTo>
                <a:lnTo>
                  <a:pt x="773176" y="981455"/>
                </a:lnTo>
                <a:lnTo>
                  <a:pt x="727075" y="993647"/>
                </a:lnTo>
                <a:lnTo>
                  <a:pt x="679576" y="1002538"/>
                </a:lnTo>
                <a:lnTo>
                  <a:pt x="630681" y="1007999"/>
                </a:lnTo>
                <a:lnTo>
                  <a:pt x="580644" y="1009903"/>
                </a:lnTo>
                <a:lnTo>
                  <a:pt x="530478" y="1007999"/>
                </a:lnTo>
                <a:lnTo>
                  <a:pt x="481583" y="1002538"/>
                </a:lnTo>
                <a:lnTo>
                  <a:pt x="433958" y="993647"/>
                </a:lnTo>
                <a:lnTo>
                  <a:pt x="387985" y="981455"/>
                </a:lnTo>
                <a:lnTo>
                  <a:pt x="343662" y="966088"/>
                </a:lnTo>
                <a:lnTo>
                  <a:pt x="301243" y="947674"/>
                </a:lnTo>
                <a:lnTo>
                  <a:pt x="260857" y="926464"/>
                </a:lnTo>
                <a:lnTo>
                  <a:pt x="222757" y="902588"/>
                </a:lnTo>
                <a:lnTo>
                  <a:pt x="186943" y="876172"/>
                </a:lnTo>
                <a:lnTo>
                  <a:pt x="153797" y="847343"/>
                </a:lnTo>
                <a:lnTo>
                  <a:pt x="123316" y="816228"/>
                </a:lnTo>
                <a:lnTo>
                  <a:pt x="95885" y="783081"/>
                </a:lnTo>
                <a:lnTo>
                  <a:pt x="71500" y="747902"/>
                </a:lnTo>
                <a:lnTo>
                  <a:pt x="50418" y="710945"/>
                </a:lnTo>
                <a:lnTo>
                  <a:pt x="32765" y="672464"/>
                </a:lnTo>
                <a:lnTo>
                  <a:pt x="18668" y="632459"/>
                </a:lnTo>
                <a:lnTo>
                  <a:pt x="8381" y="591057"/>
                </a:lnTo>
                <a:lnTo>
                  <a:pt x="2159" y="548513"/>
                </a:lnTo>
                <a:lnTo>
                  <a:pt x="0" y="50495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/>
          <p:nvPr/>
        </p:nvSpPr>
        <p:spPr>
          <a:xfrm>
            <a:off x="4550284" y="2135125"/>
            <a:ext cx="368141" cy="419576"/>
          </a:xfrm>
          <a:custGeom>
            <a:avLst/>
            <a:gdLst/>
            <a:ahLst/>
            <a:cxnLst/>
            <a:rect l="l" t="t" r="r" b="b"/>
            <a:pathLst>
              <a:path w="490854" h="559435">
                <a:moveTo>
                  <a:pt x="61340" y="559180"/>
                </a:moveTo>
                <a:lnTo>
                  <a:pt x="0" y="0"/>
                </a:lnTo>
                <a:lnTo>
                  <a:pt x="490474" y="275463"/>
                </a:lnTo>
                <a:lnTo>
                  <a:pt x="61340" y="55918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2" name="object 22"/>
          <p:cNvSpPr/>
          <p:nvPr/>
        </p:nvSpPr>
        <p:spPr>
          <a:xfrm>
            <a:off x="5127499" y="2063114"/>
            <a:ext cx="368141" cy="417195"/>
          </a:xfrm>
          <a:custGeom>
            <a:avLst/>
            <a:gdLst/>
            <a:ahLst/>
            <a:cxnLst/>
            <a:rect l="l" t="t" r="r" b="b"/>
            <a:pathLst>
              <a:path w="490854" h="556260">
                <a:moveTo>
                  <a:pt x="0" y="398144"/>
                </a:moveTo>
                <a:lnTo>
                  <a:pt x="398525" y="0"/>
                </a:lnTo>
                <a:lnTo>
                  <a:pt x="490474" y="555751"/>
                </a:lnTo>
                <a:lnTo>
                  <a:pt x="0" y="39814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3" name="object 23"/>
          <p:cNvSpPr/>
          <p:nvPr/>
        </p:nvSpPr>
        <p:spPr>
          <a:xfrm>
            <a:off x="4954905" y="2926079"/>
            <a:ext cx="73819" cy="60960"/>
          </a:xfrm>
          <a:custGeom>
            <a:avLst/>
            <a:gdLst/>
            <a:ahLst/>
            <a:cxnLst/>
            <a:rect l="l" t="t" r="r" b="b"/>
            <a:pathLst>
              <a:path w="98425" h="81280">
                <a:moveTo>
                  <a:pt x="0" y="3683"/>
                </a:moveTo>
                <a:lnTo>
                  <a:pt x="98425" y="0"/>
                </a:lnTo>
                <a:lnTo>
                  <a:pt x="41909" y="80772"/>
                </a:lnTo>
                <a:lnTo>
                  <a:pt x="0" y="368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4" name="object 24"/>
          <p:cNvSpPr/>
          <p:nvPr/>
        </p:nvSpPr>
        <p:spPr>
          <a:xfrm>
            <a:off x="5085207" y="2678049"/>
            <a:ext cx="120968" cy="98108"/>
          </a:xfrm>
          <a:custGeom>
            <a:avLst/>
            <a:gdLst/>
            <a:ahLst/>
            <a:cxnLst/>
            <a:rect l="l" t="t" r="r" b="b"/>
            <a:pathLst>
              <a:path w="161290" h="130810">
                <a:moveTo>
                  <a:pt x="0" y="65404"/>
                </a:moveTo>
                <a:lnTo>
                  <a:pt x="6350" y="39877"/>
                </a:lnTo>
                <a:lnTo>
                  <a:pt x="23622" y="19176"/>
                </a:lnTo>
                <a:lnTo>
                  <a:pt x="49275" y="5079"/>
                </a:lnTo>
                <a:lnTo>
                  <a:pt x="80518" y="0"/>
                </a:lnTo>
                <a:lnTo>
                  <a:pt x="161163" y="0"/>
                </a:lnTo>
                <a:lnTo>
                  <a:pt x="161163" y="65404"/>
                </a:lnTo>
                <a:lnTo>
                  <a:pt x="154813" y="90804"/>
                </a:lnTo>
                <a:lnTo>
                  <a:pt x="137541" y="111505"/>
                </a:lnTo>
                <a:lnTo>
                  <a:pt x="111887" y="125602"/>
                </a:lnTo>
                <a:lnTo>
                  <a:pt x="80518" y="130682"/>
                </a:lnTo>
                <a:lnTo>
                  <a:pt x="49275" y="125602"/>
                </a:lnTo>
                <a:lnTo>
                  <a:pt x="23622" y="111505"/>
                </a:lnTo>
                <a:lnTo>
                  <a:pt x="6350" y="90804"/>
                </a:lnTo>
                <a:lnTo>
                  <a:pt x="0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5" name="object 25"/>
          <p:cNvSpPr/>
          <p:nvPr/>
        </p:nvSpPr>
        <p:spPr>
          <a:xfrm>
            <a:off x="4761738" y="2688336"/>
            <a:ext cx="108585" cy="98108"/>
          </a:xfrm>
          <a:custGeom>
            <a:avLst/>
            <a:gdLst/>
            <a:ahLst/>
            <a:cxnLst/>
            <a:rect l="l" t="t" r="r" b="b"/>
            <a:pathLst>
              <a:path w="144779" h="130810">
                <a:moveTo>
                  <a:pt x="144779" y="65404"/>
                </a:moveTo>
                <a:lnTo>
                  <a:pt x="139064" y="39877"/>
                </a:lnTo>
                <a:lnTo>
                  <a:pt x="123570" y="19176"/>
                </a:lnTo>
                <a:lnTo>
                  <a:pt x="100583" y="5079"/>
                </a:lnTo>
                <a:lnTo>
                  <a:pt x="72389" y="0"/>
                </a:lnTo>
                <a:lnTo>
                  <a:pt x="0" y="0"/>
                </a:lnTo>
                <a:lnTo>
                  <a:pt x="0" y="65404"/>
                </a:lnTo>
                <a:lnTo>
                  <a:pt x="5714" y="90804"/>
                </a:lnTo>
                <a:lnTo>
                  <a:pt x="21208" y="111505"/>
                </a:lnTo>
                <a:lnTo>
                  <a:pt x="44195" y="125602"/>
                </a:lnTo>
                <a:lnTo>
                  <a:pt x="72389" y="130682"/>
                </a:lnTo>
                <a:lnTo>
                  <a:pt x="100583" y="125602"/>
                </a:lnTo>
                <a:lnTo>
                  <a:pt x="123570" y="111505"/>
                </a:lnTo>
                <a:lnTo>
                  <a:pt x="139064" y="90804"/>
                </a:lnTo>
                <a:lnTo>
                  <a:pt x="144779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6" name="object 26"/>
          <p:cNvSpPr/>
          <p:nvPr/>
        </p:nvSpPr>
        <p:spPr>
          <a:xfrm>
            <a:off x="4591431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6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8" y="34797"/>
                </a:lnTo>
                <a:lnTo>
                  <a:pt x="451358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4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8" y="257174"/>
                </a:lnTo>
                <a:lnTo>
                  <a:pt x="411988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6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7" name="object 27"/>
          <p:cNvSpPr/>
          <p:nvPr/>
        </p:nvSpPr>
        <p:spPr>
          <a:xfrm>
            <a:off x="5041773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5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7" y="34797"/>
                </a:lnTo>
                <a:lnTo>
                  <a:pt x="451357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3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7" y="257174"/>
                </a:lnTo>
                <a:lnTo>
                  <a:pt x="411987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5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8" name="object 28"/>
          <p:cNvSpPr/>
          <p:nvPr/>
        </p:nvSpPr>
        <p:spPr>
          <a:xfrm>
            <a:off x="4245102" y="2896362"/>
            <a:ext cx="409099" cy="881063"/>
          </a:xfrm>
          <a:custGeom>
            <a:avLst/>
            <a:gdLst/>
            <a:ahLst/>
            <a:cxnLst/>
            <a:rect l="l" t="t" r="r" b="b"/>
            <a:pathLst>
              <a:path w="545464" h="1174750">
                <a:moveTo>
                  <a:pt x="545084" y="0"/>
                </a:moveTo>
                <a:lnTo>
                  <a:pt x="0" y="117475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9" name="object 29"/>
          <p:cNvSpPr/>
          <p:nvPr/>
        </p:nvSpPr>
        <p:spPr>
          <a:xfrm>
            <a:off x="4856607" y="3661029"/>
            <a:ext cx="80963" cy="662939"/>
          </a:xfrm>
          <a:custGeom>
            <a:avLst/>
            <a:gdLst/>
            <a:ahLst/>
            <a:cxnLst/>
            <a:rect l="l" t="t" r="r" b="b"/>
            <a:pathLst>
              <a:path w="107950" h="883920">
                <a:moveTo>
                  <a:pt x="0" y="0"/>
                </a:moveTo>
                <a:lnTo>
                  <a:pt x="107823" y="883411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0" name="object 30"/>
          <p:cNvSpPr/>
          <p:nvPr/>
        </p:nvSpPr>
        <p:spPr>
          <a:xfrm>
            <a:off x="5074920" y="3655314"/>
            <a:ext cx="92392" cy="664845"/>
          </a:xfrm>
          <a:custGeom>
            <a:avLst/>
            <a:gdLst/>
            <a:ahLst/>
            <a:cxnLst/>
            <a:rect l="l" t="t" r="r" b="b"/>
            <a:pathLst>
              <a:path w="123190" h="886460">
                <a:moveTo>
                  <a:pt x="122936" y="0"/>
                </a:moveTo>
                <a:lnTo>
                  <a:pt x="0" y="88646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1" name="object 31"/>
          <p:cNvSpPr/>
          <p:nvPr/>
        </p:nvSpPr>
        <p:spPr>
          <a:xfrm>
            <a:off x="5341240" y="3321558"/>
            <a:ext cx="150971" cy="961073"/>
          </a:xfrm>
          <a:custGeom>
            <a:avLst/>
            <a:gdLst/>
            <a:ahLst/>
            <a:cxnLst/>
            <a:rect l="l" t="t" r="r" b="b"/>
            <a:pathLst>
              <a:path w="201295" h="1281429">
                <a:moveTo>
                  <a:pt x="200914" y="0"/>
                </a:moveTo>
                <a:lnTo>
                  <a:pt x="0" y="128130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2" name="object 32"/>
          <p:cNvSpPr/>
          <p:nvPr/>
        </p:nvSpPr>
        <p:spPr>
          <a:xfrm>
            <a:off x="5422392" y="2804921"/>
            <a:ext cx="71914" cy="532448"/>
          </a:xfrm>
          <a:custGeom>
            <a:avLst/>
            <a:gdLst/>
            <a:ahLst/>
            <a:cxnLst/>
            <a:rect l="l" t="t" r="r" b="b"/>
            <a:pathLst>
              <a:path w="95884" h="709929">
                <a:moveTo>
                  <a:pt x="0" y="0"/>
                </a:moveTo>
                <a:lnTo>
                  <a:pt x="95630" y="709802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3" name="object 33"/>
          <p:cNvSpPr/>
          <p:nvPr/>
        </p:nvSpPr>
        <p:spPr>
          <a:xfrm>
            <a:off x="4512564" y="3762756"/>
            <a:ext cx="159068" cy="544354"/>
          </a:xfrm>
          <a:custGeom>
            <a:avLst/>
            <a:gdLst/>
            <a:ahLst/>
            <a:cxnLst/>
            <a:rect l="l" t="t" r="r" b="b"/>
            <a:pathLst>
              <a:path w="212089" h="725804">
                <a:moveTo>
                  <a:pt x="0" y="0"/>
                </a:moveTo>
                <a:lnTo>
                  <a:pt x="211709" y="72529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4" name="object 34"/>
          <p:cNvSpPr/>
          <p:nvPr/>
        </p:nvSpPr>
        <p:spPr>
          <a:xfrm>
            <a:off x="4330827" y="4271391"/>
            <a:ext cx="261461" cy="115253"/>
          </a:xfrm>
          <a:custGeom>
            <a:avLst/>
            <a:gdLst/>
            <a:ahLst/>
            <a:cxnLst/>
            <a:rect l="l" t="t" r="r" b="b"/>
            <a:pathLst>
              <a:path w="348614" h="153670">
                <a:moveTo>
                  <a:pt x="0" y="0"/>
                </a:moveTo>
                <a:lnTo>
                  <a:pt x="348614" y="15341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5" name="object 35"/>
          <p:cNvSpPr/>
          <p:nvPr/>
        </p:nvSpPr>
        <p:spPr>
          <a:xfrm>
            <a:off x="4245102" y="3769615"/>
            <a:ext cx="97154" cy="501491"/>
          </a:xfrm>
          <a:custGeom>
            <a:avLst/>
            <a:gdLst/>
            <a:ahLst/>
            <a:cxnLst/>
            <a:rect l="l" t="t" r="r" b="b"/>
            <a:pathLst>
              <a:path w="129539" h="668654">
                <a:moveTo>
                  <a:pt x="0" y="0"/>
                </a:moveTo>
                <a:lnTo>
                  <a:pt x="129031" y="668655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6" name="object 36"/>
          <p:cNvSpPr/>
          <p:nvPr/>
        </p:nvSpPr>
        <p:spPr>
          <a:xfrm>
            <a:off x="5925313" y="2857501"/>
            <a:ext cx="2075687" cy="104012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7" name="object 37"/>
          <p:cNvSpPr txBox="1"/>
          <p:nvPr/>
        </p:nvSpPr>
        <p:spPr>
          <a:xfrm>
            <a:off x="6638639" y="3083016"/>
            <a:ext cx="752475" cy="5386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4185"/>
              </a:lnSpc>
            </a:pPr>
            <a:r>
              <a:rPr sz="3600" spc="41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3600" spc="-34" dirty="0">
                <a:solidFill>
                  <a:srgbClr val="FFFFFF"/>
                </a:solidFill>
                <a:latin typeface="굴림"/>
                <a:cs typeface="굴림"/>
              </a:rPr>
              <a:t>a</a:t>
            </a:r>
            <a:r>
              <a:rPr sz="3600" dirty="0">
                <a:solidFill>
                  <a:srgbClr val="FFFFFF"/>
                </a:solidFill>
                <a:latin typeface="굴림"/>
                <a:cs typeface="굴림"/>
              </a:rPr>
              <a:t>t</a:t>
            </a:r>
            <a:endParaRPr sz="3600">
              <a:latin typeface="굴림"/>
              <a:cs typeface="굴림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912739" y="3058667"/>
            <a:ext cx="370523" cy="412433"/>
          </a:xfrm>
          <a:custGeom>
            <a:avLst/>
            <a:gdLst/>
            <a:ahLst/>
            <a:cxnLst/>
            <a:rect l="l" t="t" r="r" b="b"/>
            <a:pathLst>
              <a:path w="494029" h="549910">
                <a:moveTo>
                  <a:pt x="246761" y="0"/>
                </a:moveTo>
                <a:lnTo>
                  <a:pt x="246761" y="137413"/>
                </a:lnTo>
                <a:lnTo>
                  <a:pt x="0" y="137413"/>
                </a:lnTo>
                <a:lnTo>
                  <a:pt x="0" y="412368"/>
                </a:lnTo>
                <a:lnTo>
                  <a:pt x="246761" y="412368"/>
                </a:lnTo>
                <a:lnTo>
                  <a:pt x="246761" y="549783"/>
                </a:lnTo>
                <a:lnTo>
                  <a:pt x="493522" y="274827"/>
                </a:lnTo>
                <a:lnTo>
                  <a:pt x="2467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378459" y="1824227"/>
            <a:ext cx="1983104" cy="29306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2140838" y="2255139"/>
            <a:ext cx="845820" cy="728186"/>
          </a:xfrm>
          <a:custGeom>
            <a:avLst/>
            <a:gdLst/>
            <a:ahLst/>
            <a:cxnLst/>
            <a:rect l="l" t="t" r="r" b="b"/>
            <a:pathLst>
              <a:path w="1127760" h="970914">
                <a:moveTo>
                  <a:pt x="0" y="485394"/>
                </a:moveTo>
                <a:lnTo>
                  <a:pt x="2286" y="441198"/>
                </a:lnTo>
                <a:lnTo>
                  <a:pt x="9143" y="398145"/>
                </a:lnTo>
                <a:lnTo>
                  <a:pt x="20193" y="356362"/>
                </a:lnTo>
                <a:lnTo>
                  <a:pt x="35306" y="315975"/>
                </a:lnTo>
                <a:lnTo>
                  <a:pt x="54229" y="277240"/>
                </a:lnTo>
                <a:lnTo>
                  <a:pt x="76962" y="240411"/>
                </a:lnTo>
                <a:lnTo>
                  <a:pt x="103124" y="205486"/>
                </a:lnTo>
                <a:lnTo>
                  <a:pt x="132587" y="172593"/>
                </a:lnTo>
                <a:lnTo>
                  <a:pt x="165100" y="142112"/>
                </a:lnTo>
                <a:lnTo>
                  <a:pt x="200533" y="114173"/>
                </a:lnTo>
                <a:lnTo>
                  <a:pt x="238633" y="88773"/>
                </a:lnTo>
                <a:lnTo>
                  <a:pt x="279273" y="66294"/>
                </a:lnTo>
                <a:lnTo>
                  <a:pt x="322199" y="46736"/>
                </a:lnTo>
                <a:lnTo>
                  <a:pt x="367156" y="30352"/>
                </a:lnTo>
                <a:lnTo>
                  <a:pt x="414020" y="17399"/>
                </a:lnTo>
                <a:lnTo>
                  <a:pt x="462534" y="7874"/>
                </a:lnTo>
                <a:lnTo>
                  <a:pt x="512572" y="2032"/>
                </a:lnTo>
                <a:lnTo>
                  <a:pt x="563880" y="0"/>
                </a:lnTo>
                <a:lnTo>
                  <a:pt x="615188" y="2032"/>
                </a:lnTo>
                <a:lnTo>
                  <a:pt x="665226" y="7874"/>
                </a:lnTo>
                <a:lnTo>
                  <a:pt x="713739" y="17399"/>
                </a:lnTo>
                <a:lnTo>
                  <a:pt x="760602" y="30352"/>
                </a:lnTo>
                <a:lnTo>
                  <a:pt x="805561" y="46736"/>
                </a:lnTo>
                <a:lnTo>
                  <a:pt x="848487" y="66294"/>
                </a:lnTo>
                <a:lnTo>
                  <a:pt x="889126" y="88773"/>
                </a:lnTo>
                <a:lnTo>
                  <a:pt x="927226" y="114173"/>
                </a:lnTo>
                <a:lnTo>
                  <a:pt x="962660" y="142112"/>
                </a:lnTo>
                <a:lnTo>
                  <a:pt x="995172" y="172593"/>
                </a:lnTo>
                <a:lnTo>
                  <a:pt x="1024636" y="205486"/>
                </a:lnTo>
                <a:lnTo>
                  <a:pt x="1050798" y="240411"/>
                </a:lnTo>
                <a:lnTo>
                  <a:pt x="1073403" y="277240"/>
                </a:lnTo>
                <a:lnTo>
                  <a:pt x="1092453" y="315975"/>
                </a:lnTo>
                <a:lnTo>
                  <a:pt x="1107567" y="356362"/>
                </a:lnTo>
                <a:lnTo>
                  <a:pt x="1118615" y="398145"/>
                </a:lnTo>
                <a:lnTo>
                  <a:pt x="1125474" y="441198"/>
                </a:lnTo>
                <a:lnTo>
                  <a:pt x="1127760" y="485394"/>
                </a:lnTo>
                <a:lnTo>
                  <a:pt x="1125474" y="529463"/>
                </a:lnTo>
                <a:lnTo>
                  <a:pt x="1118615" y="572515"/>
                </a:lnTo>
                <a:lnTo>
                  <a:pt x="1107567" y="614299"/>
                </a:lnTo>
                <a:lnTo>
                  <a:pt x="1092453" y="654685"/>
                </a:lnTo>
                <a:lnTo>
                  <a:pt x="1073403" y="693420"/>
                </a:lnTo>
                <a:lnTo>
                  <a:pt x="1050798" y="730250"/>
                </a:lnTo>
                <a:lnTo>
                  <a:pt x="1024636" y="765175"/>
                </a:lnTo>
                <a:lnTo>
                  <a:pt x="995172" y="798068"/>
                </a:lnTo>
                <a:lnTo>
                  <a:pt x="962660" y="828548"/>
                </a:lnTo>
                <a:lnTo>
                  <a:pt x="927226" y="856488"/>
                </a:lnTo>
                <a:lnTo>
                  <a:pt x="889126" y="881888"/>
                </a:lnTo>
                <a:lnTo>
                  <a:pt x="848487" y="904367"/>
                </a:lnTo>
                <a:lnTo>
                  <a:pt x="805561" y="923925"/>
                </a:lnTo>
                <a:lnTo>
                  <a:pt x="760602" y="940308"/>
                </a:lnTo>
                <a:lnTo>
                  <a:pt x="713739" y="953262"/>
                </a:lnTo>
                <a:lnTo>
                  <a:pt x="665226" y="962787"/>
                </a:lnTo>
                <a:lnTo>
                  <a:pt x="615188" y="968628"/>
                </a:lnTo>
                <a:lnTo>
                  <a:pt x="563880" y="970661"/>
                </a:lnTo>
                <a:lnTo>
                  <a:pt x="512572" y="968628"/>
                </a:lnTo>
                <a:lnTo>
                  <a:pt x="462534" y="962787"/>
                </a:lnTo>
                <a:lnTo>
                  <a:pt x="414020" y="953262"/>
                </a:lnTo>
                <a:lnTo>
                  <a:pt x="367156" y="940308"/>
                </a:lnTo>
                <a:lnTo>
                  <a:pt x="322199" y="923925"/>
                </a:lnTo>
                <a:lnTo>
                  <a:pt x="279273" y="904367"/>
                </a:lnTo>
                <a:lnTo>
                  <a:pt x="238633" y="881888"/>
                </a:lnTo>
                <a:lnTo>
                  <a:pt x="200533" y="856488"/>
                </a:lnTo>
                <a:lnTo>
                  <a:pt x="165100" y="828548"/>
                </a:lnTo>
                <a:lnTo>
                  <a:pt x="132587" y="798068"/>
                </a:lnTo>
                <a:lnTo>
                  <a:pt x="103124" y="765175"/>
                </a:lnTo>
                <a:lnTo>
                  <a:pt x="76962" y="730250"/>
                </a:lnTo>
                <a:lnTo>
                  <a:pt x="54229" y="693420"/>
                </a:lnTo>
                <a:lnTo>
                  <a:pt x="35306" y="654685"/>
                </a:lnTo>
                <a:lnTo>
                  <a:pt x="20193" y="614299"/>
                </a:lnTo>
                <a:lnTo>
                  <a:pt x="9143" y="572515"/>
                </a:lnTo>
                <a:lnTo>
                  <a:pt x="2286" y="529463"/>
                </a:lnTo>
                <a:lnTo>
                  <a:pt x="0" y="48539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117979" y="2104263"/>
            <a:ext cx="355759" cy="404336"/>
          </a:xfrm>
          <a:custGeom>
            <a:avLst/>
            <a:gdLst/>
            <a:ahLst/>
            <a:cxnLst/>
            <a:rect l="l" t="t" r="r" b="b"/>
            <a:pathLst>
              <a:path w="474345" h="539114">
                <a:moveTo>
                  <a:pt x="56387" y="539114"/>
                </a:moveTo>
                <a:lnTo>
                  <a:pt x="0" y="0"/>
                </a:lnTo>
                <a:lnTo>
                  <a:pt x="473837" y="263143"/>
                </a:lnTo>
                <a:lnTo>
                  <a:pt x="56387" y="53911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2651759" y="2035683"/>
            <a:ext cx="357663" cy="400050"/>
          </a:xfrm>
          <a:custGeom>
            <a:avLst/>
            <a:gdLst/>
            <a:ahLst/>
            <a:cxnLst/>
            <a:rect l="l" t="t" r="r" b="b"/>
            <a:pathLst>
              <a:path w="476885" h="533400">
                <a:moveTo>
                  <a:pt x="0" y="380491"/>
                </a:moveTo>
                <a:lnTo>
                  <a:pt x="385699" y="0"/>
                </a:lnTo>
                <a:lnTo>
                  <a:pt x="476885" y="533272"/>
                </a:lnTo>
                <a:lnTo>
                  <a:pt x="0" y="38049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510028" y="2863216"/>
            <a:ext cx="71914" cy="59531"/>
          </a:xfrm>
          <a:custGeom>
            <a:avLst/>
            <a:gdLst/>
            <a:ahLst/>
            <a:cxnLst/>
            <a:rect l="l" t="t" r="r" b="b"/>
            <a:pathLst>
              <a:path w="95885" h="79375">
                <a:moveTo>
                  <a:pt x="0" y="4063"/>
                </a:moveTo>
                <a:lnTo>
                  <a:pt x="95504" y="0"/>
                </a:lnTo>
                <a:lnTo>
                  <a:pt x="40386" y="78993"/>
                </a:lnTo>
                <a:lnTo>
                  <a:pt x="0" y="406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2636901" y="2626614"/>
            <a:ext cx="117634" cy="93821"/>
          </a:xfrm>
          <a:custGeom>
            <a:avLst/>
            <a:gdLst/>
            <a:ahLst/>
            <a:cxnLst/>
            <a:rect l="l" t="t" r="r" b="b"/>
            <a:pathLst>
              <a:path w="156845" h="125094">
                <a:moveTo>
                  <a:pt x="0" y="62484"/>
                </a:moveTo>
                <a:lnTo>
                  <a:pt x="6096" y="38100"/>
                </a:lnTo>
                <a:lnTo>
                  <a:pt x="22860" y="18287"/>
                </a:lnTo>
                <a:lnTo>
                  <a:pt x="47752" y="4952"/>
                </a:lnTo>
                <a:lnTo>
                  <a:pt x="78232" y="0"/>
                </a:lnTo>
                <a:lnTo>
                  <a:pt x="156464" y="0"/>
                </a:lnTo>
                <a:lnTo>
                  <a:pt x="156464" y="62484"/>
                </a:lnTo>
                <a:lnTo>
                  <a:pt x="150368" y="86740"/>
                </a:lnTo>
                <a:lnTo>
                  <a:pt x="133604" y="106552"/>
                </a:lnTo>
                <a:lnTo>
                  <a:pt x="108712" y="119887"/>
                </a:lnTo>
                <a:lnTo>
                  <a:pt x="78232" y="124840"/>
                </a:lnTo>
                <a:lnTo>
                  <a:pt x="47752" y="119887"/>
                </a:lnTo>
                <a:lnTo>
                  <a:pt x="22860" y="106552"/>
                </a:lnTo>
                <a:lnTo>
                  <a:pt x="6096" y="86740"/>
                </a:lnTo>
                <a:lnTo>
                  <a:pt x="0" y="6248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2322576" y="2635759"/>
            <a:ext cx="105251" cy="93821"/>
          </a:xfrm>
          <a:custGeom>
            <a:avLst/>
            <a:gdLst/>
            <a:ahLst/>
            <a:cxnLst/>
            <a:rect l="l" t="t" r="r" b="b"/>
            <a:pathLst>
              <a:path w="140335" h="125094">
                <a:moveTo>
                  <a:pt x="140081" y="62483"/>
                </a:moveTo>
                <a:lnTo>
                  <a:pt x="134619" y="38100"/>
                </a:lnTo>
                <a:lnTo>
                  <a:pt x="119506" y="18287"/>
                </a:lnTo>
                <a:lnTo>
                  <a:pt x="97281" y="4952"/>
                </a:lnTo>
                <a:lnTo>
                  <a:pt x="69976" y="0"/>
                </a:lnTo>
                <a:lnTo>
                  <a:pt x="0" y="0"/>
                </a:lnTo>
                <a:lnTo>
                  <a:pt x="0" y="62483"/>
                </a:lnTo>
                <a:lnTo>
                  <a:pt x="5461" y="86740"/>
                </a:lnTo>
                <a:lnTo>
                  <a:pt x="20574" y="106552"/>
                </a:lnTo>
                <a:lnTo>
                  <a:pt x="42799" y="119887"/>
                </a:lnTo>
                <a:lnTo>
                  <a:pt x="69976" y="124840"/>
                </a:lnTo>
                <a:lnTo>
                  <a:pt x="97281" y="119887"/>
                </a:lnTo>
                <a:lnTo>
                  <a:pt x="119506" y="106552"/>
                </a:lnTo>
                <a:lnTo>
                  <a:pt x="134619" y="86740"/>
                </a:lnTo>
                <a:lnTo>
                  <a:pt x="140081" y="62483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/>
          <p:nvPr/>
        </p:nvSpPr>
        <p:spPr>
          <a:xfrm>
            <a:off x="2156841" y="4152518"/>
            <a:ext cx="370523" cy="227648"/>
          </a:xfrm>
          <a:custGeom>
            <a:avLst/>
            <a:gdLst/>
            <a:ahLst/>
            <a:cxnLst/>
            <a:rect l="l" t="t" r="r" b="b"/>
            <a:pathLst>
              <a:path w="494029" h="303529">
                <a:moveTo>
                  <a:pt x="0" y="151510"/>
                </a:moveTo>
                <a:lnTo>
                  <a:pt x="25018" y="84835"/>
                </a:lnTo>
                <a:lnTo>
                  <a:pt x="54229" y="56768"/>
                </a:lnTo>
                <a:lnTo>
                  <a:pt x="92456" y="33273"/>
                </a:lnTo>
                <a:lnTo>
                  <a:pt x="138303" y="15366"/>
                </a:lnTo>
                <a:lnTo>
                  <a:pt x="190119" y="4063"/>
                </a:lnTo>
                <a:lnTo>
                  <a:pt x="246761" y="0"/>
                </a:lnTo>
                <a:lnTo>
                  <a:pt x="303275" y="4063"/>
                </a:lnTo>
                <a:lnTo>
                  <a:pt x="355219" y="15366"/>
                </a:lnTo>
                <a:lnTo>
                  <a:pt x="401065" y="33273"/>
                </a:lnTo>
                <a:lnTo>
                  <a:pt x="439292" y="56768"/>
                </a:lnTo>
                <a:lnTo>
                  <a:pt x="468502" y="84835"/>
                </a:lnTo>
                <a:lnTo>
                  <a:pt x="493522" y="151510"/>
                </a:lnTo>
                <a:lnTo>
                  <a:pt x="487045" y="186308"/>
                </a:lnTo>
                <a:lnTo>
                  <a:pt x="439292" y="246252"/>
                </a:lnTo>
                <a:lnTo>
                  <a:pt x="401065" y="269747"/>
                </a:lnTo>
                <a:lnTo>
                  <a:pt x="355219" y="287654"/>
                </a:lnTo>
                <a:lnTo>
                  <a:pt x="303275" y="298957"/>
                </a:lnTo>
                <a:lnTo>
                  <a:pt x="246761" y="303021"/>
                </a:lnTo>
                <a:lnTo>
                  <a:pt x="190119" y="298957"/>
                </a:lnTo>
                <a:lnTo>
                  <a:pt x="138303" y="287654"/>
                </a:lnTo>
                <a:lnTo>
                  <a:pt x="92456" y="269747"/>
                </a:lnTo>
                <a:lnTo>
                  <a:pt x="54229" y="246252"/>
                </a:lnTo>
                <a:lnTo>
                  <a:pt x="25018" y="218185"/>
                </a:lnTo>
                <a:lnTo>
                  <a:pt x="0" y="15151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/>
          <p:nvPr/>
        </p:nvSpPr>
        <p:spPr>
          <a:xfrm>
            <a:off x="2594610" y="4152518"/>
            <a:ext cx="369094" cy="227648"/>
          </a:xfrm>
          <a:custGeom>
            <a:avLst/>
            <a:gdLst/>
            <a:ahLst/>
            <a:cxnLst/>
            <a:rect l="l" t="t" r="r" b="b"/>
            <a:pathLst>
              <a:path w="492125" h="303529">
                <a:moveTo>
                  <a:pt x="0" y="151510"/>
                </a:moveTo>
                <a:lnTo>
                  <a:pt x="25019" y="84835"/>
                </a:lnTo>
                <a:lnTo>
                  <a:pt x="53975" y="56768"/>
                </a:lnTo>
                <a:lnTo>
                  <a:pt x="92075" y="33273"/>
                </a:lnTo>
                <a:lnTo>
                  <a:pt x="137795" y="15366"/>
                </a:lnTo>
                <a:lnTo>
                  <a:pt x="189484" y="4063"/>
                </a:lnTo>
                <a:lnTo>
                  <a:pt x="245872" y="0"/>
                </a:lnTo>
                <a:lnTo>
                  <a:pt x="302260" y="4063"/>
                </a:lnTo>
                <a:lnTo>
                  <a:pt x="353949" y="15366"/>
                </a:lnTo>
                <a:lnTo>
                  <a:pt x="399669" y="33273"/>
                </a:lnTo>
                <a:lnTo>
                  <a:pt x="437769" y="56768"/>
                </a:lnTo>
                <a:lnTo>
                  <a:pt x="466725" y="84835"/>
                </a:lnTo>
                <a:lnTo>
                  <a:pt x="491744" y="151510"/>
                </a:lnTo>
                <a:lnTo>
                  <a:pt x="485267" y="186308"/>
                </a:lnTo>
                <a:lnTo>
                  <a:pt x="437769" y="246252"/>
                </a:lnTo>
                <a:lnTo>
                  <a:pt x="399669" y="269747"/>
                </a:lnTo>
                <a:lnTo>
                  <a:pt x="353949" y="287654"/>
                </a:lnTo>
                <a:lnTo>
                  <a:pt x="302260" y="298957"/>
                </a:lnTo>
                <a:lnTo>
                  <a:pt x="245872" y="303021"/>
                </a:lnTo>
                <a:lnTo>
                  <a:pt x="189484" y="298957"/>
                </a:lnTo>
                <a:lnTo>
                  <a:pt x="137795" y="287654"/>
                </a:lnTo>
                <a:lnTo>
                  <a:pt x="92075" y="269747"/>
                </a:lnTo>
                <a:lnTo>
                  <a:pt x="53975" y="246252"/>
                </a:lnTo>
                <a:lnTo>
                  <a:pt x="25019" y="218185"/>
                </a:lnTo>
                <a:lnTo>
                  <a:pt x="0" y="151510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/>
          <p:nvPr/>
        </p:nvSpPr>
        <p:spPr>
          <a:xfrm>
            <a:off x="1820799" y="2835783"/>
            <a:ext cx="397669" cy="845820"/>
          </a:xfrm>
          <a:custGeom>
            <a:avLst/>
            <a:gdLst/>
            <a:ahLst/>
            <a:cxnLst/>
            <a:rect l="l" t="t" r="r" b="b"/>
            <a:pathLst>
              <a:path w="530225" h="1127760">
                <a:moveTo>
                  <a:pt x="530225" y="0"/>
                </a:moveTo>
                <a:lnTo>
                  <a:pt x="0" y="112763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3" name="object 13"/>
          <p:cNvSpPr/>
          <p:nvPr/>
        </p:nvSpPr>
        <p:spPr>
          <a:xfrm>
            <a:off x="2417445" y="3565016"/>
            <a:ext cx="79058" cy="636746"/>
          </a:xfrm>
          <a:custGeom>
            <a:avLst/>
            <a:gdLst/>
            <a:ahLst/>
            <a:cxnLst/>
            <a:rect l="l" t="t" r="r" b="b"/>
            <a:pathLst>
              <a:path w="105410" h="848995">
                <a:moveTo>
                  <a:pt x="0" y="0"/>
                </a:moveTo>
                <a:lnTo>
                  <a:pt x="104901" y="84861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4" name="object 14"/>
          <p:cNvSpPr/>
          <p:nvPr/>
        </p:nvSpPr>
        <p:spPr>
          <a:xfrm>
            <a:off x="2626614" y="3563874"/>
            <a:ext cx="90488" cy="637699"/>
          </a:xfrm>
          <a:custGeom>
            <a:avLst/>
            <a:gdLst/>
            <a:ahLst/>
            <a:cxnLst/>
            <a:rect l="l" t="t" r="r" b="b"/>
            <a:pathLst>
              <a:path w="120650" h="850264">
                <a:moveTo>
                  <a:pt x="120142" y="0"/>
                </a:moveTo>
                <a:lnTo>
                  <a:pt x="0" y="850138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2886075" y="3258692"/>
            <a:ext cx="146209" cy="893445"/>
          </a:xfrm>
          <a:custGeom>
            <a:avLst/>
            <a:gdLst/>
            <a:ahLst/>
            <a:cxnLst/>
            <a:rect l="l" t="t" r="r" b="b"/>
            <a:pathLst>
              <a:path w="194945" h="1191260">
                <a:moveTo>
                  <a:pt x="194945" y="0"/>
                </a:moveTo>
                <a:lnTo>
                  <a:pt x="0" y="1191259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/>
          <p:nvPr/>
        </p:nvSpPr>
        <p:spPr>
          <a:xfrm>
            <a:off x="2963799" y="2747772"/>
            <a:ext cx="69533" cy="511016"/>
          </a:xfrm>
          <a:custGeom>
            <a:avLst/>
            <a:gdLst/>
            <a:ahLst/>
            <a:cxnLst/>
            <a:rect l="l" t="t" r="r" b="b"/>
            <a:pathLst>
              <a:path w="92710" h="681355">
                <a:moveTo>
                  <a:pt x="0" y="0"/>
                </a:moveTo>
                <a:lnTo>
                  <a:pt x="92328" y="681227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object 17"/>
          <p:cNvSpPr/>
          <p:nvPr/>
        </p:nvSpPr>
        <p:spPr>
          <a:xfrm>
            <a:off x="2083688" y="3678175"/>
            <a:ext cx="154305" cy="522446"/>
          </a:xfrm>
          <a:custGeom>
            <a:avLst/>
            <a:gdLst/>
            <a:ahLst/>
            <a:cxnLst/>
            <a:rect l="l" t="t" r="r" b="b"/>
            <a:pathLst>
              <a:path w="205739" h="696595">
                <a:moveTo>
                  <a:pt x="0" y="0"/>
                </a:moveTo>
                <a:lnTo>
                  <a:pt x="205359" y="69608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object 18"/>
          <p:cNvSpPr/>
          <p:nvPr/>
        </p:nvSpPr>
        <p:spPr>
          <a:xfrm>
            <a:off x="1903096" y="4155949"/>
            <a:ext cx="253841" cy="110966"/>
          </a:xfrm>
          <a:custGeom>
            <a:avLst/>
            <a:gdLst/>
            <a:ahLst/>
            <a:cxnLst/>
            <a:rect l="l" t="t" r="r" b="b"/>
            <a:pathLst>
              <a:path w="338455" h="147954">
                <a:moveTo>
                  <a:pt x="0" y="0"/>
                </a:moveTo>
                <a:lnTo>
                  <a:pt x="338200" y="14757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object 19"/>
          <p:cNvSpPr/>
          <p:nvPr/>
        </p:nvSpPr>
        <p:spPr>
          <a:xfrm>
            <a:off x="1820799" y="3673602"/>
            <a:ext cx="94773" cy="482441"/>
          </a:xfrm>
          <a:custGeom>
            <a:avLst/>
            <a:gdLst/>
            <a:ahLst/>
            <a:cxnLst/>
            <a:rect l="l" t="t" r="r" b="b"/>
            <a:pathLst>
              <a:path w="126364" h="643254">
                <a:moveTo>
                  <a:pt x="0" y="0"/>
                </a:moveTo>
                <a:lnTo>
                  <a:pt x="126111" y="64274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0" name="object 20"/>
          <p:cNvSpPr/>
          <p:nvPr/>
        </p:nvSpPr>
        <p:spPr>
          <a:xfrm>
            <a:off x="4574286" y="2291715"/>
            <a:ext cx="871061" cy="757714"/>
          </a:xfrm>
          <a:custGeom>
            <a:avLst/>
            <a:gdLst/>
            <a:ahLst/>
            <a:cxnLst/>
            <a:rect l="l" t="t" r="r" b="b"/>
            <a:pathLst>
              <a:path w="1161415" h="1010285">
                <a:moveTo>
                  <a:pt x="0" y="504951"/>
                </a:moveTo>
                <a:lnTo>
                  <a:pt x="2159" y="461390"/>
                </a:lnTo>
                <a:lnTo>
                  <a:pt x="8381" y="418845"/>
                </a:lnTo>
                <a:lnTo>
                  <a:pt x="18668" y="377443"/>
                </a:lnTo>
                <a:lnTo>
                  <a:pt x="32765" y="337438"/>
                </a:lnTo>
                <a:lnTo>
                  <a:pt x="50418" y="298957"/>
                </a:lnTo>
                <a:lnTo>
                  <a:pt x="71500" y="262000"/>
                </a:lnTo>
                <a:lnTo>
                  <a:pt x="95885" y="226821"/>
                </a:lnTo>
                <a:lnTo>
                  <a:pt x="123316" y="193675"/>
                </a:lnTo>
                <a:lnTo>
                  <a:pt x="153797" y="162559"/>
                </a:lnTo>
                <a:lnTo>
                  <a:pt x="186943" y="133730"/>
                </a:lnTo>
                <a:lnTo>
                  <a:pt x="222757" y="107314"/>
                </a:lnTo>
                <a:lnTo>
                  <a:pt x="260857" y="83438"/>
                </a:lnTo>
                <a:lnTo>
                  <a:pt x="301243" y="62229"/>
                </a:lnTo>
                <a:lnTo>
                  <a:pt x="343662" y="43814"/>
                </a:lnTo>
                <a:lnTo>
                  <a:pt x="387985" y="28447"/>
                </a:lnTo>
                <a:lnTo>
                  <a:pt x="433958" y="16255"/>
                </a:lnTo>
                <a:lnTo>
                  <a:pt x="481583" y="7365"/>
                </a:lnTo>
                <a:lnTo>
                  <a:pt x="530478" y="1904"/>
                </a:lnTo>
                <a:lnTo>
                  <a:pt x="580644" y="0"/>
                </a:lnTo>
                <a:lnTo>
                  <a:pt x="630681" y="1904"/>
                </a:lnTo>
                <a:lnTo>
                  <a:pt x="679576" y="7365"/>
                </a:lnTo>
                <a:lnTo>
                  <a:pt x="727075" y="16255"/>
                </a:lnTo>
                <a:lnTo>
                  <a:pt x="773176" y="28447"/>
                </a:lnTo>
                <a:lnTo>
                  <a:pt x="817499" y="43814"/>
                </a:lnTo>
                <a:lnTo>
                  <a:pt x="859917" y="62229"/>
                </a:lnTo>
                <a:lnTo>
                  <a:pt x="900302" y="83438"/>
                </a:lnTo>
                <a:lnTo>
                  <a:pt x="938402" y="107314"/>
                </a:lnTo>
                <a:lnTo>
                  <a:pt x="974217" y="133730"/>
                </a:lnTo>
                <a:lnTo>
                  <a:pt x="1007363" y="162559"/>
                </a:lnTo>
                <a:lnTo>
                  <a:pt x="1037844" y="193675"/>
                </a:lnTo>
                <a:lnTo>
                  <a:pt x="1065276" y="226821"/>
                </a:lnTo>
                <a:lnTo>
                  <a:pt x="1089659" y="262000"/>
                </a:lnTo>
                <a:lnTo>
                  <a:pt x="1110742" y="298957"/>
                </a:lnTo>
                <a:lnTo>
                  <a:pt x="1128395" y="337438"/>
                </a:lnTo>
                <a:lnTo>
                  <a:pt x="1142492" y="377443"/>
                </a:lnTo>
                <a:lnTo>
                  <a:pt x="1152778" y="418845"/>
                </a:lnTo>
                <a:lnTo>
                  <a:pt x="1159002" y="461390"/>
                </a:lnTo>
                <a:lnTo>
                  <a:pt x="1161160" y="504951"/>
                </a:lnTo>
                <a:lnTo>
                  <a:pt x="1159002" y="548513"/>
                </a:lnTo>
                <a:lnTo>
                  <a:pt x="1152778" y="591057"/>
                </a:lnTo>
                <a:lnTo>
                  <a:pt x="1142492" y="632459"/>
                </a:lnTo>
                <a:lnTo>
                  <a:pt x="1128395" y="672464"/>
                </a:lnTo>
                <a:lnTo>
                  <a:pt x="1110742" y="710945"/>
                </a:lnTo>
                <a:lnTo>
                  <a:pt x="1089659" y="747902"/>
                </a:lnTo>
                <a:lnTo>
                  <a:pt x="1065276" y="783081"/>
                </a:lnTo>
                <a:lnTo>
                  <a:pt x="1037844" y="816228"/>
                </a:lnTo>
                <a:lnTo>
                  <a:pt x="1007363" y="847343"/>
                </a:lnTo>
                <a:lnTo>
                  <a:pt x="974217" y="876172"/>
                </a:lnTo>
                <a:lnTo>
                  <a:pt x="938402" y="902588"/>
                </a:lnTo>
                <a:lnTo>
                  <a:pt x="900302" y="926464"/>
                </a:lnTo>
                <a:lnTo>
                  <a:pt x="859917" y="947674"/>
                </a:lnTo>
                <a:lnTo>
                  <a:pt x="817499" y="966088"/>
                </a:lnTo>
                <a:lnTo>
                  <a:pt x="773176" y="981455"/>
                </a:lnTo>
                <a:lnTo>
                  <a:pt x="727075" y="993647"/>
                </a:lnTo>
                <a:lnTo>
                  <a:pt x="679576" y="1002538"/>
                </a:lnTo>
                <a:lnTo>
                  <a:pt x="630681" y="1007999"/>
                </a:lnTo>
                <a:lnTo>
                  <a:pt x="580644" y="1009903"/>
                </a:lnTo>
                <a:lnTo>
                  <a:pt x="530478" y="1007999"/>
                </a:lnTo>
                <a:lnTo>
                  <a:pt x="481583" y="1002538"/>
                </a:lnTo>
                <a:lnTo>
                  <a:pt x="433958" y="993647"/>
                </a:lnTo>
                <a:lnTo>
                  <a:pt x="387985" y="981455"/>
                </a:lnTo>
                <a:lnTo>
                  <a:pt x="343662" y="966088"/>
                </a:lnTo>
                <a:lnTo>
                  <a:pt x="301243" y="947674"/>
                </a:lnTo>
                <a:lnTo>
                  <a:pt x="260857" y="926464"/>
                </a:lnTo>
                <a:lnTo>
                  <a:pt x="222757" y="902588"/>
                </a:lnTo>
                <a:lnTo>
                  <a:pt x="186943" y="876172"/>
                </a:lnTo>
                <a:lnTo>
                  <a:pt x="153797" y="847343"/>
                </a:lnTo>
                <a:lnTo>
                  <a:pt x="123316" y="816228"/>
                </a:lnTo>
                <a:lnTo>
                  <a:pt x="95885" y="783081"/>
                </a:lnTo>
                <a:lnTo>
                  <a:pt x="71500" y="747902"/>
                </a:lnTo>
                <a:lnTo>
                  <a:pt x="50418" y="710945"/>
                </a:lnTo>
                <a:lnTo>
                  <a:pt x="32765" y="672464"/>
                </a:lnTo>
                <a:lnTo>
                  <a:pt x="18668" y="632459"/>
                </a:lnTo>
                <a:lnTo>
                  <a:pt x="8381" y="591057"/>
                </a:lnTo>
                <a:lnTo>
                  <a:pt x="2159" y="548513"/>
                </a:lnTo>
                <a:lnTo>
                  <a:pt x="0" y="50495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/>
          <p:nvPr/>
        </p:nvSpPr>
        <p:spPr>
          <a:xfrm>
            <a:off x="4550284" y="2135125"/>
            <a:ext cx="368141" cy="419576"/>
          </a:xfrm>
          <a:custGeom>
            <a:avLst/>
            <a:gdLst/>
            <a:ahLst/>
            <a:cxnLst/>
            <a:rect l="l" t="t" r="r" b="b"/>
            <a:pathLst>
              <a:path w="490854" h="559435">
                <a:moveTo>
                  <a:pt x="61340" y="559180"/>
                </a:moveTo>
                <a:lnTo>
                  <a:pt x="0" y="0"/>
                </a:lnTo>
                <a:lnTo>
                  <a:pt x="490474" y="275463"/>
                </a:lnTo>
                <a:lnTo>
                  <a:pt x="61340" y="55918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2" name="object 22"/>
          <p:cNvSpPr/>
          <p:nvPr/>
        </p:nvSpPr>
        <p:spPr>
          <a:xfrm>
            <a:off x="5127499" y="2063114"/>
            <a:ext cx="368141" cy="417195"/>
          </a:xfrm>
          <a:custGeom>
            <a:avLst/>
            <a:gdLst/>
            <a:ahLst/>
            <a:cxnLst/>
            <a:rect l="l" t="t" r="r" b="b"/>
            <a:pathLst>
              <a:path w="490854" h="556260">
                <a:moveTo>
                  <a:pt x="0" y="398144"/>
                </a:moveTo>
                <a:lnTo>
                  <a:pt x="398525" y="0"/>
                </a:lnTo>
                <a:lnTo>
                  <a:pt x="490474" y="555751"/>
                </a:lnTo>
                <a:lnTo>
                  <a:pt x="0" y="39814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3" name="object 23"/>
          <p:cNvSpPr/>
          <p:nvPr/>
        </p:nvSpPr>
        <p:spPr>
          <a:xfrm>
            <a:off x="4954905" y="2926079"/>
            <a:ext cx="73819" cy="60960"/>
          </a:xfrm>
          <a:custGeom>
            <a:avLst/>
            <a:gdLst/>
            <a:ahLst/>
            <a:cxnLst/>
            <a:rect l="l" t="t" r="r" b="b"/>
            <a:pathLst>
              <a:path w="98425" h="81280">
                <a:moveTo>
                  <a:pt x="0" y="3683"/>
                </a:moveTo>
                <a:lnTo>
                  <a:pt x="98425" y="0"/>
                </a:lnTo>
                <a:lnTo>
                  <a:pt x="41909" y="80772"/>
                </a:lnTo>
                <a:lnTo>
                  <a:pt x="0" y="368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4" name="object 24"/>
          <p:cNvSpPr/>
          <p:nvPr/>
        </p:nvSpPr>
        <p:spPr>
          <a:xfrm>
            <a:off x="5085207" y="2678049"/>
            <a:ext cx="120968" cy="98108"/>
          </a:xfrm>
          <a:custGeom>
            <a:avLst/>
            <a:gdLst/>
            <a:ahLst/>
            <a:cxnLst/>
            <a:rect l="l" t="t" r="r" b="b"/>
            <a:pathLst>
              <a:path w="161290" h="130810">
                <a:moveTo>
                  <a:pt x="0" y="65404"/>
                </a:moveTo>
                <a:lnTo>
                  <a:pt x="6350" y="39877"/>
                </a:lnTo>
                <a:lnTo>
                  <a:pt x="23622" y="19176"/>
                </a:lnTo>
                <a:lnTo>
                  <a:pt x="49275" y="5079"/>
                </a:lnTo>
                <a:lnTo>
                  <a:pt x="80518" y="0"/>
                </a:lnTo>
                <a:lnTo>
                  <a:pt x="161163" y="0"/>
                </a:lnTo>
                <a:lnTo>
                  <a:pt x="161163" y="65404"/>
                </a:lnTo>
                <a:lnTo>
                  <a:pt x="154813" y="90804"/>
                </a:lnTo>
                <a:lnTo>
                  <a:pt x="137541" y="111505"/>
                </a:lnTo>
                <a:lnTo>
                  <a:pt x="111887" y="125602"/>
                </a:lnTo>
                <a:lnTo>
                  <a:pt x="80518" y="130682"/>
                </a:lnTo>
                <a:lnTo>
                  <a:pt x="49275" y="125602"/>
                </a:lnTo>
                <a:lnTo>
                  <a:pt x="23622" y="111505"/>
                </a:lnTo>
                <a:lnTo>
                  <a:pt x="6350" y="90804"/>
                </a:lnTo>
                <a:lnTo>
                  <a:pt x="0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5" name="object 25"/>
          <p:cNvSpPr/>
          <p:nvPr/>
        </p:nvSpPr>
        <p:spPr>
          <a:xfrm>
            <a:off x="4761738" y="2688336"/>
            <a:ext cx="108585" cy="98108"/>
          </a:xfrm>
          <a:custGeom>
            <a:avLst/>
            <a:gdLst/>
            <a:ahLst/>
            <a:cxnLst/>
            <a:rect l="l" t="t" r="r" b="b"/>
            <a:pathLst>
              <a:path w="144779" h="130810">
                <a:moveTo>
                  <a:pt x="144779" y="65404"/>
                </a:moveTo>
                <a:lnTo>
                  <a:pt x="139064" y="39877"/>
                </a:lnTo>
                <a:lnTo>
                  <a:pt x="123570" y="19176"/>
                </a:lnTo>
                <a:lnTo>
                  <a:pt x="100583" y="5079"/>
                </a:lnTo>
                <a:lnTo>
                  <a:pt x="72389" y="0"/>
                </a:lnTo>
                <a:lnTo>
                  <a:pt x="0" y="0"/>
                </a:lnTo>
                <a:lnTo>
                  <a:pt x="0" y="65404"/>
                </a:lnTo>
                <a:lnTo>
                  <a:pt x="5714" y="90804"/>
                </a:lnTo>
                <a:lnTo>
                  <a:pt x="21208" y="111505"/>
                </a:lnTo>
                <a:lnTo>
                  <a:pt x="44195" y="125602"/>
                </a:lnTo>
                <a:lnTo>
                  <a:pt x="72389" y="130682"/>
                </a:lnTo>
                <a:lnTo>
                  <a:pt x="100583" y="125602"/>
                </a:lnTo>
                <a:lnTo>
                  <a:pt x="123570" y="111505"/>
                </a:lnTo>
                <a:lnTo>
                  <a:pt x="139064" y="90804"/>
                </a:lnTo>
                <a:lnTo>
                  <a:pt x="144779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6" name="object 26"/>
          <p:cNvSpPr/>
          <p:nvPr/>
        </p:nvSpPr>
        <p:spPr>
          <a:xfrm>
            <a:off x="4591431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6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8" y="34797"/>
                </a:lnTo>
                <a:lnTo>
                  <a:pt x="451358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4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8" y="257174"/>
                </a:lnTo>
                <a:lnTo>
                  <a:pt x="411988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6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7" name="object 27"/>
          <p:cNvSpPr/>
          <p:nvPr/>
        </p:nvSpPr>
        <p:spPr>
          <a:xfrm>
            <a:off x="5041773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5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7" y="34797"/>
                </a:lnTo>
                <a:lnTo>
                  <a:pt x="451357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3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7" y="257174"/>
                </a:lnTo>
                <a:lnTo>
                  <a:pt x="411987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5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8" name="object 28"/>
          <p:cNvSpPr/>
          <p:nvPr/>
        </p:nvSpPr>
        <p:spPr>
          <a:xfrm>
            <a:off x="4245102" y="2896362"/>
            <a:ext cx="409099" cy="881063"/>
          </a:xfrm>
          <a:custGeom>
            <a:avLst/>
            <a:gdLst/>
            <a:ahLst/>
            <a:cxnLst/>
            <a:rect l="l" t="t" r="r" b="b"/>
            <a:pathLst>
              <a:path w="545464" h="1174750">
                <a:moveTo>
                  <a:pt x="545084" y="0"/>
                </a:moveTo>
                <a:lnTo>
                  <a:pt x="0" y="117475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9" name="object 29"/>
          <p:cNvSpPr/>
          <p:nvPr/>
        </p:nvSpPr>
        <p:spPr>
          <a:xfrm>
            <a:off x="4856607" y="3661029"/>
            <a:ext cx="80963" cy="662939"/>
          </a:xfrm>
          <a:custGeom>
            <a:avLst/>
            <a:gdLst/>
            <a:ahLst/>
            <a:cxnLst/>
            <a:rect l="l" t="t" r="r" b="b"/>
            <a:pathLst>
              <a:path w="107950" h="883920">
                <a:moveTo>
                  <a:pt x="0" y="0"/>
                </a:moveTo>
                <a:lnTo>
                  <a:pt x="107823" y="883411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0" name="object 30"/>
          <p:cNvSpPr/>
          <p:nvPr/>
        </p:nvSpPr>
        <p:spPr>
          <a:xfrm>
            <a:off x="5074920" y="3655314"/>
            <a:ext cx="92392" cy="664845"/>
          </a:xfrm>
          <a:custGeom>
            <a:avLst/>
            <a:gdLst/>
            <a:ahLst/>
            <a:cxnLst/>
            <a:rect l="l" t="t" r="r" b="b"/>
            <a:pathLst>
              <a:path w="123190" h="886460">
                <a:moveTo>
                  <a:pt x="122936" y="0"/>
                </a:moveTo>
                <a:lnTo>
                  <a:pt x="0" y="88646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1" name="object 31"/>
          <p:cNvSpPr/>
          <p:nvPr/>
        </p:nvSpPr>
        <p:spPr>
          <a:xfrm>
            <a:off x="5341240" y="3321558"/>
            <a:ext cx="150971" cy="961073"/>
          </a:xfrm>
          <a:custGeom>
            <a:avLst/>
            <a:gdLst/>
            <a:ahLst/>
            <a:cxnLst/>
            <a:rect l="l" t="t" r="r" b="b"/>
            <a:pathLst>
              <a:path w="201295" h="1281429">
                <a:moveTo>
                  <a:pt x="200914" y="0"/>
                </a:moveTo>
                <a:lnTo>
                  <a:pt x="0" y="128130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2" name="object 32"/>
          <p:cNvSpPr/>
          <p:nvPr/>
        </p:nvSpPr>
        <p:spPr>
          <a:xfrm>
            <a:off x="5422392" y="2804921"/>
            <a:ext cx="71914" cy="532448"/>
          </a:xfrm>
          <a:custGeom>
            <a:avLst/>
            <a:gdLst/>
            <a:ahLst/>
            <a:cxnLst/>
            <a:rect l="l" t="t" r="r" b="b"/>
            <a:pathLst>
              <a:path w="95884" h="709929">
                <a:moveTo>
                  <a:pt x="0" y="0"/>
                </a:moveTo>
                <a:lnTo>
                  <a:pt x="95630" y="709802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3" name="object 33"/>
          <p:cNvSpPr/>
          <p:nvPr/>
        </p:nvSpPr>
        <p:spPr>
          <a:xfrm>
            <a:off x="4512564" y="3762756"/>
            <a:ext cx="159068" cy="544354"/>
          </a:xfrm>
          <a:custGeom>
            <a:avLst/>
            <a:gdLst/>
            <a:ahLst/>
            <a:cxnLst/>
            <a:rect l="l" t="t" r="r" b="b"/>
            <a:pathLst>
              <a:path w="212089" h="725804">
                <a:moveTo>
                  <a:pt x="0" y="0"/>
                </a:moveTo>
                <a:lnTo>
                  <a:pt x="211709" y="72529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4" name="object 34"/>
          <p:cNvSpPr/>
          <p:nvPr/>
        </p:nvSpPr>
        <p:spPr>
          <a:xfrm>
            <a:off x="4330827" y="4271391"/>
            <a:ext cx="261461" cy="115253"/>
          </a:xfrm>
          <a:custGeom>
            <a:avLst/>
            <a:gdLst/>
            <a:ahLst/>
            <a:cxnLst/>
            <a:rect l="l" t="t" r="r" b="b"/>
            <a:pathLst>
              <a:path w="348614" h="153670">
                <a:moveTo>
                  <a:pt x="0" y="0"/>
                </a:moveTo>
                <a:lnTo>
                  <a:pt x="348614" y="15341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5" name="object 35"/>
          <p:cNvSpPr/>
          <p:nvPr/>
        </p:nvSpPr>
        <p:spPr>
          <a:xfrm>
            <a:off x="4245102" y="3769615"/>
            <a:ext cx="97154" cy="501491"/>
          </a:xfrm>
          <a:custGeom>
            <a:avLst/>
            <a:gdLst/>
            <a:ahLst/>
            <a:cxnLst/>
            <a:rect l="l" t="t" r="r" b="b"/>
            <a:pathLst>
              <a:path w="129539" h="668654">
                <a:moveTo>
                  <a:pt x="0" y="0"/>
                </a:moveTo>
                <a:lnTo>
                  <a:pt x="129031" y="668655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6" name="object 36"/>
          <p:cNvSpPr/>
          <p:nvPr/>
        </p:nvSpPr>
        <p:spPr>
          <a:xfrm>
            <a:off x="3458717" y="3051810"/>
            <a:ext cx="370523" cy="413861"/>
          </a:xfrm>
          <a:custGeom>
            <a:avLst/>
            <a:gdLst/>
            <a:ahLst/>
            <a:cxnLst/>
            <a:rect l="l" t="t" r="r" b="b"/>
            <a:pathLst>
              <a:path w="494029" h="551814">
                <a:moveTo>
                  <a:pt x="246761" y="0"/>
                </a:moveTo>
                <a:lnTo>
                  <a:pt x="246761" y="137922"/>
                </a:lnTo>
                <a:lnTo>
                  <a:pt x="0" y="137922"/>
                </a:lnTo>
                <a:lnTo>
                  <a:pt x="0" y="413639"/>
                </a:lnTo>
                <a:lnTo>
                  <a:pt x="246761" y="413639"/>
                </a:lnTo>
                <a:lnTo>
                  <a:pt x="246761" y="551561"/>
                </a:lnTo>
                <a:lnTo>
                  <a:pt x="493522" y="275844"/>
                </a:lnTo>
                <a:lnTo>
                  <a:pt x="2467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7" name="object 37"/>
          <p:cNvSpPr/>
          <p:nvPr/>
        </p:nvSpPr>
        <p:spPr>
          <a:xfrm>
            <a:off x="5925313" y="2857501"/>
            <a:ext cx="2075687" cy="104012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8" name="object 38"/>
          <p:cNvSpPr txBox="1"/>
          <p:nvPr/>
        </p:nvSpPr>
        <p:spPr>
          <a:xfrm>
            <a:off x="1143000" y="857250"/>
            <a:ext cx="6858000" cy="2885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83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746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278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2029"/>
              </a:lnSpc>
              <a:tabLst>
                <a:tab pos="5451634" algn="l"/>
              </a:tabLst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a</a:t>
            </a:r>
            <a:r>
              <a:rPr sz="5400" spc="-821" baseline="-2835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t</a:t>
            </a:r>
            <a:r>
              <a:rPr sz="5400" spc="-821" baseline="-2835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”</a:t>
            </a:r>
            <a:endParaRPr sz="5400" baseline="-28356">
              <a:latin typeface="굴림"/>
              <a:cs typeface="굴림"/>
            </a:endParaRPr>
          </a:p>
          <a:p>
            <a:pPr marL="2822258">
              <a:lnSpc>
                <a:spcPts val="630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874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5912739" y="3058667"/>
            <a:ext cx="370523" cy="412433"/>
          </a:xfrm>
          <a:custGeom>
            <a:avLst/>
            <a:gdLst/>
            <a:ahLst/>
            <a:cxnLst/>
            <a:rect l="l" t="t" r="r" b="b"/>
            <a:pathLst>
              <a:path w="494029" h="549910">
                <a:moveTo>
                  <a:pt x="246761" y="0"/>
                </a:moveTo>
                <a:lnTo>
                  <a:pt x="246761" y="137413"/>
                </a:lnTo>
                <a:lnTo>
                  <a:pt x="0" y="137413"/>
                </a:lnTo>
                <a:lnTo>
                  <a:pt x="0" y="412368"/>
                </a:lnTo>
                <a:lnTo>
                  <a:pt x="246761" y="412368"/>
                </a:lnTo>
                <a:lnTo>
                  <a:pt x="246761" y="549783"/>
                </a:lnTo>
                <a:lnTo>
                  <a:pt x="493522" y="274827"/>
                </a:lnTo>
                <a:lnTo>
                  <a:pt x="2467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0" name="object 40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1" name="object 41"/>
          <p:cNvSpPr txBox="1"/>
          <p:nvPr/>
        </p:nvSpPr>
        <p:spPr>
          <a:xfrm>
            <a:off x="2139505" y="1738285"/>
            <a:ext cx="4901088" cy="10310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4298" algn="ctr"/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그럴듯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해</a:t>
            </a:r>
            <a:r>
              <a:rPr sz="2700" spc="-33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보이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는</a:t>
            </a:r>
            <a:r>
              <a:rPr sz="2700" spc="-28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700" spc="-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9" dirty="0">
                <a:solidFill>
                  <a:srgbClr val="FFFFFF"/>
                </a:solidFill>
                <a:latin typeface="굴림"/>
                <a:cs typeface="굴림"/>
              </a:rPr>
              <a:t>방법은</a:t>
            </a:r>
            <a:endParaRPr sz="2700">
              <a:latin typeface="굴림"/>
              <a:cs typeface="굴림"/>
            </a:endParaRPr>
          </a:p>
          <a:p>
            <a:pPr algn="ctr">
              <a:lnSpc>
                <a:spcPts val="3158"/>
              </a:lnSpc>
              <a:spcBef>
                <a:spcPts val="1620"/>
              </a:spcBef>
            </a:pP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전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혀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16" dirty="0">
                <a:solidFill>
                  <a:srgbClr val="FFFFFF"/>
                </a:solidFill>
                <a:latin typeface="굴림"/>
                <a:cs typeface="굴림"/>
              </a:rPr>
              <a:t>좋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효과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거두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지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65" dirty="0">
                <a:solidFill>
                  <a:srgbClr val="FF0000"/>
                </a:solidFill>
                <a:latin typeface="굴림"/>
                <a:cs typeface="굴림"/>
              </a:rPr>
              <a:t>못합니</a:t>
            </a:r>
            <a:r>
              <a:rPr sz="2700" spc="-161" dirty="0">
                <a:solidFill>
                  <a:srgbClr val="FF0000"/>
                </a:solidFill>
                <a:latin typeface="굴림"/>
                <a:cs typeface="굴림"/>
              </a:rPr>
              <a:t>다</a:t>
            </a:r>
            <a:r>
              <a:rPr sz="2700" spc="-11" dirty="0">
                <a:solidFill>
                  <a:srgbClr val="FF0000"/>
                </a:solidFill>
                <a:latin typeface="굴림"/>
                <a:cs typeface="굴림"/>
              </a:rPr>
              <a:t>.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378459" y="1824227"/>
            <a:ext cx="1983104" cy="29306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2140838" y="2255139"/>
            <a:ext cx="845820" cy="728186"/>
          </a:xfrm>
          <a:custGeom>
            <a:avLst/>
            <a:gdLst/>
            <a:ahLst/>
            <a:cxnLst/>
            <a:rect l="l" t="t" r="r" b="b"/>
            <a:pathLst>
              <a:path w="1127760" h="970914">
                <a:moveTo>
                  <a:pt x="0" y="485394"/>
                </a:moveTo>
                <a:lnTo>
                  <a:pt x="2286" y="441198"/>
                </a:lnTo>
                <a:lnTo>
                  <a:pt x="9143" y="398145"/>
                </a:lnTo>
                <a:lnTo>
                  <a:pt x="20193" y="356362"/>
                </a:lnTo>
                <a:lnTo>
                  <a:pt x="35306" y="315975"/>
                </a:lnTo>
                <a:lnTo>
                  <a:pt x="54229" y="277240"/>
                </a:lnTo>
                <a:lnTo>
                  <a:pt x="76962" y="240411"/>
                </a:lnTo>
                <a:lnTo>
                  <a:pt x="103124" y="205486"/>
                </a:lnTo>
                <a:lnTo>
                  <a:pt x="132587" y="172593"/>
                </a:lnTo>
                <a:lnTo>
                  <a:pt x="165100" y="142112"/>
                </a:lnTo>
                <a:lnTo>
                  <a:pt x="200533" y="114173"/>
                </a:lnTo>
                <a:lnTo>
                  <a:pt x="238633" y="88773"/>
                </a:lnTo>
                <a:lnTo>
                  <a:pt x="279273" y="66294"/>
                </a:lnTo>
                <a:lnTo>
                  <a:pt x="322199" y="46736"/>
                </a:lnTo>
                <a:lnTo>
                  <a:pt x="367156" y="30352"/>
                </a:lnTo>
                <a:lnTo>
                  <a:pt x="414020" y="17399"/>
                </a:lnTo>
                <a:lnTo>
                  <a:pt x="462534" y="7874"/>
                </a:lnTo>
                <a:lnTo>
                  <a:pt x="512572" y="2032"/>
                </a:lnTo>
                <a:lnTo>
                  <a:pt x="563880" y="0"/>
                </a:lnTo>
                <a:lnTo>
                  <a:pt x="615188" y="2032"/>
                </a:lnTo>
                <a:lnTo>
                  <a:pt x="665226" y="7874"/>
                </a:lnTo>
                <a:lnTo>
                  <a:pt x="713739" y="17399"/>
                </a:lnTo>
                <a:lnTo>
                  <a:pt x="760602" y="30352"/>
                </a:lnTo>
                <a:lnTo>
                  <a:pt x="805561" y="46736"/>
                </a:lnTo>
                <a:lnTo>
                  <a:pt x="848487" y="66294"/>
                </a:lnTo>
                <a:lnTo>
                  <a:pt x="889126" y="88773"/>
                </a:lnTo>
                <a:lnTo>
                  <a:pt x="927226" y="114173"/>
                </a:lnTo>
                <a:lnTo>
                  <a:pt x="962660" y="142112"/>
                </a:lnTo>
                <a:lnTo>
                  <a:pt x="995172" y="172593"/>
                </a:lnTo>
                <a:lnTo>
                  <a:pt x="1024636" y="205486"/>
                </a:lnTo>
                <a:lnTo>
                  <a:pt x="1050798" y="240411"/>
                </a:lnTo>
                <a:lnTo>
                  <a:pt x="1073403" y="277240"/>
                </a:lnTo>
                <a:lnTo>
                  <a:pt x="1092453" y="315975"/>
                </a:lnTo>
                <a:lnTo>
                  <a:pt x="1107567" y="356362"/>
                </a:lnTo>
                <a:lnTo>
                  <a:pt x="1118615" y="398145"/>
                </a:lnTo>
                <a:lnTo>
                  <a:pt x="1125474" y="441198"/>
                </a:lnTo>
                <a:lnTo>
                  <a:pt x="1127760" y="485394"/>
                </a:lnTo>
                <a:lnTo>
                  <a:pt x="1125474" y="529463"/>
                </a:lnTo>
                <a:lnTo>
                  <a:pt x="1118615" y="572515"/>
                </a:lnTo>
                <a:lnTo>
                  <a:pt x="1107567" y="614299"/>
                </a:lnTo>
                <a:lnTo>
                  <a:pt x="1092453" y="654685"/>
                </a:lnTo>
                <a:lnTo>
                  <a:pt x="1073403" y="693420"/>
                </a:lnTo>
                <a:lnTo>
                  <a:pt x="1050798" y="730250"/>
                </a:lnTo>
                <a:lnTo>
                  <a:pt x="1024636" y="765175"/>
                </a:lnTo>
                <a:lnTo>
                  <a:pt x="995172" y="798068"/>
                </a:lnTo>
                <a:lnTo>
                  <a:pt x="962660" y="828548"/>
                </a:lnTo>
                <a:lnTo>
                  <a:pt x="927226" y="856488"/>
                </a:lnTo>
                <a:lnTo>
                  <a:pt x="889126" y="881888"/>
                </a:lnTo>
                <a:lnTo>
                  <a:pt x="848487" y="904367"/>
                </a:lnTo>
                <a:lnTo>
                  <a:pt x="805561" y="923925"/>
                </a:lnTo>
                <a:lnTo>
                  <a:pt x="760602" y="940308"/>
                </a:lnTo>
                <a:lnTo>
                  <a:pt x="713739" y="953262"/>
                </a:lnTo>
                <a:lnTo>
                  <a:pt x="665226" y="962787"/>
                </a:lnTo>
                <a:lnTo>
                  <a:pt x="615188" y="968628"/>
                </a:lnTo>
                <a:lnTo>
                  <a:pt x="563880" y="970661"/>
                </a:lnTo>
                <a:lnTo>
                  <a:pt x="512572" y="968628"/>
                </a:lnTo>
                <a:lnTo>
                  <a:pt x="462534" y="962787"/>
                </a:lnTo>
                <a:lnTo>
                  <a:pt x="414020" y="953262"/>
                </a:lnTo>
                <a:lnTo>
                  <a:pt x="367156" y="940308"/>
                </a:lnTo>
                <a:lnTo>
                  <a:pt x="322199" y="923925"/>
                </a:lnTo>
                <a:lnTo>
                  <a:pt x="279273" y="904367"/>
                </a:lnTo>
                <a:lnTo>
                  <a:pt x="238633" y="881888"/>
                </a:lnTo>
                <a:lnTo>
                  <a:pt x="200533" y="856488"/>
                </a:lnTo>
                <a:lnTo>
                  <a:pt x="165100" y="828548"/>
                </a:lnTo>
                <a:lnTo>
                  <a:pt x="132587" y="798068"/>
                </a:lnTo>
                <a:lnTo>
                  <a:pt x="103124" y="765175"/>
                </a:lnTo>
                <a:lnTo>
                  <a:pt x="76962" y="730250"/>
                </a:lnTo>
                <a:lnTo>
                  <a:pt x="54229" y="693420"/>
                </a:lnTo>
                <a:lnTo>
                  <a:pt x="35306" y="654685"/>
                </a:lnTo>
                <a:lnTo>
                  <a:pt x="20193" y="614299"/>
                </a:lnTo>
                <a:lnTo>
                  <a:pt x="9143" y="572515"/>
                </a:lnTo>
                <a:lnTo>
                  <a:pt x="2286" y="529463"/>
                </a:lnTo>
                <a:lnTo>
                  <a:pt x="0" y="48539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117979" y="2104263"/>
            <a:ext cx="355759" cy="404336"/>
          </a:xfrm>
          <a:custGeom>
            <a:avLst/>
            <a:gdLst/>
            <a:ahLst/>
            <a:cxnLst/>
            <a:rect l="l" t="t" r="r" b="b"/>
            <a:pathLst>
              <a:path w="474345" h="539114">
                <a:moveTo>
                  <a:pt x="56387" y="539114"/>
                </a:moveTo>
                <a:lnTo>
                  <a:pt x="0" y="0"/>
                </a:lnTo>
                <a:lnTo>
                  <a:pt x="473837" y="263143"/>
                </a:lnTo>
                <a:lnTo>
                  <a:pt x="56387" y="53911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2651759" y="2035683"/>
            <a:ext cx="357663" cy="400050"/>
          </a:xfrm>
          <a:custGeom>
            <a:avLst/>
            <a:gdLst/>
            <a:ahLst/>
            <a:cxnLst/>
            <a:rect l="l" t="t" r="r" b="b"/>
            <a:pathLst>
              <a:path w="476885" h="533400">
                <a:moveTo>
                  <a:pt x="0" y="380491"/>
                </a:moveTo>
                <a:lnTo>
                  <a:pt x="385699" y="0"/>
                </a:lnTo>
                <a:lnTo>
                  <a:pt x="476885" y="533272"/>
                </a:lnTo>
                <a:lnTo>
                  <a:pt x="0" y="38049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510028" y="2863216"/>
            <a:ext cx="71914" cy="59531"/>
          </a:xfrm>
          <a:custGeom>
            <a:avLst/>
            <a:gdLst/>
            <a:ahLst/>
            <a:cxnLst/>
            <a:rect l="l" t="t" r="r" b="b"/>
            <a:pathLst>
              <a:path w="95885" h="79375">
                <a:moveTo>
                  <a:pt x="0" y="4063"/>
                </a:moveTo>
                <a:lnTo>
                  <a:pt x="95504" y="0"/>
                </a:lnTo>
                <a:lnTo>
                  <a:pt x="40386" y="78993"/>
                </a:lnTo>
                <a:lnTo>
                  <a:pt x="0" y="406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2636901" y="2626614"/>
            <a:ext cx="117634" cy="93821"/>
          </a:xfrm>
          <a:custGeom>
            <a:avLst/>
            <a:gdLst/>
            <a:ahLst/>
            <a:cxnLst/>
            <a:rect l="l" t="t" r="r" b="b"/>
            <a:pathLst>
              <a:path w="156845" h="125094">
                <a:moveTo>
                  <a:pt x="0" y="62484"/>
                </a:moveTo>
                <a:lnTo>
                  <a:pt x="6096" y="38100"/>
                </a:lnTo>
                <a:lnTo>
                  <a:pt x="22860" y="18287"/>
                </a:lnTo>
                <a:lnTo>
                  <a:pt x="47752" y="4952"/>
                </a:lnTo>
                <a:lnTo>
                  <a:pt x="78232" y="0"/>
                </a:lnTo>
                <a:lnTo>
                  <a:pt x="156464" y="0"/>
                </a:lnTo>
                <a:lnTo>
                  <a:pt x="156464" y="62484"/>
                </a:lnTo>
                <a:lnTo>
                  <a:pt x="150368" y="86740"/>
                </a:lnTo>
                <a:lnTo>
                  <a:pt x="133604" y="106552"/>
                </a:lnTo>
                <a:lnTo>
                  <a:pt x="108712" y="119887"/>
                </a:lnTo>
                <a:lnTo>
                  <a:pt x="78232" y="124840"/>
                </a:lnTo>
                <a:lnTo>
                  <a:pt x="47752" y="119887"/>
                </a:lnTo>
                <a:lnTo>
                  <a:pt x="22860" y="106552"/>
                </a:lnTo>
                <a:lnTo>
                  <a:pt x="6096" y="86740"/>
                </a:lnTo>
                <a:lnTo>
                  <a:pt x="0" y="6248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2322576" y="2635759"/>
            <a:ext cx="105251" cy="93821"/>
          </a:xfrm>
          <a:custGeom>
            <a:avLst/>
            <a:gdLst/>
            <a:ahLst/>
            <a:cxnLst/>
            <a:rect l="l" t="t" r="r" b="b"/>
            <a:pathLst>
              <a:path w="140335" h="125094">
                <a:moveTo>
                  <a:pt x="140081" y="62483"/>
                </a:moveTo>
                <a:lnTo>
                  <a:pt x="134619" y="38100"/>
                </a:lnTo>
                <a:lnTo>
                  <a:pt x="119506" y="18287"/>
                </a:lnTo>
                <a:lnTo>
                  <a:pt x="97281" y="4952"/>
                </a:lnTo>
                <a:lnTo>
                  <a:pt x="69976" y="0"/>
                </a:lnTo>
                <a:lnTo>
                  <a:pt x="0" y="0"/>
                </a:lnTo>
                <a:lnTo>
                  <a:pt x="0" y="62483"/>
                </a:lnTo>
                <a:lnTo>
                  <a:pt x="5461" y="86740"/>
                </a:lnTo>
                <a:lnTo>
                  <a:pt x="20574" y="106552"/>
                </a:lnTo>
                <a:lnTo>
                  <a:pt x="42799" y="119887"/>
                </a:lnTo>
                <a:lnTo>
                  <a:pt x="69976" y="124840"/>
                </a:lnTo>
                <a:lnTo>
                  <a:pt x="97281" y="119887"/>
                </a:lnTo>
                <a:lnTo>
                  <a:pt x="119506" y="106552"/>
                </a:lnTo>
                <a:lnTo>
                  <a:pt x="134619" y="86740"/>
                </a:lnTo>
                <a:lnTo>
                  <a:pt x="140081" y="62483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/>
          <p:nvPr/>
        </p:nvSpPr>
        <p:spPr>
          <a:xfrm>
            <a:off x="2156841" y="4152518"/>
            <a:ext cx="370523" cy="227648"/>
          </a:xfrm>
          <a:custGeom>
            <a:avLst/>
            <a:gdLst/>
            <a:ahLst/>
            <a:cxnLst/>
            <a:rect l="l" t="t" r="r" b="b"/>
            <a:pathLst>
              <a:path w="494029" h="303529">
                <a:moveTo>
                  <a:pt x="0" y="151510"/>
                </a:moveTo>
                <a:lnTo>
                  <a:pt x="25018" y="84835"/>
                </a:lnTo>
                <a:lnTo>
                  <a:pt x="54229" y="56768"/>
                </a:lnTo>
                <a:lnTo>
                  <a:pt x="92456" y="33273"/>
                </a:lnTo>
                <a:lnTo>
                  <a:pt x="138303" y="15366"/>
                </a:lnTo>
                <a:lnTo>
                  <a:pt x="190119" y="4063"/>
                </a:lnTo>
                <a:lnTo>
                  <a:pt x="246761" y="0"/>
                </a:lnTo>
                <a:lnTo>
                  <a:pt x="303275" y="4063"/>
                </a:lnTo>
                <a:lnTo>
                  <a:pt x="355219" y="15366"/>
                </a:lnTo>
                <a:lnTo>
                  <a:pt x="401065" y="33273"/>
                </a:lnTo>
                <a:lnTo>
                  <a:pt x="439292" y="56768"/>
                </a:lnTo>
                <a:lnTo>
                  <a:pt x="468502" y="84835"/>
                </a:lnTo>
                <a:lnTo>
                  <a:pt x="493522" y="151510"/>
                </a:lnTo>
                <a:lnTo>
                  <a:pt x="487045" y="186308"/>
                </a:lnTo>
                <a:lnTo>
                  <a:pt x="439292" y="246252"/>
                </a:lnTo>
                <a:lnTo>
                  <a:pt x="401065" y="269747"/>
                </a:lnTo>
                <a:lnTo>
                  <a:pt x="355219" y="287654"/>
                </a:lnTo>
                <a:lnTo>
                  <a:pt x="303275" y="298957"/>
                </a:lnTo>
                <a:lnTo>
                  <a:pt x="246761" y="303021"/>
                </a:lnTo>
                <a:lnTo>
                  <a:pt x="190119" y="298957"/>
                </a:lnTo>
                <a:lnTo>
                  <a:pt x="138303" y="287654"/>
                </a:lnTo>
                <a:lnTo>
                  <a:pt x="92456" y="269747"/>
                </a:lnTo>
                <a:lnTo>
                  <a:pt x="54229" y="246252"/>
                </a:lnTo>
                <a:lnTo>
                  <a:pt x="25018" y="218185"/>
                </a:lnTo>
                <a:lnTo>
                  <a:pt x="0" y="15151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/>
          <p:nvPr/>
        </p:nvSpPr>
        <p:spPr>
          <a:xfrm>
            <a:off x="2594610" y="4152518"/>
            <a:ext cx="369094" cy="227648"/>
          </a:xfrm>
          <a:custGeom>
            <a:avLst/>
            <a:gdLst/>
            <a:ahLst/>
            <a:cxnLst/>
            <a:rect l="l" t="t" r="r" b="b"/>
            <a:pathLst>
              <a:path w="492125" h="303529">
                <a:moveTo>
                  <a:pt x="0" y="151510"/>
                </a:moveTo>
                <a:lnTo>
                  <a:pt x="25019" y="84835"/>
                </a:lnTo>
                <a:lnTo>
                  <a:pt x="53975" y="56768"/>
                </a:lnTo>
                <a:lnTo>
                  <a:pt x="92075" y="33273"/>
                </a:lnTo>
                <a:lnTo>
                  <a:pt x="137795" y="15366"/>
                </a:lnTo>
                <a:lnTo>
                  <a:pt x="189484" y="4063"/>
                </a:lnTo>
                <a:lnTo>
                  <a:pt x="245872" y="0"/>
                </a:lnTo>
                <a:lnTo>
                  <a:pt x="302260" y="4063"/>
                </a:lnTo>
                <a:lnTo>
                  <a:pt x="353949" y="15366"/>
                </a:lnTo>
                <a:lnTo>
                  <a:pt x="399669" y="33273"/>
                </a:lnTo>
                <a:lnTo>
                  <a:pt x="437769" y="56768"/>
                </a:lnTo>
                <a:lnTo>
                  <a:pt x="466725" y="84835"/>
                </a:lnTo>
                <a:lnTo>
                  <a:pt x="491744" y="151510"/>
                </a:lnTo>
                <a:lnTo>
                  <a:pt x="485267" y="186308"/>
                </a:lnTo>
                <a:lnTo>
                  <a:pt x="437769" y="246252"/>
                </a:lnTo>
                <a:lnTo>
                  <a:pt x="399669" y="269747"/>
                </a:lnTo>
                <a:lnTo>
                  <a:pt x="353949" y="287654"/>
                </a:lnTo>
                <a:lnTo>
                  <a:pt x="302260" y="298957"/>
                </a:lnTo>
                <a:lnTo>
                  <a:pt x="245872" y="303021"/>
                </a:lnTo>
                <a:lnTo>
                  <a:pt x="189484" y="298957"/>
                </a:lnTo>
                <a:lnTo>
                  <a:pt x="137795" y="287654"/>
                </a:lnTo>
                <a:lnTo>
                  <a:pt x="92075" y="269747"/>
                </a:lnTo>
                <a:lnTo>
                  <a:pt x="53975" y="246252"/>
                </a:lnTo>
                <a:lnTo>
                  <a:pt x="25019" y="218185"/>
                </a:lnTo>
                <a:lnTo>
                  <a:pt x="0" y="151510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/>
          <p:nvPr/>
        </p:nvSpPr>
        <p:spPr>
          <a:xfrm>
            <a:off x="1820799" y="2835783"/>
            <a:ext cx="397669" cy="845820"/>
          </a:xfrm>
          <a:custGeom>
            <a:avLst/>
            <a:gdLst/>
            <a:ahLst/>
            <a:cxnLst/>
            <a:rect l="l" t="t" r="r" b="b"/>
            <a:pathLst>
              <a:path w="530225" h="1127760">
                <a:moveTo>
                  <a:pt x="530225" y="0"/>
                </a:moveTo>
                <a:lnTo>
                  <a:pt x="0" y="112763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3" name="object 13"/>
          <p:cNvSpPr/>
          <p:nvPr/>
        </p:nvSpPr>
        <p:spPr>
          <a:xfrm>
            <a:off x="2417445" y="3565016"/>
            <a:ext cx="79058" cy="636746"/>
          </a:xfrm>
          <a:custGeom>
            <a:avLst/>
            <a:gdLst/>
            <a:ahLst/>
            <a:cxnLst/>
            <a:rect l="l" t="t" r="r" b="b"/>
            <a:pathLst>
              <a:path w="105410" h="848995">
                <a:moveTo>
                  <a:pt x="0" y="0"/>
                </a:moveTo>
                <a:lnTo>
                  <a:pt x="104901" y="84861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4" name="object 14"/>
          <p:cNvSpPr/>
          <p:nvPr/>
        </p:nvSpPr>
        <p:spPr>
          <a:xfrm>
            <a:off x="2626614" y="3563874"/>
            <a:ext cx="90488" cy="637699"/>
          </a:xfrm>
          <a:custGeom>
            <a:avLst/>
            <a:gdLst/>
            <a:ahLst/>
            <a:cxnLst/>
            <a:rect l="l" t="t" r="r" b="b"/>
            <a:pathLst>
              <a:path w="120650" h="850264">
                <a:moveTo>
                  <a:pt x="120142" y="0"/>
                </a:moveTo>
                <a:lnTo>
                  <a:pt x="0" y="850138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2886075" y="3258692"/>
            <a:ext cx="146209" cy="893445"/>
          </a:xfrm>
          <a:custGeom>
            <a:avLst/>
            <a:gdLst/>
            <a:ahLst/>
            <a:cxnLst/>
            <a:rect l="l" t="t" r="r" b="b"/>
            <a:pathLst>
              <a:path w="194945" h="1191260">
                <a:moveTo>
                  <a:pt x="194945" y="0"/>
                </a:moveTo>
                <a:lnTo>
                  <a:pt x="0" y="1191259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/>
          <p:nvPr/>
        </p:nvSpPr>
        <p:spPr>
          <a:xfrm>
            <a:off x="2963799" y="2747772"/>
            <a:ext cx="69533" cy="511016"/>
          </a:xfrm>
          <a:custGeom>
            <a:avLst/>
            <a:gdLst/>
            <a:ahLst/>
            <a:cxnLst/>
            <a:rect l="l" t="t" r="r" b="b"/>
            <a:pathLst>
              <a:path w="92710" h="681355">
                <a:moveTo>
                  <a:pt x="0" y="0"/>
                </a:moveTo>
                <a:lnTo>
                  <a:pt x="92328" y="681227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object 17"/>
          <p:cNvSpPr/>
          <p:nvPr/>
        </p:nvSpPr>
        <p:spPr>
          <a:xfrm>
            <a:off x="2083688" y="3678175"/>
            <a:ext cx="154305" cy="522446"/>
          </a:xfrm>
          <a:custGeom>
            <a:avLst/>
            <a:gdLst/>
            <a:ahLst/>
            <a:cxnLst/>
            <a:rect l="l" t="t" r="r" b="b"/>
            <a:pathLst>
              <a:path w="205739" h="696595">
                <a:moveTo>
                  <a:pt x="0" y="0"/>
                </a:moveTo>
                <a:lnTo>
                  <a:pt x="205359" y="69608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object 18"/>
          <p:cNvSpPr/>
          <p:nvPr/>
        </p:nvSpPr>
        <p:spPr>
          <a:xfrm>
            <a:off x="1903096" y="4155949"/>
            <a:ext cx="253841" cy="110966"/>
          </a:xfrm>
          <a:custGeom>
            <a:avLst/>
            <a:gdLst/>
            <a:ahLst/>
            <a:cxnLst/>
            <a:rect l="l" t="t" r="r" b="b"/>
            <a:pathLst>
              <a:path w="338455" h="147954">
                <a:moveTo>
                  <a:pt x="0" y="0"/>
                </a:moveTo>
                <a:lnTo>
                  <a:pt x="338200" y="14757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object 19"/>
          <p:cNvSpPr/>
          <p:nvPr/>
        </p:nvSpPr>
        <p:spPr>
          <a:xfrm>
            <a:off x="1820799" y="3673602"/>
            <a:ext cx="94773" cy="482441"/>
          </a:xfrm>
          <a:custGeom>
            <a:avLst/>
            <a:gdLst/>
            <a:ahLst/>
            <a:cxnLst/>
            <a:rect l="l" t="t" r="r" b="b"/>
            <a:pathLst>
              <a:path w="126364" h="643254">
                <a:moveTo>
                  <a:pt x="0" y="0"/>
                </a:moveTo>
                <a:lnTo>
                  <a:pt x="126111" y="64274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0" name="object 20"/>
          <p:cNvSpPr/>
          <p:nvPr/>
        </p:nvSpPr>
        <p:spPr>
          <a:xfrm>
            <a:off x="4574286" y="2291715"/>
            <a:ext cx="871061" cy="757714"/>
          </a:xfrm>
          <a:custGeom>
            <a:avLst/>
            <a:gdLst/>
            <a:ahLst/>
            <a:cxnLst/>
            <a:rect l="l" t="t" r="r" b="b"/>
            <a:pathLst>
              <a:path w="1161415" h="1010285">
                <a:moveTo>
                  <a:pt x="0" y="504951"/>
                </a:moveTo>
                <a:lnTo>
                  <a:pt x="2159" y="461390"/>
                </a:lnTo>
                <a:lnTo>
                  <a:pt x="8381" y="418845"/>
                </a:lnTo>
                <a:lnTo>
                  <a:pt x="18668" y="377443"/>
                </a:lnTo>
                <a:lnTo>
                  <a:pt x="32765" y="337438"/>
                </a:lnTo>
                <a:lnTo>
                  <a:pt x="50418" y="298957"/>
                </a:lnTo>
                <a:lnTo>
                  <a:pt x="71500" y="262000"/>
                </a:lnTo>
                <a:lnTo>
                  <a:pt x="95885" y="226821"/>
                </a:lnTo>
                <a:lnTo>
                  <a:pt x="123316" y="193675"/>
                </a:lnTo>
                <a:lnTo>
                  <a:pt x="153797" y="162559"/>
                </a:lnTo>
                <a:lnTo>
                  <a:pt x="186943" y="133730"/>
                </a:lnTo>
                <a:lnTo>
                  <a:pt x="222757" y="107314"/>
                </a:lnTo>
                <a:lnTo>
                  <a:pt x="260857" y="83438"/>
                </a:lnTo>
                <a:lnTo>
                  <a:pt x="301243" y="62229"/>
                </a:lnTo>
                <a:lnTo>
                  <a:pt x="343662" y="43814"/>
                </a:lnTo>
                <a:lnTo>
                  <a:pt x="387985" y="28447"/>
                </a:lnTo>
                <a:lnTo>
                  <a:pt x="433958" y="16255"/>
                </a:lnTo>
                <a:lnTo>
                  <a:pt x="481583" y="7365"/>
                </a:lnTo>
                <a:lnTo>
                  <a:pt x="530478" y="1904"/>
                </a:lnTo>
                <a:lnTo>
                  <a:pt x="580644" y="0"/>
                </a:lnTo>
                <a:lnTo>
                  <a:pt x="630681" y="1904"/>
                </a:lnTo>
                <a:lnTo>
                  <a:pt x="679576" y="7365"/>
                </a:lnTo>
                <a:lnTo>
                  <a:pt x="727075" y="16255"/>
                </a:lnTo>
                <a:lnTo>
                  <a:pt x="773176" y="28447"/>
                </a:lnTo>
                <a:lnTo>
                  <a:pt x="817499" y="43814"/>
                </a:lnTo>
                <a:lnTo>
                  <a:pt x="859917" y="62229"/>
                </a:lnTo>
                <a:lnTo>
                  <a:pt x="900302" y="83438"/>
                </a:lnTo>
                <a:lnTo>
                  <a:pt x="938402" y="107314"/>
                </a:lnTo>
                <a:lnTo>
                  <a:pt x="974217" y="133730"/>
                </a:lnTo>
                <a:lnTo>
                  <a:pt x="1007363" y="162559"/>
                </a:lnTo>
                <a:lnTo>
                  <a:pt x="1037844" y="193675"/>
                </a:lnTo>
                <a:lnTo>
                  <a:pt x="1065276" y="226821"/>
                </a:lnTo>
                <a:lnTo>
                  <a:pt x="1089659" y="262000"/>
                </a:lnTo>
                <a:lnTo>
                  <a:pt x="1110742" y="298957"/>
                </a:lnTo>
                <a:lnTo>
                  <a:pt x="1128395" y="337438"/>
                </a:lnTo>
                <a:lnTo>
                  <a:pt x="1142492" y="377443"/>
                </a:lnTo>
                <a:lnTo>
                  <a:pt x="1152778" y="418845"/>
                </a:lnTo>
                <a:lnTo>
                  <a:pt x="1159002" y="461390"/>
                </a:lnTo>
                <a:lnTo>
                  <a:pt x="1161160" y="504951"/>
                </a:lnTo>
                <a:lnTo>
                  <a:pt x="1159002" y="548513"/>
                </a:lnTo>
                <a:lnTo>
                  <a:pt x="1152778" y="591057"/>
                </a:lnTo>
                <a:lnTo>
                  <a:pt x="1142492" y="632459"/>
                </a:lnTo>
                <a:lnTo>
                  <a:pt x="1128395" y="672464"/>
                </a:lnTo>
                <a:lnTo>
                  <a:pt x="1110742" y="710945"/>
                </a:lnTo>
                <a:lnTo>
                  <a:pt x="1089659" y="747902"/>
                </a:lnTo>
                <a:lnTo>
                  <a:pt x="1065276" y="783081"/>
                </a:lnTo>
                <a:lnTo>
                  <a:pt x="1037844" y="816228"/>
                </a:lnTo>
                <a:lnTo>
                  <a:pt x="1007363" y="847343"/>
                </a:lnTo>
                <a:lnTo>
                  <a:pt x="974217" y="876172"/>
                </a:lnTo>
                <a:lnTo>
                  <a:pt x="938402" y="902588"/>
                </a:lnTo>
                <a:lnTo>
                  <a:pt x="900302" y="926464"/>
                </a:lnTo>
                <a:lnTo>
                  <a:pt x="859917" y="947674"/>
                </a:lnTo>
                <a:lnTo>
                  <a:pt x="817499" y="966088"/>
                </a:lnTo>
                <a:lnTo>
                  <a:pt x="773176" y="981455"/>
                </a:lnTo>
                <a:lnTo>
                  <a:pt x="727075" y="993647"/>
                </a:lnTo>
                <a:lnTo>
                  <a:pt x="679576" y="1002538"/>
                </a:lnTo>
                <a:lnTo>
                  <a:pt x="630681" y="1007999"/>
                </a:lnTo>
                <a:lnTo>
                  <a:pt x="580644" y="1009903"/>
                </a:lnTo>
                <a:lnTo>
                  <a:pt x="530478" y="1007999"/>
                </a:lnTo>
                <a:lnTo>
                  <a:pt x="481583" y="1002538"/>
                </a:lnTo>
                <a:lnTo>
                  <a:pt x="433958" y="993647"/>
                </a:lnTo>
                <a:lnTo>
                  <a:pt x="387985" y="981455"/>
                </a:lnTo>
                <a:lnTo>
                  <a:pt x="343662" y="966088"/>
                </a:lnTo>
                <a:lnTo>
                  <a:pt x="301243" y="947674"/>
                </a:lnTo>
                <a:lnTo>
                  <a:pt x="260857" y="926464"/>
                </a:lnTo>
                <a:lnTo>
                  <a:pt x="222757" y="902588"/>
                </a:lnTo>
                <a:lnTo>
                  <a:pt x="186943" y="876172"/>
                </a:lnTo>
                <a:lnTo>
                  <a:pt x="153797" y="847343"/>
                </a:lnTo>
                <a:lnTo>
                  <a:pt x="123316" y="816228"/>
                </a:lnTo>
                <a:lnTo>
                  <a:pt x="95885" y="783081"/>
                </a:lnTo>
                <a:lnTo>
                  <a:pt x="71500" y="747902"/>
                </a:lnTo>
                <a:lnTo>
                  <a:pt x="50418" y="710945"/>
                </a:lnTo>
                <a:lnTo>
                  <a:pt x="32765" y="672464"/>
                </a:lnTo>
                <a:lnTo>
                  <a:pt x="18668" y="632459"/>
                </a:lnTo>
                <a:lnTo>
                  <a:pt x="8381" y="591057"/>
                </a:lnTo>
                <a:lnTo>
                  <a:pt x="2159" y="548513"/>
                </a:lnTo>
                <a:lnTo>
                  <a:pt x="0" y="50495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/>
          <p:nvPr/>
        </p:nvSpPr>
        <p:spPr>
          <a:xfrm>
            <a:off x="4550284" y="2135125"/>
            <a:ext cx="368141" cy="419576"/>
          </a:xfrm>
          <a:custGeom>
            <a:avLst/>
            <a:gdLst/>
            <a:ahLst/>
            <a:cxnLst/>
            <a:rect l="l" t="t" r="r" b="b"/>
            <a:pathLst>
              <a:path w="490854" h="559435">
                <a:moveTo>
                  <a:pt x="61340" y="559180"/>
                </a:moveTo>
                <a:lnTo>
                  <a:pt x="0" y="0"/>
                </a:lnTo>
                <a:lnTo>
                  <a:pt x="490474" y="275463"/>
                </a:lnTo>
                <a:lnTo>
                  <a:pt x="61340" y="55918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2" name="object 22"/>
          <p:cNvSpPr/>
          <p:nvPr/>
        </p:nvSpPr>
        <p:spPr>
          <a:xfrm>
            <a:off x="5127499" y="2063114"/>
            <a:ext cx="368141" cy="417195"/>
          </a:xfrm>
          <a:custGeom>
            <a:avLst/>
            <a:gdLst/>
            <a:ahLst/>
            <a:cxnLst/>
            <a:rect l="l" t="t" r="r" b="b"/>
            <a:pathLst>
              <a:path w="490854" h="556260">
                <a:moveTo>
                  <a:pt x="0" y="398144"/>
                </a:moveTo>
                <a:lnTo>
                  <a:pt x="398525" y="0"/>
                </a:lnTo>
                <a:lnTo>
                  <a:pt x="490474" y="555751"/>
                </a:lnTo>
                <a:lnTo>
                  <a:pt x="0" y="39814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3" name="object 23"/>
          <p:cNvSpPr/>
          <p:nvPr/>
        </p:nvSpPr>
        <p:spPr>
          <a:xfrm>
            <a:off x="4954905" y="2926079"/>
            <a:ext cx="73819" cy="60960"/>
          </a:xfrm>
          <a:custGeom>
            <a:avLst/>
            <a:gdLst/>
            <a:ahLst/>
            <a:cxnLst/>
            <a:rect l="l" t="t" r="r" b="b"/>
            <a:pathLst>
              <a:path w="98425" h="81280">
                <a:moveTo>
                  <a:pt x="0" y="3683"/>
                </a:moveTo>
                <a:lnTo>
                  <a:pt x="98425" y="0"/>
                </a:lnTo>
                <a:lnTo>
                  <a:pt x="41909" y="80772"/>
                </a:lnTo>
                <a:lnTo>
                  <a:pt x="0" y="3683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4" name="object 24"/>
          <p:cNvSpPr/>
          <p:nvPr/>
        </p:nvSpPr>
        <p:spPr>
          <a:xfrm>
            <a:off x="5085207" y="2678049"/>
            <a:ext cx="120968" cy="98108"/>
          </a:xfrm>
          <a:custGeom>
            <a:avLst/>
            <a:gdLst/>
            <a:ahLst/>
            <a:cxnLst/>
            <a:rect l="l" t="t" r="r" b="b"/>
            <a:pathLst>
              <a:path w="161290" h="130810">
                <a:moveTo>
                  <a:pt x="0" y="65404"/>
                </a:moveTo>
                <a:lnTo>
                  <a:pt x="6350" y="39877"/>
                </a:lnTo>
                <a:lnTo>
                  <a:pt x="23622" y="19176"/>
                </a:lnTo>
                <a:lnTo>
                  <a:pt x="49275" y="5079"/>
                </a:lnTo>
                <a:lnTo>
                  <a:pt x="80518" y="0"/>
                </a:lnTo>
                <a:lnTo>
                  <a:pt x="161163" y="0"/>
                </a:lnTo>
                <a:lnTo>
                  <a:pt x="161163" y="65404"/>
                </a:lnTo>
                <a:lnTo>
                  <a:pt x="154813" y="90804"/>
                </a:lnTo>
                <a:lnTo>
                  <a:pt x="137541" y="111505"/>
                </a:lnTo>
                <a:lnTo>
                  <a:pt x="111887" y="125602"/>
                </a:lnTo>
                <a:lnTo>
                  <a:pt x="80518" y="130682"/>
                </a:lnTo>
                <a:lnTo>
                  <a:pt x="49275" y="125602"/>
                </a:lnTo>
                <a:lnTo>
                  <a:pt x="23622" y="111505"/>
                </a:lnTo>
                <a:lnTo>
                  <a:pt x="6350" y="90804"/>
                </a:lnTo>
                <a:lnTo>
                  <a:pt x="0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5" name="object 25"/>
          <p:cNvSpPr/>
          <p:nvPr/>
        </p:nvSpPr>
        <p:spPr>
          <a:xfrm>
            <a:off x="4761738" y="2688336"/>
            <a:ext cx="108585" cy="98108"/>
          </a:xfrm>
          <a:custGeom>
            <a:avLst/>
            <a:gdLst/>
            <a:ahLst/>
            <a:cxnLst/>
            <a:rect l="l" t="t" r="r" b="b"/>
            <a:pathLst>
              <a:path w="144779" h="130810">
                <a:moveTo>
                  <a:pt x="144779" y="65404"/>
                </a:moveTo>
                <a:lnTo>
                  <a:pt x="139064" y="39877"/>
                </a:lnTo>
                <a:lnTo>
                  <a:pt x="123570" y="19176"/>
                </a:lnTo>
                <a:lnTo>
                  <a:pt x="100583" y="5079"/>
                </a:lnTo>
                <a:lnTo>
                  <a:pt x="72389" y="0"/>
                </a:lnTo>
                <a:lnTo>
                  <a:pt x="0" y="0"/>
                </a:lnTo>
                <a:lnTo>
                  <a:pt x="0" y="65404"/>
                </a:lnTo>
                <a:lnTo>
                  <a:pt x="5714" y="90804"/>
                </a:lnTo>
                <a:lnTo>
                  <a:pt x="21208" y="111505"/>
                </a:lnTo>
                <a:lnTo>
                  <a:pt x="44195" y="125602"/>
                </a:lnTo>
                <a:lnTo>
                  <a:pt x="72389" y="130682"/>
                </a:lnTo>
                <a:lnTo>
                  <a:pt x="100583" y="125602"/>
                </a:lnTo>
                <a:lnTo>
                  <a:pt x="123570" y="111505"/>
                </a:lnTo>
                <a:lnTo>
                  <a:pt x="139064" y="90804"/>
                </a:lnTo>
                <a:lnTo>
                  <a:pt x="144779" y="6540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6" name="object 26"/>
          <p:cNvSpPr/>
          <p:nvPr/>
        </p:nvSpPr>
        <p:spPr>
          <a:xfrm>
            <a:off x="4591431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6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8" y="34797"/>
                </a:lnTo>
                <a:lnTo>
                  <a:pt x="451358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4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8" y="257174"/>
                </a:lnTo>
                <a:lnTo>
                  <a:pt x="411988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6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7" name="object 27"/>
          <p:cNvSpPr/>
          <p:nvPr/>
        </p:nvSpPr>
        <p:spPr>
          <a:xfrm>
            <a:off x="5041773" y="4267962"/>
            <a:ext cx="380524" cy="237649"/>
          </a:xfrm>
          <a:custGeom>
            <a:avLst/>
            <a:gdLst/>
            <a:ahLst/>
            <a:cxnLst/>
            <a:rect l="l" t="t" r="r" b="b"/>
            <a:pathLst>
              <a:path w="507365" h="316864">
                <a:moveTo>
                  <a:pt x="0" y="158241"/>
                </a:moveTo>
                <a:lnTo>
                  <a:pt x="25780" y="88645"/>
                </a:lnTo>
                <a:lnTo>
                  <a:pt x="55625" y="59308"/>
                </a:lnTo>
                <a:lnTo>
                  <a:pt x="94995" y="34797"/>
                </a:lnTo>
                <a:lnTo>
                  <a:pt x="141985" y="16128"/>
                </a:lnTo>
                <a:lnTo>
                  <a:pt x="195325" y="4190"/>
                </a:lnTo>
                <a:lnTo>
                  <a:pt x="253491" y="0"/>
                </a:lnTo>
                <a:lnTo>
                  <a:pt x="311657" y="4190"/>
                </a:lnTo>
                <a:lnTo>
                  <a:pt x="364997" y="16128"/>
                </a:lnTo>
                <a:lnTo>
                  <a:pt x="411987" y="34797"/>
                </a:lnTo>
                <a:lnTo>
                  <a:pt x="451357" y="59308"/>
                </a:lnTo>
                <a:lnTo>
                  <a:pt x="481202" y="88645"/>
                </a:lnTo>
                <a:lnTo>
                  <a:pt x="500252" y="121919"/>
                </a:lnTo>
                <a:lnTo>
                  <a:pt x="506983" y="158241"/>
                </a:lnTo>
                <a:lnTo>
                  <a:pt x="500252" y="194563"/>
                </a:lnTo>
                <a:lnTo>
                  <a:pt x="481202" y="227837"/>
                </a:lnTo>
                <a:lnTo>
                  <a:pt x="451357" y="257174"/>
                </a:lnTo>
                <a:lnTo>
                  <a:pt x="411987" y="281685"/>
                </a:lnTo>
                <a:lnTo>
                  <a:pt x="364997" y="300354"/>
                </a:lnTo>
                <a:lnTo>
                  <a:pt x="311657" y="312292"/>
                </a:lnTo>
                <a:lnTo>
                  <a:pt x="253491" y="316483"/>
                </a:lnTo>
                <a:lnTo>
                  <a:pt x="195325" y="312292"/>
                </a:lnTo>
                <a:lnTo>
                  <a:pt x="141985" y="300354"/>
                </a:lnTo>
                <a:lnTo>
                  <a:pt x="94995" y="281685"/>
                </a:lnTo>
                <a:lnTo>
                  <a:pt x="55625" y="257174"/>
                </a:lnTo>
                <a:lnTo>
                  <a:pt x="25780" y="227837"/>
                </a:lnTo>
                <a:lnTo>
                  <a:pt x="6730" y="194563"/>
                </a:lnTo>
                <a:lnTo>
                  <a:pt x="0" y="15824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8" name="object 28"/>
          <p:cNvSpPr/>
          <p:nvPr/>
        </p:nvSpPr>
        <p:spPr>
          <a:xfrm>
            <a:off x="4245102" y="2896362"/>
            <a:ext cx="409099" cy="881063"/>
          </a:xfrm>
          <a:custGeom>
            <a:avLst/>
            <a:gdLst/>
            <a:ahLst/>
            <a:cxnLst/>
            <a:rect l="l" t="t" r="r" b="b"/>
            <a:pathLst>
              <a:path w="545464" h="1174750">
                <a:moveTo>
                  <a:pt x="545084" y="0"/>
                </a:moveTo>
                <a:lnTo>
                  <a:pt x="0" y="117475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9" name="object 29"/>
          <p:cNvSpPr/>
          <p:nvPr/>
        </p:nvSpPr>
        <p:spPr>
          <a:xfrm>
            <a:off x="4856607" y="3661029"/>
            <a:ext cx="80963" cy="662939"/>
          </a:xfrm>
          <a:custGeom>
            <a:avLst/>
            <a:gdLst/>
            <a:ahLst/>
            <a:cxnLst/>
            <a:rect l="l" t="t" r="r" b="b"/>
            <a:pathLst>
              <a:path w="107950" h="883920">
                <a:moveTo>
                  <a:pt x="0" y="0"/>
                </a:moveTo>
                <a:lnTo>
                  <a:pt x="107823" y="883411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0" name="object 30"/>
          <p:cNvSpPr/>
          <p:nvPr/>
        </p:nvSpPr>
        <p:spPr>
          <a:xfrm>
            <a:off x="5074920" y="3655314"/>
            <a:ext cx="92392" cy="664845"/>
          </a:xfrm>
          <a:custGeom>
            <a:avLst/>
            <a:gdLst/>
            <a:ahLst/>
            <a:cxnLst/>
            <a:rect l="l" t="t" r="r" b="b"/>
            <a:pathLst>
              <a:path w="123190" h="886460">
                <a:moveTo>
                  <a:pt x="122936" y="0"/>
                </a:moveTo>
                <a:lnTo>
                  <a:pt x="0" y="886460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1" name="object 31"/>
          <p:cNvSpPr/>
          <p:nvPr/>
        </p:nvSpPr>
        <p:spPr>
          <a:xfrm>
            <a:off x="5341240" y="3321558"/>
            <a:ext cx="150971" cy="961073"/>
          </a:xfrm>
          <a:custGeom>
            <a:avLst/>
            <a:gdLst/>
            <a:ahLst/>
            <a:cxnLst/>
            <a:rect l="l" t="t" r="r" b="b"/>
            <a:pathLst>
              <a:path w="201295" h="1281429">
                <a:moveTo>
                  <a:pt x="200914" y="0"/>
                </a:moveTo>
                <a:lnTo>
                  <a:pt x="0" y="128130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2" name="object 32"/>
          <p:cNvSpPr/>
          <p:nvPr/>
        </p:nvSpPr>
        <p:spPr>
          <a:xfrm>
            <a:off x="5422392" y="2804921"/>
            <a:ext cx="71914" cy="532448"/>
          </a:xfrm>
          <a:custGeom>
            <a:avLst/>
            <a:gdLst/>
            <a:ahLst/>
            <a:cxnLst/>
            <a:rect l="l" t="t" r="r" b="b"/>
            <a:pathLst>
              <a:path w="95884" h="709929">
                <a:moveTo>
                  <a:pt x="0" y="0"/>
                </a:moveTo>
                <a:lnTo>
                  <a:pt x="95630" y="709802"/>
                </a:lnTo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3" name="object 33"/>
          <p:cNvSpPr/>
          <p:nvPr/>
        </p:nvSpPr>
        <p:spPr>
          <a:xfrm>
            <a:off x="4512564" y="3762756"/>
            <a:ext cx="159068" cy="544354"/>
          </a:xfrm>
          <a:custGeom>
            <a:avLst/>
            <a:gdLst/>
            <a:ahLst/>
            <a:cxnLst/>
            <a:rect l="l" t="t" r="r" b="b"/>
            <a:pathLst>
              <a:path w="212089" h="725804">
                <a:moveTo>
                  <a:pt x="0" y="0"/>
                </a:moveTo>
                <a:lnTo>
                  <a:pt x="211709" y="725297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4" name="object 34"/>
          <p:cNvSpPr/>
          <p:nvPr/>
        </p:nvSpPr>
        <p:spPr>
          <a:xfrm>
            <a:off x="4330827" y="4271391"/>
            <a:ext cx="261461" cy="115253"/>
          </a:xfrm>
          <a:custGeom>
            <a:avLst/>
            <a:gdLst/>
            <a:ahLst/>
            <a:cxnLst/>
            <a:rect l="l" t="t" r="r" b="b"/>
            <a:pathLst>
              <a:path w="348614" h="153670">
                <a:moveTo>
                  <a:pt x="0" y="0"/>
                </a:moveTo>
                <a:lnTo>
                  <a:pt x="348614" y="153416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5" name="object 35"/>
          <p:cNvSpPr/>
          <p:nvPr/>
        </p:nvSpPr>
        <p:spPr>
          <a:xfrm>
            <a:off x="4245102" y="3769615"/>
            <a:ext cx="97154" cy="501491"/>
          </a:xfrm>
          <a:custGeom>
            <a:avLst/>
            <a:gdLst/>
            <a:ahLst/>
            <a:cxnLst/>
            <a:rect l="l" t="t" r="r" b="b"/>
            <a:pathLst>
              <a:path w="129539" h="668654">
                <a:moveTo>
                  <a:pt x="0" y="0"/>
                </a:moveTo>
                <a:lnTo>
                  <a:pt x="129031" y="668655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6" name="object 36"/>
          <p:cNvSpPr/>
          <p:nvPr/>
        </p:nvSpPr>
        <p:spPr>
          <a:xfrm>
            <a:off x="3458717" y="3051810"/>
            <a:ext cx="370523" cy="413861"/>
          </a:xfrm>
          <a:custGeom>
            <a:avLst/>
            <a:gdLst/>
            <a:ahLst/>
            <a:cxnLst/>
            <a:rect l="l" t="t" r="r" b="b"/>
            <a:pathLst>
              <a:path w="494029" h="551814">
                <a:moveTo>
                  <a:pt x="246761" y="0"/>
                </a:moveTo>
                <a:lnTo>
                  <a:pt x="246761" y="137922"/>
                </a:lnTo>
                <a:lnTo>
                  <a:pt x="0" y="137922"/>
                </a:lnTo>
                <a:lnTo>
                  <a:pt x="0" y="413639"/>
                </a:lnTo>
                <a:lnTo>
                  <a:pt x="246761" y="413639"/>
                </a:lnTo>
                <a:lnTo>
                  <a:pt x="246761" y="551561"/>
                </a:lnTo>
                <a:lnTo>
                  <a:pt x="493522" y="275844"/>
                </a:lnTo>
                <a:lnTo>
                  <a:pt x="2467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7" name="object 37"/>
          <p:cNvSpPr/>
          <p:nvPr/>
        </p:nvSpPr>
        <p:spPr>
          <a:xfrm>
            <a:off x="5925313" y="2857501"/>
            <a:ext cx="2075687" cy="104012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8" name="object 38"/>
          <p:cNvSpPr txBox="1"/>
          <p:nvPr/>
        </p:nvSpPr>
        <p:spPr>
          <a:xfrm>
            <a:off x="1143000" y="857250"/>
            <a:ext cx="6858000" cy="2885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170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16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174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83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172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184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180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746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182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278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190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2029"/>
              </a:lnSpc>
              <a:tabLst>
                <a:tab pos="5451634" algn="l"/>
              </a:tabLst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	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a</a:t>
            </a:r>
            <a:r>
              <a:rPr sz="5400" spc="-821" baseline="-2835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t</a:t>
            </a:r>
            <a:r>
              <a:rPr sz="5400" spc="-821" baseline="-2835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5400" baseline="-28356" dirty="0">
                <a:solidFill>
                  <a:srgbClr val="FFFFFF"/>
                </a:solidFill>
                <a:latin typeface="굴림"/>
                <a:cs typeface="굴림"/>
              </a:rPr>
              <a:t>”</a:t>
            </a:r>
            <a:endParaRPr sz="5400" baseline="-28356">
              <a:latin typeface="굴림"/>
              <a:cs typeface="굴림"/>
            </a:endParaRPr>
          </a:p>
          <a:p>
            <a:pPr marL="2822258">
              <a:lnSpc>
                <a:spcPts val="630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17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187</a:t>
            </a:r>
            <a:endParaRPr sz="750">
              <a:latin typeface="Calibri"/>
              <a:cs typeface="Calibri"/>
            </a:endParaRPr>
          </a:p>
          <a:p>
            <a:pPr marL="2822258">
              <a:lnSpc>
                <a:spcPts val="874"/>
              </a:lnSpc>
            </a:pP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188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18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201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1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0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199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19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4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2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203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3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205</a:t>
            </a:r>
            <a:endParaRPr sz="750">
              <a:latin typeface="Calibri"/>
              <a:cs typeface="Calibri"/>
            </a:endParaRPr>
          </a:p>
          <a:p>
            <a:pPr marL="2822258"/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5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7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8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9</a:t>
            </a:r>
            <a:r>
              <a:rPr sz="750" spc="8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</a:t>
            </a:r>
            <a:r>
              <a:rPr sz="750" spc="-4" dirty="0">
                <a:solidFill>
                  <a:srgbClr val="E7E6E6"/>
                </a:solidFill>
                <a:latin typeface="Calibri"/>
                <a:cs typeface="Calibri"/>
              </a:rPr>
              <a:t>6</a:t>
            </a:r>
            <a:r>
              <a:rPr sz="750" dirty="0">
                <a:solidFill>
                  <a:srgbClr val="E7E6E6"/>
                </a:solidFill>
                <a:latin typeface="Calibri"/>
                <a:cs typeface="Calibri"/>
              </a:rPr>
              <a:t>  </a:t>
            </a:r>
            <a:r>
              <a:rPr sz="750" spc="-79" dirty="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sz="750" spc="-15" dirty="0">
                <a:solidFill>
                  <a:srgbClr val="E7E6E6"/>
                </a:solidFill>
                <a:latin typeface="Calibri"/>
                <a:cs typeface="Calibri"/>
              </a:rPr>
              <a:t>206</a:t>
            </a:r>
            <a:endParaRPr sz="75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5912739" y="3058667"/>
            <a:ext cx="370523" cy="412433"/>
          </a:xfrm>
          <a:custGeom>
            <a:avLst/>
            <a:gdLst/>
            <a:ahLst/>
            <a:cxnLst/>
            <a:rect l="l" t="t" r="r" b="b"/>
            <a:pathLst>
              <a:path w="494029" h="549910">
                <a:moveTo>
                  <a:pt x="246761" y="0"/>
                </a:moveTo>
                <a:lnTo>
                  <a:pt x="246761" y="137413"/>
                </a:lnTo>
                <a:lnTo>
                  <a:pt x="0" y="137413"/>
                </a:lnTo>
                <a:lnTo>
                  <a:pt x="0" y="412368"/>
                </a:lnTo>
                <a:lnTo>
                  <a:pt x="246761" y="412368"/>
                </a:lnTo>
                <a:lnTo>
                  <a:pt x="246761" y="549783"/>
                </a:lnTo>
                <a:lnTo>
                  <a:pt x="493522" y="274827"/>
                </a:lnTo>
                <a:lnTo>
                  <a:pt x="2467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0" name="object 40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1" name="object 41"/>
          <p:cNvSpPr txBox="1"/>
          <p:nvPr/>
        </p:nvSpPr>
        <p:spPr>
          <a:xfrm>
            <a:off x="2139505" y="1738285"/>
            <a:ext cx="4901088" cy="10310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4298" algn="ctr"/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그럴듯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해</a:t>
            </a:r>
            <a:r>
              <a:rPr sz="2700" spc="-33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8" dirty="0">
                <a:solidFill>
                  <a:srgbClr val="FFFFFF"/>
                </a:solidFill>
                <a:latin typeface="굴림"/>
                <a:cs typeface="굴림"/>
              </a:rPr>
              <a:t>보이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는</a:t>
            </a:r>
            <a:r>
              <a:rPr sz="2700" spc="-28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700" spc="-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9" dirty="0">
                <a:solidFill>
                  <a:srgbClr val="FFFFFF"/>
                </a:solidFill>
                <a:latin typeface="굴림"/>
                <a:cs typeface="굴림"/>
              </a:rPr>
              <a:t>방법은</a:t>
            </a:r>
            <a:endParaRPr sz="2700">
              <a:latin typeface="굴림"/>
              <a:cs typeface="굴림"/>
            </a:endParaRPr>
          </a:p>
          <a:p>
            <a:pPr algn="ctr">
              <a:lnSpc>
                <a:spcPts val="3158"/>
              </a:lnSpc>
              <a:spcBef>
                <a:spcPts val="1620"/>
              </a:spcBef>
            </a:pP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전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혀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16" dirty="0">
                <a:solidFill>
                  <a:srgbClr val="FFFFFF"/>
                </a:solidFill>
                <a:latin typeface="굴림"/>
                <a:cs typeface="굴림"/>
              </a:rPr>
              <a:t>좋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효과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거두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지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65" dirty="0">
                <a:solidFill>
                  <a:srgbClr val="FF0000"/>
                </a:solidFill>
                <a:latin typeface="굴림"/>
                <a:cs typeface="굴림"/>
              </a:rPr>
              <a:t>못합니</a:t>
            </a:r>
            <a:r>
              <a:rPr sz="2700" spc="-161" dirty="0">
                <a:solidFill>
                  <a:srgbClr val="FF0000"/>
                </a:solidFill>
                <a:latin typeface="굴림"/>
                <a:cs typeface="굴림"/>
              </a:rPr>
              <a:t>다</a:t>
            </a:r>
            <a:r>
              <a:rPr sz="2700" spc="-11" dirty="0">
                <a:solidFill>
                  <a:srgbClr val="FF0000"/>
                </a:solidFill>
                <a:latin typeface="굴림"/>
                <a:cs typeface="굴림"/>
              </a:rPr>
              <a:t>.</a:t>
            </a:r>
            <a:endParaRPr sz="2700">
              <a:latin typeface="굴림"/>
              <a:cs typeface="굴림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4054315" y="3437221"/>
            <a:ext cx="1401128" cy="10643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8295"/>
              </a:lnSpc>
            </a:pPr>
            <a:r>
              <a:rPr sz="7200" spc="-229" dirty="0">
                <a:solidFill>
                  <a:srgbClr val="FFFFFF"/>
                </a:solidFill>
                <a:latin typeface="굴림"/>
                <a:cs typeface="굴림"/>
              </a:rPr>
              <a:t>왜</a:t>
            </a:r>
            <a:r>
              <a:rPr sz="7200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endParaRPr sz="72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427" y="857250"/>
            <a:ext cx="6867144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858000" cy="51434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98623" y="857250"/>
            <a:ext cx="0" cy="51435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8000"/>
                </a:lnTo>
              </a:path>
            </a:pathLst>
          </a:custGeom>
          <a:ln w="7122">
            <a:solidFill>
              <a:srgbClr val="040404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6858000" cy="51434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1752219" y="1134998"/>
            <a:ext cx="2102168" cy="1850708"/>
          </a:xfrm>
          <a:custGeom>
            <a:avLst/>
            <a:gdLst/>
            <a:ahLst/>
            <a:cxnLst/>
            <a:rect l="l" t="t" r="r" b="b"/>
            <a:pathLst>
              <a:path w="2802890" h="2467610">
                <a:moveTo>
                  <a:pt x="0" y="1233551"/>
                </a:moveTo>
                <a:lnTo>
                  <a:pt x="888" y="1188339"/>
                </a:lnTo>
                <a:lnTo>
                  <a:pt x="3682" y="1143507"/>
                </a:lnTo>
                <a:lnTo>
                  <a:pt x="8255" y="1099184"/>
                </a:lnTo>
                <a:lnTo>
                  <a:pt x="14477" y="1055242"/>
                </a:lnTo>
                <a:lnTo>
                  <a:pt x="22606" y="1011808"/>
                </a:lnTo>
                <a:lnTo>
                  <a:pt x="32257" y="968882"/>
                </a:lnTo>
                <a:lnTo>
                  <a:pt x="43687" y="926591"/>
                </a:lnTo>
                <a:lnTo>
                  <a:pt x="56768" y="884808"/>
                </a:lnTo>
                <a:lnTo>
                  <a:pt x="71374" y="843660"/>
                </a:lnTo>
                <a:lnTo>
                  <a:pt x="87630" y="803147"/>
                </a:lnTo>
                <a:lnTo>
                  <a:pt x="105409" y="763269"/>
                </a:lnTo>
                <a:lnTo>
                  <a:pt x="124713" y="724026"/>
                </a:lnTo>
                <a:lnTo>
                  <a:pt x="145414" y="685672"/>
                </a:lnTo>
                <a:lnTo>
                  <a:pt x="167639" y="647953"/>
                </a:lnTo>
                <a:lnTo>
                  <a:pt x="191262" y="610996"/>
                </a:lnTo>
                <a:lnTo>
                  <a:pt x="216281" y="574801"/>
                </a:lnTo>
                <a:lnTo>
                  <a:pt x="242696" y="539495"/>
                </a:lnTo>
                <a:lnTo>
                  <a:pt x="270382" y="505078"/>
                </a:lnTo>
                <a:lnTo>
                  <a:pt x="299338" y="471423"/>
                </a:lnTo>
                <a:lnTo>
                  <a:pt x="329564" y="438784"/>
                </a:lnTo>
                <a:lnTo>
                  <a:pt x="360933" y="407034"/>
                </a:lnTo>
                <a:lnTo>
                  <a:pt x="393700" y="376300"/>
                </a:lnTo>
                <a:lnTo>
                  <a:pt x="427481" y="346582"/>
                </a:lnTo>
                <a:lnTo>
                  <a:pt x="462406" y="317753"/>
                </a:lnTo>
                <a:lnTo>
                  <a:pt x="498475" y="290067"/>
                </a:lnTo>
                <a:lnTo>
                  <a:pt x="535558" y="263525"/>
                </a:lnTo>
                <a:lnTo>
                  <a:pt x="573658" y="237997"/>
                </a:lnTo>
                <a:lnTo>
                  <a:pt x="612775" y="213613"/>
                </a:lnTo>
                <a:lnTo>
                  <a:pt x="652907" y="190372"/>
                </a:lnTo>
                <a:lnTo>
                  <a:pt x="693927" y="168401"/>
                </a:lnTo>
                <a:lnTo>
                  <a:pt x="735964" y="147573"/>
                </a:lnTo>
                <a:lnTo>
                  <a:pt x="778763" y="128015"/>
                </a:lnTo>
                <a:lnTo>
                  <a:pt x="822451" y="109854"/>
                </a:lnTo>
                <a:lnTo>
                  <a:pt x="867028" y="92837"/>
                </a:lnTo>
                <a:lnTo>
                  <a:pt x="912240" y="77215"/>
                </a:lnTo>
                <a:lnTo>
                  <a:pt x="958342" y="62864"/>
                </a:lnTo>
                <a:lnTo>
                  <a:pt x="1005078" y="50037"/>
                </a:lnTo>
                <a:lnTo>
                  <a:pt x="1052448" y="38480"/>
                </a:lnTo>
                <a:lnTo>
                  <a:pt x="1100582" y="28447"/>
                </a:lnTo>
                <a:lnTo>
                  <a:pt x="1149349" y="19812"/>
                </a:lnTo>
                <a:lnTo>
                  <a:pt x="1198625" y="12826"/>
                </a:lnTo>
                <a:lnTo>
                  <a:pt x="1248536" y="7238"/>
                </a:lnTo>
                <a:lnTo>
                  <a:pt x="1298956" y="3175"/>
                </a:lnTo>
                <a:lnTo>
                  <a:pt x="1349883" y="762"/>
                </a:lnTo>
                <a:lnTo>
                  <a:pt x="1401191" y="0"/>
                </a:lnTo>
                <a:lnTo>
                  <a:pt x="1452498" y="762"/>
                </a:lnTo>
                <a:lnTo>
                  <a:pt x="1503425" y="3175"/>
                </a:lnTo>
                <a:lnTo>
                  <a:pt x="1553845" y="7238"/>
                </a:lnTo>
                <a:lnTo>
                  <a:pt x="1603756" y="12826"/>
                </a:lnTo>
                <a:lnTo>
                  <a:pt x="1653032" y="19812"/>
                </a:lnTo>
                <a:lnTo>
                  <a:pt x="1701799" y="28447"/>
                </a:lnTo>
                <a:lnTo>
                  <a:pt x="1749933" y="38480"/>
                </a:lnTo>
                <a:lnTo>
                  <a:pt x="1797304" y="50037"/>
                </a:lnTo>
                <a:lnTo>
                  <a:pt x="1844040" y="62864"/>
                </a:lnTo>
                <a:lnTo>
                  <a:pt x="1890141" y="77215"/>
                </a:lnTo>
                <a:lnTo>
                  <a:pt x="1935353" y="92837"/>
                </a:lnTo>
                <a:lnTo>
                  <a:pt x="1979930" y="109854"/>
                </a:lnTo>
                <a:lnTo>
                  <a:pt x="2023618" y="128015"/>
                </a:lnTo>
                <a:lnTo>
                  <a:pt x="2066417" y="147573"/>
                </a:lnTo>
                <a:lnTo>
                  <a:pt x="2108454" y="168401"/>
                </a:lnTo>
                <a:lnTo>
                  <a:pt x="2149474" y="190372"/>
                </a:lnTo>
                <a:lnTo>
                  <a:pt x="2189607" y="213613"/>
                </a:lnTo>
                <a:lnTo>
                  <a:pt x="2228722" y="237997"/>
                </a:lnTo>
                <a:lnTo>
                  <a:pt x="2266822" y="263525"/>
                </a:lnTo>
                <a:lnTo>
                  <a:pt x="2303907" y="290067"/>
                </a:lnTo>
                <a:lnTo>
                  <a:pt x="2339974" y="317753"/>
                </a:lnTo>
                <a:lnTo>
                  <a:pt x="2374899" y="346582"/>
                </a:lnTo>
                <a:lnTo>
                  <a:pt x="2408682" y="376300"/>
                </a:lnTo>
                <a:lnTo>
                  <a:pt x="2441447" y="407034"/>
                </a:lnTo>
                <a:lnTo>
                  <a:pt x="2472817" y="438784"/>
                </a:lnTo>
                <a:lnTo>
                  <a:pt x="2503043" y="471423"/>
                </a:lnTo>
                <a:lnTo>
                  <a:pt x="2531998" y="505078"/>
                </a:lnTo>
                <a:lnTo>
                  <a:pt x="2559685" y="539495"/>
                </a:lnTo>
                <a:lnTo>
                  <a:pt x="2586100" y="574801"/>
                </a:lnTo>
                <a:lnTo>
                  <a:pt x="2611120" y="610996"/>
                </a:lnTo>
                <a:lnTo>
                  <a:pt x="2634742" y="647953"/>
                </a:lnTo>
                <a:lnTo>
                  <a:pt x="2656967" y="685672"/>
                </a:lnTo>
                <a:lnTo>
                  <a:pt x="2677668" y="724026"/>
                </a:lnTo>
                <a:lnTo>
                  <a:pt x="2696972" y="763269"/>
                </a:lnTo>
                <a:lnTo>
                  <a:pt x="2714752" y="803147"/>
                </a:lnTo>
                <a:lnTo>
                  <a:pt x="2731008" y="843660"/>
                </a:lnTo>
                <a:lnTo>
                  <a:pt x="2745612" y="884808"/>
                </a:lnTo>
                <a:lnTo>
                  <a:pt x="2758694" y="926591"/>
                </a:lnTo>
                <a:lnTo>
                  <a:pt x="2770123" y="968882"/>
                </a:lnTo>
                <a:lnTo>
                  <a:pt x="2779775" y="1011808"/>
                </a:lnTo>
                <a:lnTo>
                  <a:pt x="2787904" y="1055242"/>
                </a:lnTo>
                <a:lnTo>
                  <a:pt x="2794127" y="1099184"/>
                </a:lnTo>
                <a:lnTo>
                  <a:pt x="2798698" y="1143507"/>
                </a:lnTo>
                <a:lnTo>
                  <a:pt x="2801493" y="1188339"/>
                </a:lnTo>
                <a:lnTo>
                  <a:pt x="2802382" y="1233551"/>
                </a:lnTo>
                <a:lnTo>
                  <a:pt x="2801493" y="1278763"/>
                </a:lnTo>
                <a:lnTo>
                  <a:pt x="2798698" y="1323593"/>
                </a:lnTo>
                <a:lnTo>
                  <a:pt x="2794127" y="1367916"/>
                </a:lnTo>
                <a:lnTo>
                  <a:pt x="2787904" y="1411858"/>
                </a:lnTo>
                <a:lnTo>
                  <a:pt x="2779775" y="1455292"/>
                </a:lnTo>
                <a:lnTo>
                  <a:pt x="2770123" y="1498218"/>
                </a:lnTo>
                <a:lnTo>
                  <a:pt x="2758694" y="1540509"/>
                </a:lnTo>
                <a:lnTo>
                  <a:pt x="2745612" y="1582292"/>
                </a:lnTo>
                <a:lnTo>
                  <a:pt x="2731008" y="1623440"/>
                </a:lnTo>
                <a:lnTo>
                  <a:pt x="2714752" y="1663953"/>
                </a:lnTo>
                <a:lnTo>
                  <a:pt x="2696972" y="1703831"/>
                </a:lnTo>
                <a:lnTo>
                  <a:pt x="2677668" y="1743075"/>
                </a:lnTo>
                <a:lnTo>
                  <a:pt x="2656967" y="1781428"/>
                </a:lnTo>
                <a:lnTo>
                  <a:pt x="2634742" y="1819147"/>
                </a:lnTo>
                <a:lnTo>
                  <a:pt x="2611120" y="1856104"/>
                </a:lnTo>
                <a:lnTo>
                  <a:pt x="2586100" y="1892300"/>
                </a:lnTo>
                <a:lnTo>
                  <a:pt x="2559685" y="1927605"/>
                </a:lnTo>
                <a:lnTo>
                  <a:pt x="2531998" y="1962022"/>
                </a:lnTo>
                <a:lnTo>
                  <a:pt x="2503043" y="1995677"/>
                </a:lnTo>
                <a:lnTo>
                  <a:pt x="2472817" y="2028316"/>
                </a:lnTo>
                <a:lnTo>
                  <a:pt x="2441447" y="2060066"/>
                </a:lnTo>
                <a:lnTo>
                  <a:pt x="2408682" y="2090801"/>
                </a:lnTo>
                <a:lnTo>
                  <a:pt x="2374899" y="2120518"/>
                </a:lnTo>
                <a:lnTo>
                  <a:pt x="2339974" y="2149347"/>
                </a:lnTo>
                <a:lnTo>
                  <a:pt x="2303907" y="2177033"/>
                </a:lnTo>
                <a:lnTo>
                  <a:pt x="2266822" y="2203577"/>
                </a:lnTo>
                <a:lnTo>
                  <a:pt x="2228722" y="2229104"/>
                </a:lnTo>
                <a:lnTo>
                  <a:pt x="2189607" y="2253488"/>
                </a:lnTo>
                <a:lnTo>
                  <a:pt x="2149474" y="2276729"/>
                </a:lnTo>
                <a:lnTo>
                  <a:pt x="2108454" y="2298700"/>
                </a:lnTo>
                <a:lnTo>
                  <a:pt x="2066417" y="2319528"/>
                </a:lnTo>
                <a:lnTo>
                  <a:pt x="2023618" y="2339085"/>
                </a:lnTo>
                <a:lnTo>
                  <a:pt x="1979930" y="2357246"/>
                </a:lnTo>
                <a:lnTo>
                  <a:pt x="1935353" y="2374265"/>
                </a:lnTo>
                <a:lnTo>
                  <a:pt x="1890141" y="2389885"/>
                </a:lnTo>
                <a:lnTo>
                  <a:pt x="1844040" y="2404237"/>
                </a:lnTo>
                <a:lnTo>
                  <a:pt x="1797304" y="2417064"/>
                </a:lnTo>
                <a:lnTo>
                  <a:pt x="1749933" y="2428620"/>
                </a:lnTo>
                <a:lnTo>
                  <a:pt x="1701799" y="2438654"/>
                </a:lnTo>
                <a:lnTo>
                  <a:pt x="1653032" y="2447290"/>
                </a:lnTo>
                <a:lnTo>
                  <a:pt x="1603756" y="2454275"/>
                </a:lnTo>
                <a:lnTo>
                  <a:pt x="1553845" y="2459863"/>
                </a:lnTo>
                <a:lnTo>
                  <a:pt x="1503425" y="2463927"/>
                </a:lnTo>
                <a:lnTo>
                  <a:pt x="1452498" y="2466340"/>
                </a:lnTo>
                <a:lnTo>
                  <a:pt x="1401191" y="2467102"/>
                </a:lnTo>
                <a:lnTo>
                  <a:pt x="1349883" y="2466340"/>
                </a:lnTo>
                <a:lnTo>
                  <a:pt x="1298956" y="2463927"/>
                </a:lnTo>
                <a:lnTo>
                  <a:pt x="1248536" y="2459863"/>
                </a:lnTo>
                <a:lnTo>
                  <a:pt x="1198625" y="2454275"/>
                </a:lnTo>
                <a:lnTo>
                  <a:pt x="1149349" y="2447290"/>
                </a:lnTo>
                <a:lnTo>
                  <a:pt x="1100582" y="2438654"/>
                </a:lnTo>
                <a:lnTo>
                  <a:pt x="1052448" y="2428620"/>
                </a:lnTo>
                <a:lnTo>
                  <a:pt x="1005078" y="2417064"/>
                </a:lnTo>
                <a:lnTo>
                  <a:pt x="958342" y="2404237"/>
                </a:lnTo>
                <a:lnTo>
                  <a:pt x="912240" y="2389885"/>
                </a:lnTo>
                <a:lnTo>
                  <a:pt x="867028" y="2374265"/>
                </a:lnTo>
                <a:lnTo>
                  <a:pt x="822451" y="2357246"/>
                </a:lnTo>
                <a:lnTo>
                  <a:pt x="778763" y="2339085"/>
                </a:lnTo>
                <a:lnTo>
                  <a:pt x="735964" y="2319528"/>
                </a:lnTo>
                <a:lnTo>
                  <a:pt x="693927" y="2298700"/>
                </a:lnTo>
                <a:lnTo>
                  <a:pt x="652907" y="2276729"/>
                </a:lnTo>
                <a:lnTo>
                  <a:pt x="612775" y="2253488"/>
                </a:lnTo>
                <a:lnTo>
                  <a:pt x="573658" y="2229104"/>
                </a:lnTo>
                <a:lnTo>
                  <a:pt x="535558" y="2203577"/>
                </a:lnTo>
                <a:lnTo>
                  <a:pt x="498475" y="2177033"/>
                </a:lnTo>
                <a:lnTo>
                  <a:pt x="462406" y="2149347"/>
                </a:lnTo>
                <a:lnTo>
                  <a:pt x="427481" y="2120518"/>
                </a:lnTo>
                <a:lnTo>
                  <a:pt x="393700" y="2090801"/>
                </a:lnTo>
                <a:lnTo>
                  <a:pt x="360933" y="2060066"/>
                </a:lnTo>
                <a:lnTo>
                  <a:pt x="329564" y="2028316"/>
                </a:lnTo>
                <a:lnTo>
                  <a:pt x="299338" y="1995677"/>
                </a:lnTo>
                <a:lnTo>
                  <a:pt x="270382" y="1962022"/>
                </a:lnTo>
                <a:lnTo>
                  <a:pt x="242696" y="1927605"/>
                </a:lnTo>
                <a:lnTo>
                  <a:pt x="216281" y="1892300"/>
                </a:lnTo>
                <a:lnTo>
                  <a:pt x="191262" y="1856104"/>
                </a:lnTo>
                <a:lnTo>
                  <a:pt x="167639" y="1819147"/>
                </a:lnTo>
                <a:lnTo>
                  <a:pt x="145414" y="1781428"/>
                </a:lnTo>
                <a:lnTo>
                  <a:pt x="124713" y="1743075"/>
                </a:lnTo>
                <a:lnTo>
                  <a:pt x="105409" y="1703831"/>
                </a:lnTo>
                <a:lnTo>
                  <a:pt x="87630" y="1663953"/>
                </a:lnTo>
                <a:lnTo>
                  <a:pt x="71374" y="1623440"/>
                </a:lnTo>
                <a:lnTo>
                  <a:pt x="56768" y="1582292"/>
                </a:lnTo>
                <a:lnTo>
                  <a:pt x="43687" y="1540509"/>
                </a:lnTo>
                <a:lnTo>
                  <a:pt x="32257" y="1498218"/>
                </a:lnTo>
                <a:lnTo>
                  <a:pt x="22606" y="1455292"/>
                </a:lnTo>
                <a:lnTo>
                  <a:pt x="14477" y="1411858"/>
                </a:lnTo>
                <a:lnTo>
                  <a:pt x="8255" y="1367916"/>
                </a:lnTo>
                <a:lnTo>
                  <a:pt x="3682" y="1323593"/>
                </a:lnTo>
                <a:lnTo>
                  <a:pt x="888" y="1278763"/>
                </a:lnTo>
                <a:lnTo>
                  <a:pt x="0" y="123355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5374385" y="1392173"/>
            <a:ext cx="1313498" cy="1153478"/>
          </a:xfrm>
          <a:custGeom>
            <a:avLst/>
            <a:gdLst/>
            <a:ahLst/>
            <a:cxnLst/>
            <a:rect l="l" t="t" r="r" b="b"/>
            <a:pathLst>
              <a:path w="1751329" h="1537970">
                <a:moveTo>
                  <a:pt x="0" y="768730"/>
                </a:moveTo>
                <a:lnTo>
                  <a:pt x="1524" y="723518"/>
                </a:lnTo>
                <a:lnTo>
                  <a:pt x="5842" y="679068"/>
                </a:lnTo>
                <a:lnTo>
                  <a:pt x="13080" y="635380"/>
                </a:lnTo>
                <a:lnTo>
                  <a:pt x="23113" y="592454"/>
                </a:lnTo>
                <a:lnTo>
                  <a:pt x="35813" y="550544"/>
                </a:lnTo>
                <a:lnTo>
                  <a:pt x="51053" y="509523"/>
                </a:lnTo>
                <a:lnTo>
                  <a:pt x="68833" y="469518"/>
                </a:lnTo>
                <a:lnTo>
                  <a:pt x="89026" y="430656"/>
                </a:lnTo>
                <a:lnTo>
                  <a:pt x="111505" y="393064"/>
                </a:lnTo>
                <a:lnTo>
                  <a:pt x="136271" y="356615"/>
                </a:lnTo>
                <a:lnTo>
                  <a:pt x="163195" y="321563"/>
                </a:lnTo>
                <a:lnTo>
                  <a:pt x="192277" y="287908"/>
                </a:lnTo>
                <a:lnTo>
                  <a:pt x="223393" y="255777"/>
                </a:lnTo>
                <a:lnTo>
                  <a:pt x="256412" y="225170"/>
                </a:lnTo>
                <a:lnTo>
                  <a:pt x="291210" y="196214"/>
                </a:lnTo>
                <a:lnTo>
                  <a:pt x="327913" y="168909"/>
                </a:lnTo>
                <a:lnTo>
                  <a:pt x="366141" y="143382"/>
                </a:lnTo>
                <a:lnTo>
                  <a:pt x="406146" y="119633"/>
                </a:lnTo>
                <a:lnTo>
                  <a:pt x="447548" y="97916"/>
                </a:lnTo>
                <a:lnTo>
                  <a:pt x="490474" y="78104"/>
                </a:lnTo>
                <a:lnTo>
                  <a:pt x="534670" y="60451"/>
                </a:lnTo>
                <a:lnTo>
                  <a:pt x="580135" y="44830"/>
                </a:lnTo>
                <a:lnTo>
                  <a:pt x="626872" y="31368"/>
                </a:lnTo>
                <a:lnTo>
                  <a:pt x="674624" y="20319"/>
                </a:lnTo>
                <a:lnTo>
                  <a:pt x="723519" y="11556"/>
                </a:lnTo>
                <a:lnTo>
                  <a:pt x="773302" y="5206"/>
                </a:lnTo>
                <a:lnTo>
                  <a:pt x="823976" y="1269"/>
                </a:lnTo>
                <a:lnTo>
                  <a:pt x="875410" y="0"/>
                </a:lnTo>
                <a:lnTo>
                  <a:pt x="926846" y="1269"/>
                </a:lnTo>
                <a:lnTo>
                  <a:pt x="977519" y="5206"/>
                </a:lnTo>
                <a:lnTo>
                  <a:pt x="1027302" y="11556"/>
                </a:lnTo>
                <a:lnTo>
                  <a:pt x="1076198" y="20319"/>
                </a:lnTo>
                <a:lnTo>
                  <a:pt x="1123950" y="31368"/>
                </a:lnTo>
                <a:lnTo>
                  <a:pt x="1170685" y="44830"/>
                </a:lnTo>
                <a:lnTo>
                  <a:pt x="1216152" y="60451"/>
                </a:lnTo>
                <a:lnTo>
                  <a:pt x="1260348" y="78104"/>
                </a:lnTo>
                <a:lnTo>
                  <a:pt x="1303274" y="97916"/>
                </a:lnTo>
                <a:lnTo>
                  <a:pt x="1344676" y="119633"/>
                </a:lnTo>
                <a:lnTo>
                  <a:pt x="1384680" y="143382"/>
                </a:lnTo>
                <a:lnTo>
                  <a:pt x="1422907" y="168909"/>
                </a:lnTo>
                <a:lnTo>
                  <a:pt x="1459610" y="196214"/>
                </a:lnTo>
                <a:lnTo>
                  <a:pt x="1494408" y="225170"/>
                </a:lnTo>
                <a:lnTo>
                  <a:pt x="1527428" y="255777"/>
                </a:lnTo>
                <a:lnTo>
                  <a:pt x="1558544" y="287908"/>
                </a:lnTo>
                <a:lnTo>
                  <a:pt x="1587627" y="321563"/>
                </a:lnTo>
                <a:lnTo>
                  <a:pt x="1614551" y="356615"/>
                </a:lnTo>
                <a:lnTo>
                  <a:pt x="1639316" y="393064"/>
                </a:lnTo>
                <a:lnTo>
                  <a:pt x="1661795" y="430656"/>
                </a:lnTo>
                <a:lnTo>
                  <a:pt x="1681987" y="469518"/>
                </a:lnTo>
                <a:lnTo>
                  <a:pt x="1699768" y="509523"/>
                </a:lnTo>
                <a:lnTo>
                  <a:pt x="1715007" y="550544"/>
                </a:lnTo>
                <a:lnTo>
                  <a:pt x="1727707" y="592454"/>
                </a:lnTo>
                <a:lnTo>
                  <a:pt x="1737741" y="635380"/>
                </a:lnTo>
                <a:lnTo>
                  <a:pt x="1744979" y="679068"/>
                </a:lnTo>
                <a:lnTo>
                  <a:pt x="1749298" y="723518"/>
                </a:lnTo>
                <a:lnTo>
                  <a:pt x="1750822" y="768730"/>
                </a:lnTo>
                <a:lnTo>
                  <a:pt x="1749298" y="813942"/>
                </a:lnTo>
                <a:lnTo>
                  <a:pt x="1744979" y="858392"/>
                </a:lnTo>
                <a:lnTo>
                  <a:pt x="1737741" y="902080"/>
                </a:lnTo>
                <a:lnTo>
                  <a:pt x="1727707" y="945006"/>
                </a:lnTo>
                <a:lnTo>
                  <a:pt x="1715007" y="986916"/>
                </a:lnTo>
                <a:lnTo>
                  <a:pt x="1699768" y="1027938"/>
                </a:lnTo>
                <a:lnTo>
                  <a:pt x="1681987" y="1067942"/>
                </a:lnTo>
                <a:lnTo>
                  <a:pt x="1661795" y="1106804"/>
                </a:lnTo>
                <a:lnTo>
                  <a:pt x="1639316" y="1144396"/>
                </a:lnTo>
                <a:lnTo>
                  <a:pt x="1614551" y="1180845"/>
                </a:lnTo>
                <a:lnTo>
                  <a:pt x="1587627" y="1215897"/>
                </a:lnTo>
                <a:lnTo>
                  <a:pt x="1558544" y="1249552"/>
                </a:lnTo>
                <a:lnTo>
                  <a:pt x="1527428" y="1281683"/>
                </a:lnTo>
                <a:lnTo>
                  <a:pt x="1494408" y="1312290"/>
                </a:lnTo>
                <a:lnTo>
                  <a:pt x="1459610" y="1341246"/>
                </a:lnTo>
                <a:lnTo>
                  <a:pt x="1422907" y="1368552"/>
                </a:lnTo>
                <a:lnTo>
                  <a:pt x="1384680" y="1394078"/>
                </a:lnTo>
                <a:lnTo>
                  <a:pt x="1344676" y="1417827"/>
                </a:lnTo>
                <a:lnTo>
                  <a:pt x="1303274" y="1439544"/>
                </a:lnTo>
                <a:lnTo>
                  <a:pt x="1260348" y="1459356"/>
                </a:lnTo>
                <a:lnTo>
                  <a:pt x="1216152" y="1477009"/>
                </a:lnTo>
                <a:lnTo>
                  <a:pt x="1170685" y="1492630"/>
                </a:lnTo>
                <a:lnTo>
                  <a:pt x="1123950" y="1506092"/>
                </a:lnTo>
                <a:lnTo>
                  <a:pt x="1076198" y="1517141"/>
                </a:lnTo>
                <a:lnTo>
                  <a:pt x="1027302" y="1525904"/>
                </a:lnTo>
                <a:lnTo>
                  <a:pt x="977519" y="1532254"/>
                </a:lnTo>
                <a:lnTo>
                  <a:pt x="926846" y="1536191"/>
                </a:lnTo>
                <a:lnTo>
                  <a:pt x="875410" y="1537462"/>
                </a:lnTo>
                <a:lnTo>
                  <a:pt x="823976" y="1536191"/>
                </a:lnTo>
                <a:lnTo>
                  <a:pt x="773302" y="1532254"/>
                </a:lnTo>
                <a:lnTo>
                  <a:pt x="723519" y="1525904"/>
                </a:lnTo>
                <a:lnTo>
                  <a:pt x="674624" y="1517141"/>
                </a:lnTo>
                <a:lnTo>
                  <a:pt x="626872" y="1506092"/>
                </a:lnTo>
                <a:lnTo>
                  <a:pt x="580135" y="1492630"/>
                </a:lnTo>
                <a:lnTo>
                  <a:pt x="534670" y="1477009"/>
                </a:lnTo>
                <a:lnTo>
                  <a:pt x="490474" y="1459356"/>
                </a:lnTo>
                <a:lnTo>
                  <a:pt x="447548" y="1439544"/>
                </a:lnTo>
                <a:lnTo>
                  <a:pt x="406146" y="1417827"/>
                </a:lnTo>
                <a:lnTo>
                  <a:pt x="366141" y="1394078"/>
                </a:lnTo>
                <a:lnTo>
                  <a:pt x="327913" y="1368552"/>
                </a:lnTo>
                <a:lnTo>
                  <a:pt x="291210" y="1341246"/>
                </a:lnTo>
                <a:lnTo>
                  <a:pt x="256412" y="1312290"/>
                </a:lnTo>
                <a:lnTo>
                  <a:pt x="223393" y="1281683"/>
                </a:lnTo>
                <a:lnTo>
                  <a:pt x="192277" y="1249552"/>
                </a:lnTo>
                <a:lnTo>
                  <a:pt x="163195" y="1215897"/>
                </a:lnTo>
                <a:lnTo>
                  <a:pt x="136271" y="1180845"/>
                </a:lnTo>
                <a:lnTo>
                  <a:pt x="111505" y="1144396"/>
                </a:lnTo>
                <a:lnTo>
                  <a:pt x="89026" y="1106804"/>
                </a:lnTo>
                <a:lnTo>
                  <a:pt x="68833" y="1067942"/>
                </a:lnTo>
                <a:lnTo>
                  <a:pt x="51053" y="1027938"/>
                </a:lnTo>
                <a:lnTo>
                  <a:pt x="35813" y="986916"/>
                </a:lnTo>
                <a:lnTo>
                  <a:pt x="23113" y="945006"/>
                </a:lnTo>
                <a:lnTo>
                  <a:pt x="13080" y="902080"/>
                </a:lnTo>
                <a:lnTo>
                  <a:pt x="5842" y="858392"/>
                </a:lnTo>
                <a:lnTo>
                  <a:pt x="1524" y="813942"/>
                </a:lnTo>
                <a:lnTo>
                  <a:pt x="0" y="76873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5911596" y="4137659"/>
            <a:ext cx="1170623" cy="943928"/>
          </a:xfrm>
          <a:custGeom>
            <a:avLst/>
            <a:gdLst/>
            <a:ahLst/>
            <a:cxnLst/>
            <a:rect l="l" t="t" r="r" b="b"/>
            <a:pathLst>
              <a:path w="1560829" h="1258570">
                <a:moveTo>
                  <a:pt x="0" y="629285"/>
                </a:moveTo>
                <a:lnTo>
                  <a:pt x="1777" y="586105"/>
                </a:lnTo>
                <a:lnTo>
                  <a:pt x="7112" y="543814"/>
                </a:lnTo>
                <a:lnTo>
                  <a:pt x="15875" y="502412"/>
                </a:lnTo>
                <a:lnTo>
                  <a:pt x="27813" y="461899"/>
                </a:lnTo>
                <a:lnTo>
                  <a:pt x="43052" y="422529"/>
                </a:lnTo>
                <a:lnTo>
                  <a:pt x="61341" y="384302"/>
                </a:lnTo>
                <a:lnTo>
                  <a:pt x="82550" y="347345"/>
                </a:lnTo>
                <a:lnTo>
                  <a:pt x="106552" y="311658"/>
                </a:lnTo>
                <a:lnTo>
                  <a:pt x="133223" y="277368"/>
                </a:lnTo>
                <a:lnTo>
                  <a:pt x="162560" y="244729"/>
                </a:lnTo>
                <a:lnTo>
                  <a:pt x="194310" y="213614"/>
                </a:lnTo>
                <a:lnTo>
                  <a:pt x="228473" y="184277"/>
                </a:lnTo>
                <a:lnTo>
                  <a:pt x="264922" y="156718"/>
                </a:lnTo>
                <a:lnTo>
                  <a:pt x="303402" y="131064"/>
                </a:lnTo>
                <a:lnTo>
                  <a:pt x="343916" y="107442"/>
                </a:lnTo>
                <a:lnTo>
                  <a:pt x="386461" y="85852"/>
                </a:lnTo>
                <a:lnTo>
                  <a:pt x="430656" y="66548"/>
                </a:lnTo>
                <a:lnTo>
                  <a:pt x="476503" y="49403"/>
                </a:lnTo>
                <a:lnTo>
                  <a:pt x="523875" y="34671"/>
                </a:lnTo>
                <a:lnTo>
                  <a:pt x="572770" y="22479"/>
                </a:lnTo>
                <a:lnTo>
                  <a:pt x="622935" y="12827"/>
                </a:lnTo>
                <a:lnTo>
                  <a:pt x="674243" y="5715"/>
                </a:lnTo>
                <a:lnTo>
                  <a:pt x="726694" y="1397"/>
                </a:lnTo>
                <a:lnTo>
                  <a:pt x="780161" y="0"/>
                </a:lnTo>
                <a:lnTo>
                  <a:pt x="833627" y="1397"/>
                </a:lnTo>
                <a:lnTo>
                  <a:pt x="886078" y="5715"/>
                </a:lnTo>
                <a:lnTo>
                  <a:pt x="937387" y="12827"/>
                </a:lnTo>
                <a:lnTo>
                  <a:pt x="987551" y="22479"/>
                </a:lnTo>
                <a:lnTo>
                  <a:pt x="1036447" y="34671"/>
                </a:lnTo>
                <a:lnTo>
                  <a:pt x="1083818" y="49403"/>
                </a:lnTo>
                <a:lnTo>
                  <a:pt x="1129665" y="66548"/>
                </a:lnTo>
                <a:lnTo>
                  <a:pt x="1173861" y="85852"/>
                </a:lnTo>
                <a:lnTo>
                  <a:pt x="1216405" y="107442"/>
                </a:lnTo>
                <a:lnTo>
                  <a:pt x="1256919" y="131064"/>
                </a:lnTo>
                <a:lnTo>
                  <a:pt x="1295400" y="156718"/>
                </a:lnTo>
                <a:lnTo>
                  <a:pt x="1331849" y="184277"/>
                </a:lnTo>
                <a:lnTo>
                  <a:pt x="1366012" y="213614"/>
                </a:lnTo>
                <a:lnTo>
                  <a:pt x="1397762" y="244729"/>
                </a:lnTo>
                <a:lnTo>
                  <a:pt x="1427099" y="277368"/>
                </a:lnTo>
                <a:lnTo>
                  <a:pt x="1453769" y="311658"/>
                </a:lnTo>
                <a:lnTo>
                  <a:pt x="1477772" y="347345"/>
                </a:lnTo>
                <a:lnTo>
                  <a:pt x="1498980" y="384302"/>
                </a:lnTo>
                <a:lnTo>
                  <a:pt x="1517269" y="422529"/>
                </a:lnTo>
                <a:lnTo>
                  <a:pt x="1532508" y="461899"/>
                </a:lnTo>
                <a:lnTo>
                  <a:pt x="1544447" y="502412"/>
                </a:lnTo>
                <a:lnTo>
                  <a:pt x="1553210" y="543814"/>
                </a:lnTo>
                <a:lnTo>
                  <a:pt x="1558544" y="586105"/>
                </a:lnTo>
                <a:lnTo>
                  <a:pt x="1560322" y="629285"/>
                </a:lnTo>
                <a:lnTo>
                  <a:pt x="1558544" y="672338"/>
                </a:lnTo>
                <a:lnTo>
                  <a:pt x="1553210" y="714629"/>
                </a:lnTo>
                <a:lnTo>
                  <a:pt x="1544447" y="756031"/>
                </a:lnTo>
                <a:lnTo>
                  <a:pt x="1532508" y="796544"/>
                </a:lnTo>
                <a:lnTo>
                  <a:pt x="1517269" y="835914"/>
                </a:lnTo>
                <a:lnTo>
                  <a:pt x="1498980" y="874141"/>
                </a:lnTo>
                <a:lnTo>
                  <a:pt x="1477772" y="911098"/>
                </a:lnTo>
                <a:lnTo>
                  <a:pt x="1453769" y="946785"/>
                </a:lnTo>
                <a:lnTo>
                  <a:pt x="1427099" y="981075"/>
                </a:lnTo>
                <a:lnTo>
                  <a:pt x="1397762" y="1013714"/>
                </a:lnTo>
                <a:lnTo>
                  <a:pt x="1366012" y="1044829"/>
                </a:lnTo>
                <a:lnTo>
                  <a:pt x="1331849" y="1074166"/>
                </a:lnTo>
                <a:lnTo>
                  <a:pt x="1295400" y="1101725"/>
                </a:lnTo>
                <a:lnTo>
                  <a:pt x="1256919" y="1127379"/>
                </a:lnTo>
                <a:lnTo>
                  <a:pt x="1216405" y="1151001"/>
                </a:lnTo>
                <a:lnTo>
                  <a:pt x="1173861" y="1172591"/>
                </a:lnTo>
                <a:lnTo>
                  <a:pt x="1129665" y="1191895"/>
                </a:lnTo>
                <a:lnTo>
                  <a:pt x="1083818" y="1209040"/>
                </a:lnTo>
                <a:lnTo>
                  <a:pt x="1036447" y="1223708"/>
                </a:lnTo>
                <a:lnTo>
                  <a:pt x="987551" y="1235964"/>
                </a:lnTo>
                <a:lnTo>
                  <a:pt x="937387" y="1245654"/>
                </a:lnTo>
                <a:lnTo>
                  <a:pt x="886078" y="1252702"/>
                </a:lnTo>
                <a:lnTo>
                  <a:pt x="833627" y="1256995"/>
                </a:lnTo>
                <a:lnTo>
                  <a:pt x="780161" y="1258443"/>
                </a:lnTo>
                <a:lnTo>
                  <a:pt x="726694" y="1256995"/>
                </a:lnTo>
                <a:lnTo>
                  <a:pt x="674243" y="1252702"/>
                </a:lnTo>
                <a:lnTo>
                  <a:pt x="622935" y="1245654"/>
                </a:lnTo>
                <a:lnTo>
                  <a:pt x="572770" y="1235964"/>
                </a:lnTo>
                <a:lnTo>
                  <a:pt x="523875" y="1223708"/>
                </a:lnTo>
                <a:lnTo>
                  <a:pt x="476503" y="1209040"/>
                </a:lnTo>
                <a:lnTo>
                  <a:pt x="430656" y="1191895"/>
                </a:lnTo>
                <a:lnTo>
                  <a:pt x="386461" y="1172591"/>
                </a:lnTo>
                <a:lnTo>
                  <a:pt x="343916" y="1151001"/>
                </a:lnTo>
                <a:lnTo>
                  <a:pt x="303402" y="1127379"/>
                </a:lnTo>
                <a:lnTo>
                  <a:pt x="264922" y="1101725"/>
                </a:lnTo>
                <a:lnTo>
                  <a:pt x="228473" y="1074166"/>
                </a:lnTo>
                <a:lnTo>
                  <a:pt x="194310" y="1044829"/>
                </a:lnTo>
                <a:lnTo>
                  <a:pt x="162560" y="1013714"/>
                </a:lnTo>
                <a:lnTo>
                  <a:pt x="133223" y="981075"/>
                </a:lnTo>
                <a:lnTo>
                  <a:pt x="106552" y="946785"/>
                </a:lnTo>
                <a:lnTo>
                  <a:pt x="82550" y="911098"/>
                </a:lnTo>
                <a:lnTo>
                  <a:pt x="61341" y="874141"/>
                </a:lnTo>
                <a:lnTo>
                  <a:pt x="43052" y="835914"/>
                </a:lnTo>
                <a:lnTo>
                  <a:pt x="27813" y="796544"/>
                </a:lnTo>
                <a:lnTo>
                  <a:pt x="15875" y="756031"/>
                </a:lnTo>
                <a:lnTo>
                  <a:pt x="7112" y="714629"/>
                </a:lnTo>
                <a:lnTo>
                  <a:pt x="1777" y="672338"/>
                </a:lnTo>
                <a:lnTo>
                  <a:pt x="0" y="629285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3770758" y="3891916"/>
            <a:ext cx="499586" cy="591026"/>
          </a:xfrm>
          <a:custGeom>
            <a:avLst/>
            <a:gdLst/>
            <a:ahLst/>
            <a:cxnLst/>
            <a:rect l="l" t="t" r="r" b="b"/>
            <a:pathLst>
              <a:path w="666114" h="788035">
                <a:moveTo>
                  <a:pt x="86740" y="545464"/>
                </a:moveTo>
                <a:lnTo>
                  <a:pt x="58420" y="494791"/>
                </a:lnTo>
                <a:lnTo>
                  <a:pt x="35813" y="443483"/>
                </a:lnTo>
                <a:lnTo>
                  <a:pt x="18669" y="392048"/>
                </a:lnTo>
                <a:lnTo>
                  <a:pt x="6985" y="341375"/>
                </a:lnTo>
                <a:lnTo>
                  <a:pt x="762" y="291845"/>
                </a:lnTo>
                <a:lnTo>
                  <a:pt x="0" y="244093"/>
                </a:lnTo>
                <a:lnTo>
                  <a:pt x="4699" y="198754"/>
                </a:lnTo>
                <a:lnTo>
                  <a:pt x="14732" y="156590"/>
                </a:lnTo>
                <a:lnTo>
                  <a:pt x="30099" y="117982"/>
                </a:lnTo>
                <a:lnTo>
                  <a:pt x="50926" y="83692"/>
                </a:lnTo>
                <a:lnTo>
                  <a:pt x="76962" y="54355"/>
                </a:lnTo>
                <a:lnTo>
                  <a:pt x="108331" y="30479"/>
                </a:lnTo>
                <a:lnTo>
                  <a:pt x="143763" y="13207"/>
                </a:lnTo>
                <a:lnTo>
                  <a:pt x="181863" y="3174"/>
                </a:lnTo>
                <a:lnTo>
                  <a:pt x="221869" y="0"/>
                </a:lnTo>
                <a:lnTo>
                  <a:pt x="263271" y="3555"/>
                </a:lnTo>
                <a:lnTo>
                  <a:pt x="305562" y="13588"/>
                </a:lnTo>
                <a:lnTo>
                  <a:pt x="348234" y="29717"/>
                </a:lnTo>
                <a:lnTo>
                  <a:pt x="390651" y="51815"/>
                </a:lnTo>
                <a:lnTo>
                  <a:pt x="432181" y="79501"/>
                </a:lnTo>
                <a:lnTo>
                  <a:pt x="472439" y="112775"/>
                </a:lnTo>
                <a:lnTo>
                  <a:pt x="510666" y="151129"/>
                </a:lnTo>
                <a:lnTo>
                  <a:pt x="546481" y="194309"/>
                </a:lnTo>
                <a:lnTo>
                  <a:pt x="579120" y="242315"/>
                </a:lnTo>
                <a:lnTo>
                  <a:pt x="607440" y="292988"/>
                </a:lnTo>
                <a:lnTo>
                  <a:pt x="630047" y="344296"/>
                </a:lnTo>
                <a:lnTo>
                  <a:pt x="647191" y="395731"/>
                </a:lnTo>
                <a:lnTo>
                  <a:pt x="658876" y="446404"/>
                </a:lnTo>
                <a:lnTo>
                  <a:pt x="665099" y="495934"/>
                </a:lnTo>
                <a:lnTo>
                  <a:pt x="665861" y="543686"/>
                </a:lnTo>
                <a:lnTo>
                  <a:pt x="661162" y="589025"/>
                </a:lnTo>
                <a:lnTo>
                  <a:pt x="651128" y="631189"/>
                </a:lnTo>
                <a:lnTo>
                  <a:pt x="635762" y="669797"/>
                </a:lnTo>
                <a:lnTo>
                  <a:pt x="614934" y="704087"/>
                </a:lnTo>
                <a:lnTo>
                  <a:pt x="588899" y="733424"/>
                </a:lnTo>
                <a:lnTo>
                  <a:pt x="557529" y="757300"/>
                </a:lnTo>
                <a:lnTo>
                  <a:pt x="522097" y="774572"/>
                </a:lnTo>
                <a:lnTo>
                  <a:pt x="483997" y="784732"/>
                </a:lnTo>
                <a:lnTo>
                  <a:pt x="443991" y="787780"/>
                </a:lnTo>
                <a:lnTo>
                  <a:pt x="402589" y="784224"/>
                </a:lnTo>
                <a:lnTo>
                  <a:pt x="360299" y="774318"/>
                </a:lnTo>
                <a:lnTo>
                  <a:pt x="317626" y="758062"/>
                </a:lnTo>
                <a:lnTo>
                  <a:pt x="275209" y="735964"/>
                </a:lnTo>
                <a:lnTo>
                  <a:pt x="233679" y="708278"/>
                </a:lnTo>
                <a:lnTo>
                  <a:pt x="193421" y="675004"/>
                </a:lnTo>
                <a:lnTo>
                  <a:pt x="155194" y="636650"/>
                </a:lnTo>
                <a:lnTo>
                  <a:pt x="119379" y="593470"/>
                </a:lnTo>
                <a:lnTo>
                  <a:pt x="86740" y="545464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1143000" y="857250"/>
            <a:ext cx="6853238" cy="5143500"/>
          </a:xfrm>
          <a:custGeom>
            <a:avLst/>
            <a:gdLst/>
            <a:ahLst/>
            <a:cxnLst/>
            <a:rect l="l" t="t" r="r" b="b"/>
            <a:pathLst>
              <a:path w="9137650" h="6858000">
                <a:moveTo>
                  <a:pt x="0" y="6858000"/>
                </a:moveTo>
                <a:lnTo>
                  <a:pt x="9137523" y="6858000"/>
                </a:lnTo>
                <a:lnTo>
                  <a:pt x="9137523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 txBox="1"/>
          <p:nvPr/>
        </p:nvSpPr>
        <p:spPr>
          <a:xfrm>
            <a:off x="1157002" y="2729176"/>
            <a:ext cx="6846094" cy="1149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23900" marR="3810" indent="-714375">
              <a:lnSpc>
                <a:spcPct val="150100"/>
              </a:lnSpc>
              <a:tabLst>
                <a:tab pos="723424" algn="l"/>
              </a:tabLst>
            </a:pPr>
            <a:r>
              <a:rPr sz="2700" dirty="0">
                <a:solidFill>
                  <a:srgbClr val="FFFFFF"/>
                </a:solidFill>
                <a:latin typeface="Arial"/>
                <a:cs typeface="Arial"/>
              </a:rPr>
              <a:t>•	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패턴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61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0000"/>
                </a:solidFill>
                <a:latin typeface="굴림"/>
                <a:cs typeface="굴림"/>
              </a:rPr>
              <a:t>예</a:t>
            </a:r>
            <a:r>
              <a:rPr sz="2700" dirty="0">
                <a:solidFill>
                  <a:srgbClr val="FF0000"/>
                </a:solidFill>
                <a:latin typeface="굴림"/>
                <a:cs typeface="굴림"/>
              </a:rPr>
              <a:t>외</a:t>
            </a:r>
            <a:r>
              <a:rPr sz="2700" spc="-566" dirty="0">
                <a:solidFill>
                  <a:srgbClr val="FF0000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0000"/>
                </a:solidFill>
                <a:latin typeface="굴림"/>
                <a:cs typeface="굴림"/>
              </a:rPr>
              <a:t>상황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에</a:t>
            </a:r>
            <a:r>
              <a:rPr sz="2700" spc="-61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대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한</a:t>
            </a:r>
            <a:r>
              <a:rPr sz="2700" spc="-5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대응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700" spc="-60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불가능했고 </a:t>
            </a:r>
            <a:r>
              <a:rPr sz="2700" spc="-116" dirty="0">
                <a:solidFill>
                  <a:srgbClr val="FFFFFF"/>
                </a:solidFill>
                <a:latin typeface="굴림"/>
                <a:cs typeface="굴림"/>
              </a:rPr>
              <a:t>결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국</a:t>
            </a:r>
            <a:r>
              <a:rPr sz="2700" spc="-58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성능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6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매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우</a:t>
            </a:r>
            <a:r>
              <a:rPr sz="2700" spc="-58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180" dirty="0">
                <a:solidFill>
                  <a:srgbClr val="FFFFFF"/>
                </a:solidFill>
                <a:latin typeface="굴림"/>
                <a:cs typeface="굴림"/>
              </a:rPr>
              <a:t>미미하였습니다</a:t>
            </a:r>
            <a:r>
              <a:rPr sz="2700" spc="-11" dirty="0">
                <a:solidFill>
                  <a:srgbClr val="FFFFFF"/>
                </a:solidFill>
                <a:latin typeface="굴림"/>
                <a:cs typeface="굴림"/>
              </a:rPr>
              <a:t>.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4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6858000" cy="1365885"/>
          </a:xfrm>
          <a:custGeom>
            <a:avLst/>
            <a:gdLst/>
            <a:ahLst/>
            <a:cxnLst/>
            <a:rect l="l" t="t" r="r" b="b"/>
            <a:pathLst>
              <a:path w="9144000" h="1821180">
                <a:moveTo>
                  <a:pt x="0" y="1821179"/>
                </a:moveTo>
                <a:lnTo>
                  <a:pt x="9144000" y="1821179"/>
                </a:lnTo>
                <a:lnTo>
                  <a:pt x="9144000" y="0"/>
                </a:lnTo>
                <a:lnTo>
                  <a:pt x="0" y="0"/>
                </a:lnTo>
                <a:lnTo>
                  <a:pt x="0" y="182117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1143000" y="4564000"/>
            <a:ext cx="6858000" cy="1436846"/>
          </a:xfrm>
          <a:custGeom>
            <a:avLst/>
            <a:gdLst/>
            <a:ahLst/>
            <a:cxnLst/>
            <a:rect l="l" t="t" r="r" b="b"/>
            <a:pathLst>
              <a:path w="9144000" h="1915795">
                <a:moveTo>
                  <a:pt x="0" y="1915541"/>
                </a:moveTo>
                <a:lnTo>
                  <a:pt x="9144000" y="1915541"/>
                </a:lnTo>
                <a:lnTo>
                  <a:pt x="9144000" y="0"/>
                </a:lnTo>
                <a:lnTo>
                  <a:pt x="0" y="0"/>
                </a:lnTo>
                <a:lnTo>
                  <a:pt x="0" y="19155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1143000" y="2223135"/>
            <a:ext cx="6857048" cy="2340769"/>
          </a:xfrm>
          <a:custGeom>
            <a:avLst/>
            <a:gdLst/>
            <a:ahLst/>
            <a:cxnLst/>
            <a:rect l="l" t="t" r="r" b="b"/>
            <a:pathLst>
              <a:path w="9142730" h="3121025">
                <a:moveTo>
                  <a:pt x="0" y="3120644"/>
                </a:moveTo>
                <a:lnTo>
                  <a:pt x="9142222" y="3120644"/>
                </a:lnTo>
                <a:lnTo>
                  <a:pt x="9142222" y="0"/>
                </a:lnTo>
                <a:lnTo>
                  <a:pt x="0" y="0"/>
                </a:lnTo>
                <a:lnTo>
                  <a:pt x="0" y="31206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 txBox="1"/>
          <p:nvPr/>
        </p:nvSpPr>
        <p:spPr>
          <a:xfrm>
            <a:off x="1331881" y="2733272"/>
            <a:ext cx="6287929" cy="1120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tabLst>
                <a:tab pos="1392079" algn="l"/>
              </a:tabLst>
            </a:pPr>
            <a:r>
              <a:rPr sz="2700" spc="-83" dirty="0">
                <a:solidFill>
                  <a:srgbClr val="FFFFFF"/>
                </a:solidFill>
                <a:latin typeface="굴림"/>
                <a:cs typeface="굴림"/>
              </a:rPr>
              <a:t>201</a:t>
            </a:r>
            <a:r>
              <a:rPr sz="2700" spc="-90" dirty="0">
                <a:solidFill>
                  <a:srgbClr val="FFFFFF"/>
                </a:solidFill>
                <a:latin typeface="굴림"/>
                <a:cs typeface="굴림"/>
              </a:rPr>
              <a:t>2</a:t>
            </a:r>
            <a:r>
              <a:rPr sz="2700" spc="-83" dirty="0">
                <a:solidFill>
                  <a:srgbClr val="FFFFFF"/>
                </a:solidFill>
                <a:latin typeface="굴림"/>
                <a:cs typeface="굴림"/>
              </a:rPr>
              <a:t>년</a:t>
            </a:r>
            <a:r>
              <a:rPr sz="2700" spc="-11" dirty="0">
                <a:solidFill>
                  <a:srgbClr val="FFFFFF"/>
                </a:solidFill>
                <a:latin typeface="굴림"/>
                <a:cs typeface="굴림"/>
              </a:rPr>
              <a:t>,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	</a:t>
            </a:r>
            <a:r>
              <a:rPr sz="2700" spc="-172" dirty="0">
                <a:solidFill>
                  <a:srgbClr val="FF0000"/>
                </a:solidFill>
                <a:latin typeface="굴림"/>
                <a:cs typeface="굴림"/>
              </a:rPr>
              <a:t>혁명적</a:t>
            </a:r>
            <a:r>
              <a:rPr sz="2700" dirty="0">
                <a:solidFill>
                  <a:srgbClr val="FF0000"/>
                </a:solidFill>
                <a:latin typeface="굴림"/>
                <a:cs typeface="굴림"/>
              </a:rPr>
              <a:t>인</a:t>
            </a:r>
            <a:r>
              <a:rPr sz="2700" spc="-656" dirty="0">
                <a:solidFill>
                  <a:srgbClr val="FF0000"/>
                </a:solidFill>
                <a:latin typeface="굴림"/>
                <a:cs typeface="굴림"/>
              </a:rPr>
              <a:t> </a:t>
            </a:r>
            <a:r>
              <a:rPr sz="2700" spc="-180" dirty="0">
                <a:solidFill>
                  <a:srgbClr val="FF0000"/>
                </a:solidFill>
                <a:latin typeface="굴림"/>
                <a:cs typeface="굴림"/>
              </a:rPr>
              <a:t>알고리즘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700" spc="-66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탄생하였</a:t>
            </a:r>
            <a:r>
              <a:rPr sz="2700" spc="-225" dirty="0">
                <a:solidFill>
                  <a:srgbClr val="FFFFFF"/>
                </a:solidFill>
                <a:latin typeface="맑은 고딕"/>
                <a:cs typeface="맑은 고딕"/>
              </a:rPr>
              <a:t>는데</a:t>
            </a:r>
            <a:endParaRPr sz="2700">
              <a:latin typeface="맑은 고딕"/>
              <a:cs typeface="맑은 고딕"/>
            </a:endParaRPr>
          </a:p>
          <a:p>
            <a:pPr marL="37624" algn="ctr">
              <a:lnSpc>
                <a:spcPts val="3158"/>
              </a:lnSpc>
              <a:spcBef>
                <a:spcPts val="2314"/>
              </a:spcBef>
            </a:pP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그것</a:t>
            </a:r>
            <a:r>
              <a:rPr sz="2700" spc="225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700" spc="-153" dirty="0">
                <a:solidFill>
                  <a:srgbClr val="FFFFFF"/>
                </a:solidFill>
                <a:latin typeface="굴림"/>
                <a:cs typeface="굴림"/>
              </a:rPr>
              <a:t>바로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…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1"/>
            <a:ext cx="6858000" cy="3734276"/>
          </a:xfrm>
          <a:custGeom>
            <a:avLst/>
            <a:gdLst/>
            <a:ahLst/>
            <a:cxnLst/>
            <a:rect l="l" t="t" r="r" b="b"/>
            <a:pathLst>
              <a:path w="9144000" h="4979035">
                <a:moveTo>
                  <a:pt x="0" y="4978781"/>
                </a:moveTo>
                <a:lnTo>
                  <a:pt x="9144000" y="4978781"/>
                </a:lnTo>
                <a:lnTo>
                  <a:pt x="9144000" y="0"/>
                </a:lnTo>
                <a:lnTo>
                  <a:pt x="0" y="0"/>
                </a:lnTo>
                <a:lnTo>
                  <a:pt x="0" y="4978781"/>
                </a:lnTo>
                <a:close/>
              </a:path>
            </a:pathLst>
          </a:custGeom>
          <a:solidFill>
            <a:srgbClr val="040404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4591430"/>
            <a:ext cx="6858000" cy="1409223"/>
          </a:xfrm>
          <a:custGeom>
            <a:avLst/>
            <a:gdLst/>
            <a:ahLst/>
            <a:cxnLst/>
            <a:rect l="l" t="t" r="r" b="b"/>
            <a:pathLst>
              <a:path w="9144000" h="1878965">
                <a:moveTo>
                  <a:pt x="0" y="1878583"/>
                </a:moveTo>
                <a:lnTo>
                  <a:pt x="9144000" y="1878583"/>
                </a:lnTo>
                <a:lnTo>
                  <a:pt x="9144000" y="0"/>
                </a:lnTo>
                <a:lnTo>
                  <a:pt x="0" y="0"/>
                </a:lnTo>
                <a:lnTo>
                  <a:pt x="0" y="187858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1444370" y="5041584"/>
            <a:ext cx="6225063" cy="4873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3844"/>
              </a:lnSpc>
            </a:pPr>
            <a:r>
              <a:rPr sz="3300" spc="90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on</a:t>
            </a:r>
            <a:r>
              <a:rPr sz="3300" spc="98" dirty="0">
                <a:solidFill>
                  <a:srgbClr val="FFFFFF"/>
                </a:solidFill>
                <a:latin typeface="굴림"/>
                <a:cs typeface="굴림"/>
              </a:rPr>
              <a:t>v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o</a:t>
            </a:r>
            <a:r>
              <a:rPr sz="3300" spc="98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3300" spc="90" dirty="0">
                <a:solidFill>
                  <a:srgbClr val="FFFFFF"/>
                </a:solidFill>
                <a:latin typeface="굴림"/>
                <a:cs typeface="굴림"/>
              </a:rPr>
              <a:t>u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t</a:t>
            </a:r>
            <a:r>
              <a:rPr sz="3300" spc="98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on</a:t>
            </a:r>
            <a:r>
              <a:rPr sz="3300" spc="90" dirty="0">
                <a:solidFill>
                  <a:srgbClr val="FFFFFF"/>
                </a:solidFill>
                <a:latin typeface="굴림"/>
                <a:cs typeface="굴림"/>
              </a:rPr>
              <a:t>a</a:t>
            </a:r>
            <a:r>
              <a:rPr sz="3300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3300" spc="-35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3300" spc="124" dirty="0">
                <a:solidFill>
                  <a:srgbClr val="FFFFFF"/>
                </a:solidFill>
                <a:latin typeface="굴림"/>
                <a:cs typeface="굴림"/>
              </a:rPr>
              <a:t>N</a:t>
            </a:r>
            <a:r>
              <a:rPr sz="3300" spc="120" dirty="0">
                <a:solidFill>
                  <a:srgbClr val="FFFFFF"/>
                </a:solidFill>
                <a:latin typeface="굴림"/>
                <a:cs typeface="굴림"/>
              </a:rPr>
              <a:t>eur</a:t>
            </a:r>
            <a:r>
              <a:rPr sz="3300" spc="116" dirty="0">
                <a:solidFill>
                  <a:srgbClr val="FFFFFF"/>
                </a:solidFill>
                <a:latin typeface="굴림"/>
                <a:cs typeface="굴림"/>
              </a:rPr>
              <a:t>a</a:t>
            </a:r>
            <a:r>
              <a:rPr sz="3300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3300" spc="-32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3300" spc="98" dirty="0">
                <a:solidFill>
                  <a:srgbClr val="FFFFFF"/>
                </a:solidFill>
                <a:latin typeface="굴림"/>
                <a:cs typeface="굴림"/>
              </a:rPr>
              <a:t>N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et</a:t>
            </a:r>
            <a:r>
              <a:rPr sz="3300" spc="90" dirty="0">
                <a:solidFill>
                  <a:srgbClr val="FFFFFF"/>
                </a:solidFill>
                <a:latin typeface="굴림"/>
                <a:cs typeface="굴림"/>
              </a:rPr>
              <a:t>w</a:t>
            </a:r>
            <a:r>
              <a:rPr sz="3300" spc="94" dirty="0">
                <a:solidFill>
                  <a:srgbClr val="FFFFFF"/>
                </a:solidFill>
                <a:latin typeface="굴림"/>
                <a:cs typeface="굴림"/>
              </a:rPr>
              <a:t>o</a:t>
            </a:r>
            <a:r>
              <a:rPr sz="3300" spc="90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3300" spc="98" dirty="0">
                <a:solidFill>
                  <a:srgbClr val="FFFFFF"/>
                </a:solidFill>
                <a:latin typeface="굴림"/>
                <a:cs typeface="굴림"/>
              </a:rPr>
              <a:t>k</a:t>
            </a:r>
            <a:r>
              <a:rPr sz="3300" dirty="0">
                <a:solidFill>
                  <a:srgbClr val="FFFFFF"/>
                </a:solidFill>
                <a:latin typeface="굴림"/>
                <a:cs typeface="굴림"/>
              </a:rPr>
              <a:t>s</a:t>
            </a:r>
            <a:endParaRPr sz="3300">
              <a:latin typeface="굴림"/>
              <a:cs typeface="굴림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43000" y="857250"/>
            <a:ext cx="6858000" cy="373418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1763649" y="3047237"/>
            <a:ext cx="395288" cy="381953"/>
          </a:xfrm>
          <a:custGeom>
            <a:avLst/>
            <a:gdLst/>
            <a:ahLst/>
            <a:cxnLst/>
            <a:rect l="l" t="t" r="r" b="b"/>
            <a:pathLst>
              <a:path w="527050" h="509270">
                <a:moveTo>
                  <a:pt x="0" y="508762"/>
                </a:moveTo>
                <a:lnTo>
                  <a:pt x="526923" y="508762"/>
                </a:lnTo>
                <a:lnTo>
                  <a:pt x="526923" y="0"/>
                </a:lnTo>
                <a:lnTo>
                  <a:pt x="0" y="0"/>
                </a:lnTo>
                <a:lnTo>
                  <a:pt x="0" y="508762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79292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479166" y="1612773"/>
            <a:ext cx="1484948" cy="1276826"/>
          </a:xfrm>
          <a:custGeom>
            <a:avLst/>
            <a:gdLst/>
            <a:ahLst/>
            <a:cxnLst/>
            <a:rect l="l" t="t" r="r" b="b"/>
            <a:pathLst>
              <a:path w="1979929" h="1702435">
                <a:moveTo>
                  <a:pt x="0" y="851026"/>
                </a:moveTo>
                <a:lnTo>
                  <a:pt x="1270" y="807338"/>
                </a:lnTo>
                <a:lnTo>
                  <a:pt x="5080" y="764032"/>
                </a:lnTo>
                <a:lnTo>
                  <a:pt x="11430" y="721487"/>
                </a:lnTo>
                <a:lnTo>
                  <a:pt x="20066" y="679576"/>
                </a:lnTo>
                <a:lnTo>
                  <a:pt x="31115" y="638428"/>
                </a:lnTo>
                <a:lnTo>
                  <a:pt x="44450" y="598043"/>
                </a:lnTo>
                <a:lnTo>
                  <a:pt x="60071" y="558419"/>
                </a:lnTo>
                <a:lnTo>
                  <a:pt x="77724" y="519811"/>
                </a:lnTo>
                <a:lnTo>
                  <a:pt x="97536" y="482091"/>
                </a:lnTo>
                <a:lnTo>
                  <a:pt x="119507" y="445388"/>
                </a:lnTo>
                <a:lnTo>
                  <a:pt x="143256" y="409828"/>
                </a:lnTo>
                <a:lnTo>
                  <a:pt x="169037" y="375285"/>
                </a:lnTo>
                <a:lnTo>
                  <a:pt x="196596" y="341884"/>
                </a:lnTo>
                <a:lnTo>
                  <a:pt x="226060" y="309752"/>
                </a:lnTo>
                <a:lnTo>
                  <a:pt x="257048" y="278891"/>
                </a:lnTo>
                <a:lnTo>
                  <a:pt x="289941" y="249300"/>
                </a:lnTo>
                <a:lnTo>
                  <a:pt x="324231" y="221107"/>
                </a:lnTo>
                <a:lnTo>
                  <a:pt x="360172" y="194310"/>
                </a:lnTo>
                <a:lnTo>
                  <a:pt x="397510" y="169037"/>
                </a:lnTo>
                <a:lnTo>
                  <a:pt x="436372" y="145414"/>
                </a:lnTo>
                <a:lnTo>
                  <a:pt x="476504" y="123189"/>
                </a:lnTo>
                <a:lnTo>
                  <a:pt x="517906" y="102743"/>
                </a:lnTo>
                <a:lnTo>
                  <a:pt x="560578" y="83947"/>
                </a:lnTo>
                <a:lnTo>
                  <a:pt x="604520" y="66928"/>
                </a:lnTo>
                <a:lnTo>
                  <a:pt x="649478" y="51688"/>
                </a:lnTo>
                <a:lnTo>
                  <a:pt x="695452" y="38226"/>
                </a:lnTo>
                <a:lnTo>
                  <a:pt x="742315" y="26797"/>
                </a:lnTo>
                <a:lnTo>
                  <a:pt x="790194" y="17272"/>
                </a:lnTo>
                <a:lnTo>
                  <a:pt x="838962" y="9778"/>
                </a:lnTo>
                <a:lnTo>
                  <a:pt x="888492" y="4445"/>
                </a:lnTo>
                <a:lnTo>
                  <a:pt x="938784" y="1143"/>
                </a:lnTo>
                <a:lnTo>
                  <a:pt x="989711" y="0"/>
                </a:lnTo>
                <a:lnTo>
                  <a:pt x="1040638" y="1143"/>
                </a:lnTo>
                <a:lnTo>
                  <a:pt x="1090930" y="4445"/>
                </a:lnTo>
                <a:lnTo>
                  <a:pt x="1140460" y="9778"/>
                </a:lnTo>
                <a:lnTo>
                  <a:pt x="1189228" y="17272"/>
                </a:lnTo>
                <a:lnTo>
                  <a:pt x="1237107" y="26797"/>
                </a:lnTo>
                <a:lnTo>
                  <a:pt x="1283970" y="38226"/>
                </a:lnTo>
                <a:lnTo>
                  <a:pt x="1329944" y="51688"/>
                </a:lnTo>
                <a:lnTo>
                  <a:pt x="1374902" y="66928"/>
                </a:lnTo>
                <a:lnTo>
                  <a:pt x="1418844" y="83947"/>
                </a:lnTo>
                <a:lnTo>
                  <a:pt x="1461516" y="102743"/>
                </a:lnTo>
                <a:lnTo>
                  <a:pt x="1502918" y="123189"/>
                </a:lnTo>
                <a:lnTo>
                  <a:pt x="1543050" y="145414"/>
                </a:lnTo>
                <a:lnTo>
                  <a:pt x="1581912" y="169037"/>
                </a:lnTo>
                <a:lnTo>
                  <a:pt x="1619250" y="194310"/>
                </a:lnTo>
                <a:lnTo>
                  <a:pt x="1655191" y="221107"/>
                </a:lnTo>
                <a:lnTo>
                  <a:pt x="1689481" y="249300"/>
                </a:lnTo>
                <a:lnTo>
                  <a:pt x="1722374" y="278891"/>
                </a:lnTo>
                <a:lnTo>
                  <a:pt x="1753362" y="309752"/>
                </a:lnTo>
                <a:lnTo>
                  <a:pt x="1782826" y="341884"/>
                </a:lnTo>
                <a:lnTo>
                  <a:pt x="1810385" y="375285"/>
                </a:lnTo>
                <a:lnTo>
                  <a:pt x="1836166" y="409828"/>
                </a:lnTo>
                <a:lnTo>
                  <a:pt x="1859915" y="445388"/>
                </a:lnTo>
                <a:lnTo>
                  <a:pt x="1881886" y="482091"/>
                </a:lnTo>
                <a:lnTo>
                  <a:pt x="1901698" y="519811"/>
                </a:lnTo>
                <a:lnTo>
                  <a:pt x="1919351" y="558419"/>
                </a:lnTo>
                <a:lnTo>
                  <a:pt x="1934972" y="598043"/>
                </a:lnTo>
                <a:lnTo>
                  <a:pt x="1948307" y="638428"/>
                </a:lnTo>
                <a:lnTo>
                  <a:pt x="1959356" y="679576"/>
                </a:lnTo>
                <a:lnTo>
                  <a:pt x="1967992" y="721487"/>
                </a:lnTo>
                <a:lnTo>
                  <a:pt x="1974342" y="764032"/>
                </a:lnTo>
                <a:lnTo>
                  <a:pt x="1978152" y="807338"/>
                </a:lnTo>
                <a:lnTo>
                  <a:pt x="1979422" y="851026"/>
                </a:lnTo>
                <a:lnTo>
                  <a:pt x="1978152" y="894841"/>
                </a:lnTo>
                <a:lnTo>
                  <a:pt x="1974342" y="938149"/>
                </a:lnTo>
                <a:lnTo>
                  <a:pt x="1967992" y="980694"/>
                </a:lnTo>
                <a:lnTo>
                  <a:pt x="1959356" y="1022603"/>
                </a:lnTo>
                <a:lnTo>
                  <a:pt x="1948307" y="1063752"/>
                </a:lnTo>
                <a:lnTo>
                  <a:pt x="1934972" y="1104138"/>
                </a:lnTo>
                <a:lnTo>
                  <a:pt x="1919351" y="1143762"/>
                </a:lnTo>
                <a:lnTo>
                  <a:pt x="1901698" y="1182370"/>
                </a:lnTo>
                <a:lnTo>
                  <a:pt x="1881886" y="1220089"/>
                </a:lnTo>
                <a:lnTo>
                  <a:pt x="1859915" y="1256791"/>
                </a:lnTo>
                <a:lnTo>
                  <a:pt x="1836166" y="1292352"/>
                </a:lnTo>
                <a:lnTo>
                  <a:pt x="1810385" y="1326896"/>
                </a:lnTo>
                <a:lnTo>
                  <a:pt x="1782826" y="1360297"/>
                </a:lnTo>
                <a:lnTo>
                  <a:pt x="1753362" y="1392427"/>
                </a:lnTo>
                <a:lnTo>
                  <a:pt x="1722374" y="1423289"/>
                </a:lnTo>
                <a:lnTo>
                  <a:pt x="1689481" y="1452880"/>
                </a:lnTo>
                <a:lnTo>
                  <a:pt x="1655191" y="1481074"/>
                </a:lnTo>
                <a:lnTo>
                  <a:pt x="1619250" y="1507871"/>
                </a:lnTo>
                <a:lnTo>
                  <a:pt x="1581912" y="1533144"/>
                </a:lnTo>
                <a:lnTo>
                  <a:pt x="1543050" y="1556765"/>
                </a:lnTo>
                <a:lnTo>
                  <a:pt x="1502918" y="1578990"/>
                </a:lnTo>
                <a:lnTo>
                  <a:pt x="1461516" y="1599438"/>
                </a:lnTo>
                <a:lnTo>
                  <a:pt x="1418844" y="1618234"/>
                </a:lnTo>
                <a:lnTo>
                  <a:pt x="1374902" y="1635252"/>
                </a:lnTo>
                <a:lnTo>
                  <a:pt x="1329944" y="1650491"/>
                </a:lnTo>
                <a:lnTo>
                  <a:pt x="1283970" y="1663953"/>
                </a:lnTo>
                <a:lnTo>
                  <a:pt x="1237107" y="1675384"/>
                </a:lnTo>
                <a:lnTo>
                  <a:pt x="1189228" y="1684909"/>
                </a:lnTo>
                <a:lnTo>
                  <a:pt x="1140460" y="1692402"/>
                </a:lnTo>
                <a:lnTo>
                  <a:pt x="1090930" y="1697736"/>
                </a:lnTo>
                <a:lnTo>
                  <a:pt x="1040638" y="1701038"/>
                </a:lnTo>
                <a:lnTo>
                  <a:pt x="989711" y="1702181"/>
                </a:lnTo>
                <a:lnTo>
                  <a:pt x="938784" y="1701038"/>
                </a:lnTo>
                <a:lnTo>
                  <a:pt x="888492" y="1697736"/>
                </a:lnTo>
                <a:lnTo>
                  <a:pt x="838962" y="1692402"/>
                </a:lnTo>
                <a:lnTo>
                  <a:pt x="790194" y="1684909"/>
                </a:lnTo>
                <a:lnTo>
                  <a:pt x="742315" y="1675384"/>
                </a:lnTo>
                <a:lnTo>
                  <a:pt x="695452" y="1663953"/>
                </a:lnTo>
                <a:lnTo>
                  <a:pt x="649478" y="1650491"/>
                </a:lnTo>
                <a:lnTo>
                  <a:pt x="604520" y="1635252"/>
                </a:lnTo>
                <a:lnTo>
                  <a:pt x="560578" y="1618234"/>
                </a:lnTo>
                <a:lnTo>
                  <a:pt x="517906" y="1599438"/>
                </a:lnTo>
                <a:lnTo>
                  <a:pt x="476504" y="1578990"/>
                </a:lnTo>
                <a:lnTo>
                  <a:pt x="436372" y="1556765"/>
                </a:lnTo>
                <a:lnTo>
                  <a:pt x="397510" y="1533144"/>
                </a:lnTo>
                <a:lnTo>
                  <a:pt x="360172" y="1507871"/>
                </a:lnTo>
                <a:lnTo>
                  <a:pt x="324231" y="1481074"/>
                </a:lnTo>
                <a:lnTo>
                  <a:pt x="289941" y="1452880"/>
                </a:lnTo>
                <a:lnTo>
                  <a:pt x="257048" y="1423289"/>
                </a:lnTo>
                <a:lnTo>
                  <a:pt x="226060" y="1392427"/>
                </a:lnTo>
                <a:lnTo>
                  <a:pt x="196596" y="1360297"/>
                </a:lnTo>
                <a:lnTo>
                  <a:pt x="169037" y="1326896"/>
                </a:lnTo>
                <a:lnTo>
                  <a:pt x="143256" y="1292352"/>
                </a:lnTo>
                <a:lnTo>
                  <a:pt x="119507" y="1256791"/>
                </a:lnTo>
                <a:lnTo>
                  <a:pt x="97536" y="1220089"/>
                </a:lnTo>
                <a:lnTo>
                  <a:pt x="77724" y="1182370"/>
                </a:lnTo>
                <a:lnTo>
                  <a:pt x="60071" y="1143762"/>
                </a:lnTo>
                <a:lnTo>
                  <a:pt x="44450" y="1104138"/>
                </a:lnTo>
                <a:lnTo>
                  <a:pt x="31115" y="1063752"/>
                </a:lnTo>
                <a:lnTo>
                  <a:pt x="20066" y="1022603"/>
                </a:lnTo>
                <a:lnTo>
                  <a:pt x="11430" y="980694"/>
                </a:lnTo>
                <a:lnTo>
                  <a:pt x="5080" y="938149"/>
                </a:lnTo>
                <a:lnTo>
                  <a:pt x="1270" y="894841"/>
                </a:lnTo>
                <a:lnTo>
                  <a:pt x="0" y="851026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2440877" y="1349311"/>
            <a:ext cx="624364" cy="708660"/>
          </a:xfrm>
          <a:custGeom>
            <a:avLst/>
            <a:gdLst/>
            <a:ahLst/>
            <a:cxnLst/>
            <a:rect l="l" t="t" r="r" b="b"/>
            <a:pathLst>
              <a:path w="832485" h="944880">
                <a:moveTo>
                  <a:pt x="99060" y="944752"/>
                </a:moveTo>
                <a:lnTo>
                  <a:pt x="0" y="0"/>
                </a:lnTo>
                <a:lnTo>
                  <a:pt x="831976" y="461137"/>
                </a:lnTo>
                <a:lnTo>
                  <a:pt x="99060" y="944752"/>
                </a:lnTo>
                <a:close/>
              </a:path>
            </a:pathLst>
          </a:custGeom>
          <a:ln w="56388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3377565" y="1227582"/>
            <a:ext cx="626269" cy="702945"/>
          </a:xfrm>
          <a:custGeom>
            <a:avLst/>
            <a:gdLst/>
            <a:ahLst/>
            <a:cxnLst/>
            <a:rect l="l" t="t" r="r" b="b"/>
            <a:pathLst>
              <a:path w="835025" h="937260">
                <a:moveTo>
                  <a:pt x="0" y="668401"/>
                </a:moveTo>
                <a:lnTo>
                  <a:pt x="675385" y="0"/>
                </a:lnTo>
                <a:lnTo>
                  <a:pt x="835025" y="937006"/>
                </a:lnTo>
                <a:lnTo>
                  <a:pt x="0" y="668401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3128962" y="2680907"/>
            <a:ext cx="126683" cy="104299"/>
          </a:xfrm>
          <a:custGeom>
            <a:avLst/>
            <a:gdLst/>
            <a:ahLst/>
            <a:cxnLst/>
            <a:rect l="l" t="t" r="r" b="b"/>
            <a:pathLst>
              <a:path w="168910" h="139064">
                <a:moveTo>
                  <a:pt x="0" y="7112"/>
                </a:moveTo>
                <a:lnTo>
                  <a:pt x="168783" y="0"/>
                </a:lnTo>
                <a:lnTo>
                  <a:pt x="71247" y="138684"/>
                </a:lnTo>
                <a:lnTo>
                  <a:pt x="0" y="7112"/>
                </a:lnTo>
                <a:close/>
              </a:path>
            </a:pathLst>
          </a:custGeom>
          <a:ln w="56388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3351275" y="2264283"/>
            <a:ext cx="205740" cy="164783"/>
          </a:xfrm>
          <a:custGeom>
            <a:avLst/>
            <a:gdLst/>
            <a:ahLst/>
            <a:cxnLst/>
            <a:rect l="l" t="t" r="r" b="b"/>
            <a:pathLst>
              <a:path w="274320" h="219710">
                <a:moveTo>
                  <a:pt x="0" y="109600"/>
                </a:moveTo>
                <a:lnTo>
                  <a:pt x="10795" y="66928"/>
                </a:lnTo>
                <a:lnTo>
                  <a:pt x="40132" y="32130"/>
                </a:lnTo>
                <a:lnTo>
                  <a:pt x="83820" y="8635"/>
                </a:lnTo>
                <a:lnTo>
                  <a:pt x="137160" y="0"/>
                </a:lnTo>
                <a:lnTo>
                  <a:pt x="274320" y="0"/>
                </a:lnTo>
                <a:lnTo>
                  <a:pt x="274320" y="109600"/>
                </a:lnTo>
                <a:lnTo>
                  <a:pt x="263525" y="152272"/>
                </a:lnTo>
                <a:lnTo>
                  <a:pt x="234187" y="187070"/>
                </a:lnTo>
                <a:lnTo>
                  <a:pt x="190500" y="210565"/>
                </a:lnTo>
                <a:lnTo>
                  <a:pt x="137160" y="219201"/>
                </a:lnTo>
                <a:lnTo>
                  <a:pt x="83820" y="210565"/>
                </a:lnTo>
                <a:lnTo>
                  <a:pt x="40132" y="187070"/>
                </a:lnTo>
                <a:lnTo>
                  <a:pt x="10795" y="152272"/>
                </a:lnTo>
                <a:lnTo>
                  <a:pt x="0" y="10960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/>
          <p:nvPr/>
        </p:nvSpPr>
        <p:spPr>
          <a:xfrm>
            <a:off x="2799207" y="2280284"/>
            <a:ext cx="183833" cy="164783"/>
          </a:xfrm>
          <a:custGeom>
            <a:avLst/>
            <a:gdLst/>
            <a:ahLst/>
            <a:cxnLst/>
            <a:rect l="l" t="t" r="r" b="b"/>
            <a:pathLst>
              <a:path w="245110" h="219710">
                <a:moveTo>
                  <a:pt x="244983" y="109600"/>
                </a:moveTo>
                <a:lnTo>
                  <a:pt x="235331" y="66929"/>
                </a:lnTo>
                <a:lnTo>
                  <a:pt x="209169" y="32131"/>
                </a:lnTo>
                <a:lnTo>
                  <a:pt x="170179" y="8636"/>
                </a:lnTo>
                <a:lnTo>
                  <a:pt x="122427" y="0"/>
                </a:lnTo>
                <a:lnTo>
                  <a:pt x="0" y="0"/>
                </a:lnTo>
                <a:lnTo>
                  <a:pt x="0" y="109600"/>
                </a:lnTo>
                <a:lnTo>
                  <a:pt x="9651" y="152273"/>
                </a:lnTo>
                <a:lnTo>
                  <a:pt x="35813" y="187071"/>
                </a:lnTo>
                <a:lnTo>
                  <a:pt x="74802" y="210566"/>
                </a:lnTo>
                <a:lnTo>
                  <a:pt x="122427" y="219202"/>
                </a:lnTo>
                <a:lnTo>
                  <a:pt x="170179" y="210566"/>
                </a:lnTo>
                <a:lnTo>
                  <a:pt x="209169" y="187071"/>
                </a:lnTo>
                <a:lnTo>
                  <a:pt x="235331" y="152273"/>
                </a:lnTo>
                <a:lnTo>
                  <a:pt x="244983" y="109600"/>
                </a:lnTo>
                <a:close/>
              </a:path>
            </a:pathLst>
          </a:custGeom>
          <a:ln w="57911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/>
          <p:nvPr/>
        </p:nvSpPr>
        <p:spPr>
          <a:xfrm>
            <a:off x="2508885" y="4942332"/>
            <a:ext cx="649129" cy="400050"/>
          </a:xfrm>
          <a:custGeom>
            <a:avLst/>
            <a:gdLst/>
            <a:ahLst/>
            <a:cxnLst/>
            <a:rect l="l" t="t" r="r" b="b"/>
            <a:pathLst>
              <a:path w="865504" h="533400">
                <a:moveTo>
                  <a:pt x="0" y="266700"/>
                </a:moveTo>
                <a:lnTo>
                  <a:pt x="15494" y="195795"/>
                </a:lnTo>
                <a:lnTo>
                  <a:pt x="59055" y="132080"/>
                </a:lnTo>
                <a:lnTo>
                  <a:pt x="90170" y="103759"/>
                </a:lnTo>
                <a:lnTo>
                  <a:pt x="126746" y="78105"/>
                </a:lnTo>
                <a:lnTo>
                  <a:pt x="168275" y="55626"/>
                </a:lnTo>
                <a:lnTo>
                  <a:pt x="214249" y="36449"/>
                </a:lnTo>
                <a:lnTo>
                  <a:pt x="264160" y="20955"/>
                </a:lnTo>
                <a:lnTo>
                  <a:pt x="317627" y="9525"/>
                </a:lnTo>
                <a:lnTo>
                  <a:pt x="373888" y="2412"/>
                </a:lnTo>
                <a:lnTo>
                  <a:pt x="432562" y="0"/>
                </a:lnTo>
                <a:lnTo>
                  <a:pt x="491236" y="2412"/>
                </a:lnTo>
                <a:lnTo>
                  <a:pt x="547497" y="9525"/>
                </a:lnTo>
                <a:lnTo>
                  <a:pt x="600964" y="20955"/>
                </a:lnTo>
                <a:lnTo>
                  <a:pt x="650875" y="36449"/>
                </a:lnTo>
                <a:lnTo>
                  <a:pt x="696849" y="55626"/>
                </a:lnTo>
                <a:lnTo>
                  <a:pt x="738378" y="78105"/>
                </a:lnTo>
                <a:lnTo>
                  <a:pt x="774954" y="103759"/>
                </a:lnTo>
                <a:lnTo>
                  <a:pt x="806069" y="132080"/>
                </a:lnTo>
                <a:lnTo>
                  <a:pt x="831088" y="162890"/>
                </a:lnTo>
                <a:lnTo>
                  <a:pt x="861187" y="230505"/>
                </a:lnTo>
                <a:lnTo>
                  <a:pt x="865124" y="266700"/>
                </a:lnTo>
                <a:lnTo>
                  <a:pt x="861187" y="302882"/>
                </a:lnTo>
                <a:lnTo>
                  <a:pt x="831088" y="370509"/>
                </a:lnTo>
                <a:lnTo>
                  <a:pt x="806069" y="401307"/>
                </a:lnTo>
                <a:lnTo>
                  <a:pt x="774954" y="429666"/>
                </a:lnTo>
                <a:lnTo>
                  <a:pt x="738378" y="455282"/>
                </a:lnTo>
                <a:lnTo>
                  <a:pt x="696849" y="477824"/>
                </a:lnTo>
                <a:lnTo>
                  <a:pt x="650875" y="496989"/>
                </a:lnTo>
                <a:lnTo>
                  <a:pt x="600964" y="512445"/>
                </a:lnTo>
                <a:lnTo>
                  <a:pt x="547497" y="523875"/>
                </a:lnTo>
                <a:lnTo>
                  <a:pt x="491236" y="530961"/>
                </a:lnTo>
                <a:lnTo>
                  <a:pt x="432562" y="533400"/>
                </a:lnTo>
                <a:lnTo>
                  <a:pt x="373888" y="530961"/>
                </a:lnTo>
                <a:lnTo>
                  <a:pt x="317627" y="523875"/>
                </a:lnTo>
                <a:lnTo>
                  <a:pt x="264160" y="512445"/>
                </a:lnTo>
                <a:lnTo>
                  <a:pt x="214249" y="496989"/>
                </a:lnTo>
                <a:lnTo>
                  <a:pt x="168275" y="477824"/>
                </a:lnTo>
                <a:lnTo>
                  <a:pt x="126746" y="455282"/>
                </a:lnTo>
                <a:lnTo>
                  <a:pt x="90170" y="429666"/>
                </a:lnTo>
                <a:lnTo>
                  <a:pt x="59055" y="401307"/>
                </a:lnTo>
                <a:lnTo>
                  <a:pt x="34036" y="370509"/>
                </a:lnTo>
                <a:lnTo>
                  <a:pt x="3937" y="302882"/>
                </a:lnTo>
                <a:lnTo>
                  <a:pt x="0" y="26670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/>
          <p:nvPr/>
        </p:nvSpPr>
        <p:spPr>
          <a:xfrm>
            <a:off x="3276982" y="4942332"/>
            <a:ext cx="648176" cy="400050"/>
          </a:xfrm>
          <a:custGeom>
            <a:avLst/>
            <a:gdLst/>
            <a:ahLst/>
            <a:cxnLst/>
            <a:rect l="l" t="t" r="r" b="b"/>
            <a:pathLst>
              <a:path w="864235" h="533400">
                <a:moveTo>
                  <a:pt x="0" y="266700"/>
                </a:moveTo>
                <a:lnTo>
                  <a:pt x="15493" y="195795"/>
                </a:lnTo>
                <a:lnTo>
                  <a:pt x="58927" y="132080"/>
                </a:lnTo>
                <a:lnTo>
                  <a:pt x="90042" y="103759"/>
                </a:lnTo>
                <a:lnTo>
                  <a:pt x="126491" y="78105"/>
                </a:lnTo>
                <a:lnTo>
                  <a:pt x="168020" y="55626"/>
                </a:lnTo>
                <a:lnTo>
                  <a:pt x="213994" y="36449"/>
                </a:lnTo>
                <a:lnTo>
                  <a:pt x="263778" y="20955"/>
                </a:lnTo>
                <a:lnTo>
                  <a:pt x="317118" y="9525"/>
                </a:lnTo>
                <a:lnTo>
                  <a:pt x="373379" y="2412"/>
                </a:lnTo>
                <a:lnTo>
                  <a:pt x="431926" y="0"/>
                </a:lnTo>
                <a:lnTo>
                  <a:pt x="490600" y="2412"/>
                </a:lnTo>
                <a:lnTo>
                  <a:pt x="546862" y="9525"/>
                </a:lnTo>
                <a:lnTo>
                  <a:pt x="600201" y="20955"/>
                </a:lnTo>
                <a:lnTo>
                  <a:pt x="649986" y="36449"/>
                </a:lnTo>
                <a:lnTo>
                  <a:pt x="695959" y="55626"/>
                </a:lnTo>
                <a:lnTo>
                  <a:pt x="737488" y="78105"/>
                </a:lnTo>
                <a:lnTo>
                  <a:pt x="773938" y="103759"/>
                </a:lnTo>
                <a:lnTo>
                  <a:pt x="805052" y="132080"/>
                </a:lnTo>
                <a:lnTo>
                  <a:pt x="830071" y="162890"/>
                </a:lnTo>
                <a:lnTo>
                  <a:pt x="860043" y="230505"/>
                </a:lnTo>
                <a:lnTo>
                  <a:pt x="863980" y="266700"/>
                </a:lnTo>
                <a:lnTo>
                  <a:pt x="860043" y="302882"/>
                </a:lnTo>
                <a:lnTo>
                  <a:pt x="830071" y="370509"/>
                </a:lnTo>
                <a:lnTo>
                  <a:pt x="805052" y="401307"/>
                </a:lnTo>
                <a:lnTo>
                  <a:pt x="773938" y="429666"/>
                </a:lnTo>
                <a:lnTo>
                  <a:pt x="737488" y="455282"/>
                </a:lnTo>
                <a:lnTo>
                  <a:pt x="695959" y="477824"/>
                </a:lnTo>
                <a:lnTo>
                  <a:pt x="649986" y="496989"/>
                </a:lnTo>
                <a:lnTo>
                  <a:pt x="600201" y="512445"/>
                </a:lnTo>
                <a:lnTo>
                  <a:pt x="546862" y="523875"/>
                </a:lnTo>
                <a:lnTo>
                  <a:pt x="490600" y="530961"/>
                </a:lnTo>
                <a:lnTo>
                  <a:pt x="431926" y="533400"/>
                </a:lnTo>
                <a:lnTo>
                  <a:pt x="373379" y="530961"/>
                </a:lnTo>
                <a:lnTo>
                  <a:pt x="317118" y="523875"/>
                </a:lnTo>
                <a:lnTo>
                  <a:pt x="263778" y="512445"/>
                </a:lnTo>
                <a:lnTo>
                  <a:pt x="213994" y="496989"/>
                </a:lnTo>
                <a:lnTo>
                  <a:pt x="168020" y="477824"/>
                </a:lnTo>
                <a:lnTo>
                  <a:pt x="126491" y="455282"/>
                </a:lnTo>
                <a:lnTo>
                  <a:pt x="90042" y="429666"/>
                </a:lnTo>
                <a:lnTo>
                  <a:pt x="58927" y="401307"/>
                </a:lnTo>
                <a:lnTo>
                  <a:pt x="33908" y="370509"/>
                </a:lnTo>
                <a:lnTo>
                  <a:pt x="3937" y="302882"/>
                </a:lnTo>
                <a:lnTo>
                  <a:pt x="0" y="266700"/>
                </a:lnTo>
                <a:close/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3" name="object 13"/>
          <p:cNvSpPr/>
          <p:nvPr/>
        </p:nvSpPr>
        <p:spPr>
          <a:xfrm>
            <a:off x="1917954" y="2632330"/>
            <a:ext cx="697230" cy="1484471"/>
          </a:xfrm>
          <a:custGeom>
            <a:avLst/>
            <a:gdLst/>
            <a:ahLst/>
            <a:cxnLst/>
            <a:rect l="l" t="t" r="r" b="b"/>
            <a:pathLst>
              <a:path w="929639" h="1979295">
                <a:moveTo>
                  <a:pt x="929258" y="0"/>
                </a:moveTo>
                <a:lnTo>
                  <a:pt x="0" y="1979295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4" name="object 14"/>
          <p:cNvSpPr/>
          <p:nvPr/>
        </p:nvSpPr>
        <p:spPr>
          <a:xfrm>
            <a:off x="2966084" y="3912489"/>
            <a:ext cx="138113" cy="1116330"/>
          </a:xfrm>
          <a:custGeom>
            <a:avLst/>
            <a:gdLst/>
            <a:ahLst/>
            <a:cxnLst/>
            <a:rect l="l" t="t" r="r" b="b"/>
            <a:pathLst>
              <a:path w="184150" h="1488439">
                <a:moveTo>
                  <a:pt x="0" y="0"/>
                </a:moveTo>
                <a:lnTo>
                  <a:pt x="184150" y="1488313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3332988" y="3909059"/>
            <a:ext cx="158115" cy="1120140"/>
          </a:xfrm>
          <a:custGeom>
            <a:avLst/>
            <a:gdLst/>
            <a:ahLst/>
            <a:cxnLst/>
            <a:rect l="l" t="t" r="r" b="b"/>
            <a:pathLst>
              <a:path w="210820" h="1493520">
                <a:moveTo>
                  <a:pt x="210312" y="0"/>
                </a:moveTo>
                <a:lnTo>
                  <a:pt x="0" y="1493393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/>
          <p:nvPr/>
        </p:nvSpPr>
        <p:spPr>
          <a:xfrm>
            <a:off x="3786758" y="3374136"/>
            <a:ext cx="257175" cy="1568291"/>
          </a:xfrm>
          <a:custGeom>
            <a:avLst/>
            <a:gdLst/>
            <a:ahLst/>
            <a:cxnLst/>
            <a:rect l="l" t="t" r="r" b="b"/>
            <a:pathLst>
              <a:path w="342900" h="2091054">
                <a:moveTo>
                  <a:pt x="342900" y="0"/>
                </a:moveTo>
                <a:lnTo>
                  <a:pt x="0" y="2090674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object 17"/>
          <p:cNvSpPr/>
          <p:nvPr/>
        </p:nvSpPr>
        <p:spPr>
          <a:xfrm>
            <a:off x="3925062" y="2476880"/>
            <a:ext cx="122396" cy="897255"/>
          </a:xfrm>
          <a:custGeom>
            <a:avLst/>
            <a:gdLst/>
            <a:ahLst/>
            <a:cxnLst/>
            <a:rect l="l" t="t" r="r" b="b"/>
            <a:pathLst>
              <a:path w="163195" h="1196339">
                <a:moveTo>
                  <a:pt x="0" y="0"/>
                </a:moveTo>
                <a:lnTo>
                  <a:pt x="162687" y="1196339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object 18"/>
          <p:cNvSpPr/>
          <p:nvPr/>
        </p:nvSpPr>
        <p:spPr>
          <a:xfrm>
            <a:off x="2379726" y="4109084"/>
            <a:ext cx="270986" cy="916305"/>
          </a:xfrm>
          <a:custGeom>
            <a:avLst/>
            <a:gdLst/>
            <a:ahLst/>
            <a:cxnLst/>
            <a:rect l="l" t="t" r="r" b="b"/>
            <a:pathLst>
              <a:path w="361314" h="1221739">
                <a:moveTo>
                  <a:pt x="0" y="0"/>
                </a:moveTo>
                <a:lnTo>
                  <a:pt x="360806" y="1221613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object 19"/>
          <p:cNvSpPr/>
          <p:nvPr/>
        </p:nvSpPr>
        <p:spPr>
          <a:xfrm>
            <a:off x="2063115" y="4948048"/>
            <a:ext cx="445770" cy="194309"/>
          </a:xfrm>
          <a:custGeom>
            <a:avLst/>
            <a:gdLst/>
            <a:ahLst/>
            <a:cxnLst/>
            <a:rect l="l" t="t" r="r" b="b"/>
            <a:pathLst>
              <a:path w="594360" h="259079">
                <a:moveTo>
                  <a:pt x="0" y="0"/>
                </a:moveTo>
                <a:lnTo>
                  <a:pt x="593852" y="258762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0" name="object 20"/>
          <p:cNvSpPr/>
          <p:nvPr/>
        </p:nvSpPr>
        <p:spPr>
          <a:xfrm>
            <a:off x="1917955" y="4103369"/>
            <a:ext cx="165734" cy="845820"/>
          </a:xfrm>
          <a:custGeom>
            <a:avLst/>
            <a:gdLst/>
            <a:ahLst/>
            <a:cxnLst/>
            <a:rect l="l" t="t" r="r" b="b"/>
            <a:pathLst>
              <a:path w="220980" h="1127760">
                <a:moveTo>
                  <a:pt x="0" y="0"/>
                </a:moveTo>
                <a:lnTo>
                  <a:pt x="220598" y="1127759"/>
                </a:lnTo>
              </a:path>
            </a:pathLst>
          </a:custGeom>
          <a:ln w="57912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 txBox="1"/>
          <p:nvPr/>
        </p:nvSpPr>
        <p:spPr>
          <a:xfrm>
            <a:off x="5031105" y="2366845"/>
            <a:ext cx="2295049" cy="17727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 indent="314325">
              <a:lnSpc>
                <a:spcPct val="150000"/>
              </a:lnSpc>
            </a:pPr>
            <a:r>
              <a:rPr sz="2700" spc="-120" dirty="0">
                <a:solidFill>
                  <a:srgbClr val="FFFFFF"/>
                </a:solidFill>
                <a:latin typeface="굴림"/>
                <a:cs typeface="굴림"/>
              </a:rPr>
              <a:t>예</a:t>
            </a:r>
            <a:r>
              <a:rPr sz="2700" dirty="0">
                <a:solidFill>
                  <a:srgbClr val="FFFFFF"/>
                </a:solidFill>
                <a:latin typeface="굴림"/>
                <a:cs typeface="굴림"/>
              </a:rPr>
              <a:t>외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 상황에 </a:t>
            </a:r>
            <a:r>
              <a:rPr sz="2700" spc="-172" dirty="0">
                <a:solidFill>
                  <a:srgbClr val="FFFFFF"/>
                </a:solidFill>
                <a:latin typeface="굴림"/>
                <a:cs typeface="굴림"/>
              </a:rPr>
              <a:t>취약했</a:t>
            </a:r>
            <a:r>
              <a:rPr sz="2700" spc="206" dirty="0">
                <a:solidFill>
                  <a:srgbClr val="FFFFFF"/>
                </a:solidFill>
                <a:latin typeface="굴림"/>
                <a:cs typeface="굴림"/>
              </a:rPr>
              <a:t>던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기존의 </a:t>
            </a:r>
            <a:r>
              <a:rPr sz="2700" spc="-180" dirty="0">
                <a:solidFill>
                  <a:srgbClr val="FFFFFF"/>
                </a:solidFill>
                <a:latin typeface="굴림"/>
                <a:cs typeface="굴림"/>
              </a:rPr>
              <a:t>알고리즘</a:t>
            </a:r>
            <a:r>
              <a:rPr sz="2700" spc="188" dirty="0">
                <a:solidFill>
                  <a:srgbClr val="FFFFFF"/>
                </a:solidFill>
                <a:latin typeface="굴림"/>
                <a:cs typeface="굴림"/>
              </a:rPr>
              <a:t>에</a:t>
            </a:r>
            <a:r>
              <a:rPr sz="2700" spc="-225" dirty="0">
                <a:solidFill>
                  <a:srgbClr val="FFFFFF"/>
                </a:solidFill>
                <a:latin typeface="굴림"/>
                <a:cs typeface="굴림"/>
              </a:rPr>
              <a:t>반해</a:t>
            </a:r>
            <a:endParaRPr sz="27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939517" y="3939882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3"/>
          <p:cNvSpPr/>
          <p:nvPr/>
        </p:nvSpPr>
        <p:spPr>
          <a:xfrm>
            <a:off x="4539112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3"/>
          <p:cNvSpPr/>
          <p:nvPr/>
        </p:nvSpPr>
        <p:spPr>
          <a:xfrm>
            <a:off x="4946869" y="50086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43"/>
          <p:cNvSpPr/>
          <p:nvPr/>
        </p:nvSpPr>
        <p:spPr>
          <a:xfrm>
            <a:off x="4030150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43"/>
          <p:cNvSpPr/>
          <p:nvPr/>
        </p:nvSpPr>
        <p:spPr>
          <a:xfrm>
            <a:off x="5571244" y="50072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143"/>
          <p:cNvSpPr/>
          <p:nvPr/>
        </p:nvSpPr>
        <p:spPr>
          <a:xfrm>
            <a:off x="2139689" y="5045156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143"/>
          <p:cNvSpPr/>
          <p:nvPr/>
        </p:nvSpPr>
        <p:spPr>
          <a:xfrm>
            <a:off x="4313167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143"/>
          <p:cNvSpPr/>
          <p:nvPr/>
        </p:nvSpPr>
        <p:spPr>
          <a:xfrm>
            <a:off x="3086467" y="5037007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147"/>
          <p:cNvSpPr txBox="1"/>
          <p:nvPr/>
        </p:nvSpPr>
        <p:spPr>
          <a:xfrm>
            <a:off x="5091469" y="4202256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24" name="Shape 147"/>
          <p:cNvSpPr txBox="1"/>
          <p:nvPr/>
        </p:nvSpPr>
        <p:spPr>
          <a:xfrm>
            <a:off x="2215411" y="4217969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097907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1143000" y="857250"/>
            <a:ext cx="646748" cy="612458"/>
          </a:xfrm>
          <a:custGeom>
            <a:avLst/>
            <a:gdLst/>
            <a:ahLst/>
            <a:cxnLst/>
            <a:rect l="l" t="t" r="r" b="b"/>
            <a:pathLst>
              <a:path w="862330" h="816610">
                <a:moveTo>
                  <a:pt x="862202" y="0"/>
                </a:moveTo>
                <a:lnTo>
                  <a:pt x="862202" y="816483"/>
                </a:lnTo>
                <a:lnTo>
                  <a:pt x="0" y="816483"/>
                </a:lnTo>
                <a:lnTo>
                  <a:pt x="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269960"/>
            <a:ext cx="2107883" cy="797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  <a:p>
            <a:pPr marL="49530">
              <a:lnSpc>
                <a:spcPts val="2471"/>
              </a:lnSpc>
              <a:spcBef>
                <a:spcPts val="1234"/>
              </a:spcBef>
            </a:pP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ter를</a:t>
            </a:r>
            <a:r>
              <a:rPr sz="2100" spc="-50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51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1919096" y="857250"/>
            <a:ext cx="646748" cy="612458"/>
          </a:xfrm>
          <a:custGeom>
            <a:avLst/>
            <a:gdLst/>
            <a:ahLst/>
            <a:cxnLst/>
            <a:rect l="l" t="t" r="r" b="b"/>
            <a:pathLst>
              <a:path w="862329" h="816610">
                <a:moveTo>
                  <a:pt x="862203" y="0"/>
                </a:moveTo>
                <a:lnTo>
                  <a:pt x="862203" y="816483"/>
                </a:lnTo>
                <a:lnTo>
                  <a:pt x="0" y="816483"/>
                </a:lnTo>
                <a:lnTo>
                  <a:pt x="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269960"/>
            <a:ext cx="2107883" cy="797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  <a:p>
            <a:pPr marL="49530">
              <a:lnSpc>
                <a:spcPts val="2471"/>
              </a:lnSpc>
              <a:spcBef>
                <a:spcPts val="1234"/>
              </a:spcBef>
            </a:pP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ter를</a:t>
            </a:r>
            <a:r>
              <a:rPr sz="2100" spc="-50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51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689478" y="857250"/>
            <a:ext cx="646748" cy="612458"/>
          </a:xfrm>
          <a:custGeom>
            <a:avLst/>
            <a:gdLst/>
            <a:ahLst/>
            <a:cxnLst/>
            <a:rect l="l" t="t" r="r" b="b"/>
            <a:pathLst>
              <a:path w="862329" h="816610">
                <a:moveTo>
                  <a:pt x="862202" y="0"/>
                </a:moveTo>
                <a:lnTo>
                  <a:pt x="862202" y="816483"/>
                </a:lnTo>
                <a:lnTo>
                  <a:pt x="0" y="816483"/>
                </a:lnTo>
                <a:lnTo>
                  <a:pt x="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269960"/>
            <a:ext cx="2107883" cy="797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  <a:p>
            <a:pPr marL="49530">
              <a:lnSpc>
                <a:spcPts val="2471"/>
              </a:lnSpc>
              <a:spcBef>
                <a:spcPts val="1234"/>
              </a:spcBef>
            </a:pP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ter를</a:t>
            </a:r>
            <a:r>
              <a:rPr sz="2100" spc="-50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51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3251834" y="857251"/>
            <a:ext cx="646748" cy="625316"/>
          </a:xfrm>
          <a:custGeom>
            <a:avLst/>
            <a:gdLst/>
            <a:ahLst/>
            <a:cxnLst/>
            <a:rect l="l" t="t" r="r" b="b"/>
            <a:pathLst>
              <a:path w="862329" h="833755">
                <a:moveTo>
                  <a:pt x="0" y="833501"/>
                </a:moveTo>
                <a:lnTo>
                  <a:pt x="862202" y="833501"/>
                </a:lnTo>
                <a:lnTo>
                  <a:pt x="862202" y="0"/>
                </a:lnTo>
                <a:lnTo>
                  <a:pt x="0" y="0"/>
                </a:lnTo>
                <a:lnTo>
                  <a:pt x="0" y="833501"/>
                </a:lnTo>
                <a:close/>
              </a:path>
            </a:pathLst>
          </a:custGeom>
          <a:ln w="57911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269960"/>
            <a:ext cx="2107883" cy="797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  <a:p>
            <a:pPr marL="49530">
              <a:lnSpc>
                <a:spcPts val="2471"/>
              </a:lnSpc>
              <a:spcBef>
                <a:spcPts val="1234"/>
              </a:spcBef>
            </a:pP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ter를</a:t>
            </a:r>
            <a:r>
              <a:rPr sz="2100" spc="-50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51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3983355" y="857251"/>
            <a:ext cx="646748" cy="625316"/>
          </a:xfrm>
          <a:custGeom>
            <a:avLst/>
            <a:gdLst/>
            <a:ahLst/>
            <a:cxnLst/>
            <a:rect l="l" t="t" r="r" b="b"/>
            <a:pathLst>
              <a:path w="862329" h="833755">
                <a:moveTo>
                  <a:pt x="0" y="833501"/>
                </a:moveTo>
                <a:lnTo>
                  <a:pt x="862202" y="833501"/>
                </a:lnTo>
                <a:lnTo>
                  <a:pt x="862202" y="0"/>
                </a:lnTo>
                <a:lnTo>
                  <a:pt x="0" y="0"/>
                </a:lnTo>
                <a:lnTo>
                  <a:pt x="0" y="833501"/>
                </a:lnTo>
                <a:close/>
              </a:path>
            </a:pathLst>
          </a:custGeom>
          <a:ln w="57911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269960"/>
            <a:ext cx="2107883" cy="797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/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  <a:p>
            <a:pPr marL="49530">
              <a:lnSpc>
                <a:spcPts val="2471"/>
              </a:lnSpc>
              <a:spcBef>
                <a:spcPts val="1234"/>
              </a:spcBef>
            </a:pP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ter를</a:t>
            </a:r>
            <a:r>
              <a:rPr sz="2100" spc="-50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51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288286" y="1245870"/>
            <a:ext cx="646748" cy="625316"/>
          </a:xfrm>
          <a:custGeom>
            <a:avLst/>
            <a:gdLst/>
            <a:ahLst/>
            <a:cxnLst/>
            <a:rect l="l" t="t" r="r" b="b"/>
            <a:pathLst>
              <a:path w="862329" h="833755">
                <a:moveTo>
                  <a:pt x="0" y="833501"/>
                </a:moveTo>
                <a:lnTo>
                  <a:pt x="862202" y="833501"/>
                </a:lnTo>
                <a:lnTo>
                  <a:pt x="862202" y="0"/>
                </a:lnTo>
                <a:lnTo>
                  <a:pt x="0" y="0"/>
                </a:lnTo>
                <a:lnTo>
                  <a:pt x="0" y="833501"/>
                </a:lnTo>
                <a:close/>
              </a:path>
            </a:pathLst>
          </a:custGeom>
          <a:ln w="57911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126164" y="1192713"/>
            <a:ext cx="2288381" cy="19018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9530" marR="184309" indent="-40005">
              <a:lnSpc>
                <a:spcPct val="150100"/>
              </a:lnSpc>
            </a:pPr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lt</a:t>
            </a:r>
            <a:r>
              <a:rPr sz="2100" spc="-38" dirty="0">
                <a:solidFill>
                  <a:srgbClr val="FFFFFF"/>
                </a:solidFill>
                <a:latin typeface="굴림"/>
                <a:cs typeface="굴림"/>
              </a:rPr>
              <a:t>e</a:t>
            </a: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50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spcBef>
                <a:spcPts val="38"/>
              </a:spcBef>
            </a:pPr>
            <a:endParaRPr sz="1875">
              <a:latin typeface="Times New Roman"/>
              <a:cs typeface="Times New Roman"/>
            </a:endParaRPr>
          </a:p>
          <a:p>
            <a:pPr marL="19526">
              <a:lnSpc>
                <a:spcPts val="2471"/>
              </a:lnSpc>
            </a:pP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음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귀다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514600" y="1976247"/>
            <a:ext cx="646748" cy="626269"/>
          </a:xfrm>
          <a:custGeom>
            <a:avLst/>
            <a:gdLst/>
            <a:ahLst/>
            <a:cxnLst/>
            <a:rect l="l" t="t" r="r" b="b"/>
            <a:pathLst>
              <a:path w="862329" h="835025">
                <a:moveTo>
                  <a:pt x="0" y="834643"/>
                </a:moveTo>
                <a:lnTo>
                  <a:pt x="862202" y="834643"/>
                </a:lnTo>
                <a:lnTo>
                  <a:pt x="862202" y="0"/>
                </a:lnTo>
                <a:lnTo>
                  <a:pt x="0" y="0"/>
                </a:lnTo>
                <a:lnTo>
                  <a:pt x="0" y="834643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024057" y="1192712"/>
            <a:ext cx="2513647" cy="24231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1448" marR="307181" indent="-40005">
              <a:lnSpc>
                <a:spcPct val="150100"/>
              </a:lnSpc>
            </a:pPr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lt</a:t>
            </a:r>
            <a:r>
              <a:rPr sz="2100" spc="-38" dirty="0">
                <a:solidFill>
                  <a:srgbClr val="FFFFFF"/>
                </a:solidFill>
                <a:latin typeface="굴림"/>
                <a:cs typeface="굴림"/>
              </a:rPr>
              <a:t>e</a:t>
            </a: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50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spcBef>
                <a:spcPts val="41"/>
              </a:spcBef>
            </a:pPr>
            <a:endParaRPr sz="1913">
              <a:latin typeface="Times New Roman"/>
              <a:cs typeface="Times New Roman"/>
            </a:endParaRPr>
          </a:p>
          <a:p>
            <a:pPr marL="127159"/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음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귀다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algn="ctr">
              <a:lnSpc>
                <a:spcPts val="2471"/>
              </a:lnSpc>
              <a:spcBef>
                <a:spcPts val="1459"/>
              </a:spcBef>
            </a:pP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64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눈이다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825496" y="2359152"/>
            <a:ext cx="646748" cy="625316"/>
          </a:xfrm>
          <a:custGeom>
            <a:avLst/>
            <a:gdLst/>
            <a:ahLst/>
            <a:cxnLst/>
            <a:rect l="l" t="t" r="r" b="b"/>
            <a:pathLst>
              <a:path w="862329" h="833755">
                <a:moveTo>
                  <a:pt x="0" y="833501"/>
                </a:moveTo>
                <a:lnTo>
                  <a:pt x="862202" y="833501"/>
                </a:lnTo>
                <a:lnTo>
                  <a:pt x="862202" y="0"/>
                </a:lnTo>
                <a:lnTo>
                  <a:pt x="0" y="0"/>
                </a:lnTo>
                <a:lnTo>
                  <a:pt x="0" y="833501"/>
                </a:lnTo>
                <a:close/>
              </a:path>
            </a:pathLst>
          </a:custGeom>
          <a:ln w="57911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024057" y="1192712"/>
            <a:ext cx="2513647" cy="2938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1448" marR="307181" indent="-40005">
              <a:lnSpc>
                <a:spcPct val="150100"/>
              </a:lnSpc>
            </a:pPr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lt</a:t>
            </a:r>
            <a:r>
              <a:rPr sz="2100" spc="-38" dirty="0">
                <a:solidFill>
                  <a:srgbClr val="FFFFFF"/>
                </a:solidFill>
                <a:latin typeface="굴림"/>
                <a:cs typeface="굴림"/>
              </a:rPr>
              <a:t>e</a:t>
            </a: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50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spcBef>
                <a:spcPts val="41"/>
              </a:spcBef>
            </a:pPr>
            <a:endParaRPr sz="1913">
              <a:latin typeface="Times New Roman"/>
              <a:cs typeface="Times New Roman"/>
            </a:endParaRPr>
          </a:p>
          <a:p>
            <a:pPr marL="127159"/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음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귀다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algn="ctr">
              <a:spcBef>
                <a:spcPts val="1504"/>
              </a:spcBef>
            </a:pP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64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눈이다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127159">
              <a:lnSpc>
                <a:spcPts val="2471"/>
              </a:lnSpc>
              <a:spcBef>
                <a:spcPts val="1530"/>
              </a:spcBef>
            </a:pP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오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코다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/>
          <p:nvPr/>
        </p:nvSpPr>
        <p:spPr>
          <a:xfrm>
            <a:off x="2502026" y="4817745"/>
            <a:ext cx="646748" cy="625316"/>
          </a:xfrm>
          <a:custGeom>
            <a:avLst/>
            <a:gdLst/>
            <a:ahLst/>
            <a:cxnLst/>
            <a:rect l="l" t="t" r="r" b="b"/>
            <a:pathLst>
              <a:path w="862329" h="833754">
                <a:moveTo>
                  <a:pt x="0" y="833501"/>
                </a:moveTo>
                <a:lnTo>
                  <a:pt x="862202" y="833501"/>
                </a:lnTo>
                <a:lnTo>
                  <a:pt x="862202" y="0"/>
                </a:lnTo>
                <a:lnTo>
                  <a:pt x="0" y="0"/>
                </a:lnTo>
                <a:lnTo>
                  <a:pt x="0" y="833501"/>
                </a:lnTo>
                <a:close/>
              </a:path>
            </a:pathLst>
          </a:custGeom>
          <a:ln w="57911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 txBox="1"/>
          <p:nvPr/>
        </p:nvSpPr>
        <p:spPr>
          <a:xfrm>
            <a:off x="5007769" y="1192713"/>
            <a:ext cx="2685097" cy="31348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640" marR="462439" indent="-40005">
              <a:lnSpc>
                <a:spcPct val="150100"/>
              </a:lnSpc>
            </a:pPr>
            <a:r>
              <a:rPr sz="2100" spc="-68" dirty="0">
                <a:solidFill>
                  <a:srgbClr val="FFFFFF"/>
                </a:solidFill>
                <a:latin typeface="굴림"/>
                <a:cs typeface="굴림"/>
              </a:rPr>
              <a:t>C</a:t>
            </a:r>
            <a:r>
              <a:rPr sz="2100" spc="-60" dirty="0">
                <a:solidFill>
                  <a:srgbClr val="FFFFFF"/>
                </a:solidFill>
                <a:latin typeface="굴림"/>
                <a:cs typeface="굴림"/>
              </a:rPr>
              <a:t>NN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46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이렇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작은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lt</a:t>
            </a:r>
            <a:r>
              <a:rPr sz="2100" spc="-38" dirty="0">
                <a:solidFill>
                  <a:srgbClr val="FFFFFF"/>
                </a:solidFill>
                <a:latin typeface="굴림"/>
                <a:cs typeface="굴림"/>
              </a:rPr>
              <a:t>e</a:t>
            </a: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50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  <a:p>
            <a:pPr>
              <a:spcBef>
                <a:spcPts val="12"/>
              </a:spcBef>
            </a:pPr>
            <a:endParaRPr sz="1838">
              <a:latin typeface="Times New Roman"/>
              <a:cs typeface="Times New Roman"/>
            </a:endParaRPr>
          </a:p>
          <a:p>
            <a:pPr marL="10478"/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음</a:t>
            </a:r>
            <a:r>
              <a:rPr sz="2100" spc="-28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5" dirty="0">
                <a:solidFill>
                  <a:srgbClr val="FFFFFF"/>
                </a:solidFill>
                <a:latin typeface="굴림"/>
                <a:cs typeface="굴림"/>
              </a:rPr>
              <a:t>귀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9525">
              <a:spcBef>
                <a:spcPts val="1504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64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눈이다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10478">
              <a:spcBef>
                <a:spcPts val="1575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오</a:t>
            </a:r>
            <a:r>
              <a:rPr sz="2100" spc="-281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5" dirty="0">
                <a:solidFill>
                  <a:srgbClr val="FFFFFF"/>
                </a:solidFill>
                <a:latin typeface="굴림"/>
                <a:cs typeface="굴림"/>
              </a:rPr>
              <a:t>코</a:t>
            </a:r>
            <a:r>
              <a:rPr sz="2100" spc="131" dirty="0">
                <a:solidFill>
                  <a:srgbClr val="FFFFFF"/>
                </a:solidFill>
                <a:latin typeface="굴림"/>
                <a:cs typeface="굴림"/>
              </a:rPr>
              <a:t>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10478">
              <a:spcBef>
                <a:spcPts val="1492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맑은 고딕"/>
                <a:cs typeface="맑은 고딕"/>
              </a:rPr>
              <a:t>‘</a:t>
            </a:r>
            <a:r>
              <a:rPr sz="2100" spc="-540" dirty="0">
                <a:solidFill>
                  <a:srgbClr val="FFFFFF"/>
                </a:solidFill>
                <a:latin typeface="맑은 고딕"/>
                <a:cs typeface="맑은 고딕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맑은 고딕"/>
                <a:cs typeface="맑은 고딕"/>
              </a:rPr>
              <a:t>고양</a:t>
            </a:r>
            <a:r>
              <a:rPr sz="2100" spc="64" dirty="0">
                <a:solidFill>
                  <a:srgbClr val="FFFFFF"/>
                </a:solidFill>
                <a:latin typeface="맑은 고딕"/>
                <a:cs typeface="맑은 고딕"/>
              </a:rPr>
              <a:t>이</a:t>
            </a:r>
            <a:r>
              <a:rPr sz="2100" spc="94" dirty="0">
                <a:solidFill>
                  <a:srgbClr val="FFFFFF"/>
                </a:solidFill>
                <a:latin typeface="맑은 고딕"/>
                <a:cs typeface="맑은 고딕"/>
              </a:rPr>
              <a:t>발이네</a:t>
            </a:r>
            <a:r>
              <a:rPr sz="2100" spc="101" dirty="0">
                <a:solidFill>
                  <a:srgbClr val="FFFFFF"/>
                </a:solidFill>
                <a:latin typeface="굴림"/>
                <a:cs typeface="굴림"/>
              </a:rPr>
              <a:t>?’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487293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>
            <a:spLocks noGrp="1"/>
          </p:cNvSpPr>
          <p:nvPr>
            <p:ph type="title" idx="4294967295"/>
          </p:nvPr>
        </p:nvSpPr>
        <p:spPr>
          <a:xfrm>
            <a:off x="0" y="1304925"/>
            <a:ext cx="5915025" cy="646113"/>
          </a:xfrm>
          <a:prstGeom prst="rect">
            <a:avLst/>
          </a:prstGeom>
        </p:spPr>
        <p:txBody>
          <a:bodyPr vert="horz" wrap="square" lIns="0" tIns="29588" rIns="0" bIns="0" rtlCol="0" anchor="ctr">
            <a:spAutoFit/>
          </a:bodyPr>
          <a:lstStyle/>
          <a:p>
            <a:pPr marL="4784408">
              <a:lnSpc>
                <a:spcPts val="2396"/>
              </a:lnSpc>
            </a:pPr>
            <a:r>
              <a:rPr sz="2100" b="0" spc="-68" dirty="0">
                <a:latin typeface="굴림"/>
                <a:cs typeface="굴림"/>
              </a:rPr>
              <a:t>C</a:t>
            </a:r>
            <a:r>
              <a:rPr sz="2100" b="0" spc="-60" dirty="0">
                <a:latin typeface="굴림"/>
                <a:cs typeface="굴림"/>
              </a:rPr>
              <a:t>NN</a:t>
            </a:r>
            <a:r>
              <a:rPr sz="2100" b="0" spc="-23" dirty="0">
                <a:latin typeface="굴림"/>
                <a:cs typeface="굴림"/>
              </a:rPr>
              <a:t>은</a:t>
            </a:r>
            <a:r>
              <a:rPr sz="2100" b="0" spc="-469" dirty="0">
                <a:latin typeface="굴림"/>
                <a:cs typeface="굴림"/>
              </a:rPr>
              <a:t> </a:t>
            </a:r>
            <a:r>
              <a:rPr sz="2100" b="0" spc="-176" dirty="0">
                <a:latin typeface="굴림"/>
                <a:cs typeface="굴림"/>
              </a:rPr>
              <a:t>이렇</a:t>
            </a:r>
            <a:r>
              <a:rPr sz="2100" b="0" spc="56" dirty="0">
                <a:latin typeface="굴림"/>
                <a:cs typeface="굴림"/>
              </a:rPr>
              <a:t>게</a:t>
            </a:r>
            <a:r>
              <a:rPr sz="2100" b="0" spc="-248" dirty="0">
                <a:latin typeface="굴림"/>
                <a:cs typeface="굴림"/>
              </a:rPr>
              <a:t>작은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183631" y="4817650"/>
            <a:ext cx="413861" cy="185261"/>
          </a:xfrm>
          <a:custGeom>
            <a:avLst/>
            <a:gdLst/>
            <a:ahLst/>
            <a:cxnLst/>
            <a:rect l="l" t="t" r="r" b="b"/>
            <a:pathLst>
              <a:path w="551815" h="247014">
                <a:moveTo>
                  <a:pt x="551560" y="0"/>
                </a:moveTo>
                <a:lnTo>
                  <a:pt x="0" y="0"/>
                </a:lnTo>
                <a:lnTo>
                  <a:pt x="275716" y="246760"/>
                </a:lnTo>
                <a:lnTo>
                  <a:pt x="5515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6287071" y="4632579"/>
            <a:ext cx="207169" cy="185261"/>
          </a:xfrm>
          <a:custGeom>
            <a:avLst/>
            <a:gdLst/>
            <a:ahLst/>
            <a:cxnLst/>
            <a:rect l="l" t="t" r="r" b="b"/>
            <a:pathLst>
              <a:path w="276225" h="247014">
                <a:moveTo>
                  <a:pt x="0" y="246760"/>
                </a:moveTo>
                <a:lnTo>
                  <a:pt x="275780" y="246760"/>
                </a:lnTo>
                <a:lnTo>
                  <a:pt x="275780" y="0"/>
                </a:lnTo>
                <a:lnTo>
                  <a:pt x="0" y="0"/>
                </a:lnTo>
                <a:lnTo>
                  <a:pt x="0" y="2467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1855089" y="1226438"/>
            <a:ext cx="2403634" cy="4216718"/>
          </a:xfrm>
          <a:custGeom>
            <a:avLst/>
            <a:gdLst/>
            <a:ahLst/>
            <a:cxnLst/>
            <a:rect l="l" t="t" r="r" b="b"/>
            <a:pathLst>
              <a:path w="3204845" h="5622290">
                <a:moveTo>
                  <a:pt x="0" y="5621782"/>
                </a:moveTo>
                <a:lnTo>
                  <a:pt x="3204464" y="5621782"/>
                </a:lnTo>
                <a:lnTo>
                  <a:pt x="3204464" y="0"/>
                </a:lnTo>
                <a:lnTo>
                  <a:pt x="0" y="0"/>
                </a:lnTo>
                <a:lnTo>
                  <a:pt x="0" y="5621782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 txBox="1"/>
          <p:nvPr/>
        </p:nvSpPr>
        <p:spPr>
          <a:xfrm>
            <a:off x="4994339" y="1682488"/>
            <a:ext cx="2885599" cy="26212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508635" algn="ctr"/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f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i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lt</a:t>
            </a:r>
            <a:r>
              <a:rPr sz="2100" spc="-38" dirty="0">
                <a:solidFill>
                  <a:srgbClr val="FFFFFF"/>
                </a:solidFill>
                <a:latin typeface="굴림"/>
                <a:cs typeface="굴림"/>
              </a:rPr>
              <a:t>e</a:t>
            </a:r>
            <a:r>
              <a:rPr sz="2100" spc="-26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50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C000"/>
                </a:solidFill>
                <a:latin typeface="굴림"/>
                <a:cs typeface="굴림"/>
              </a:rPr>
              <a:t>순환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시키며</a:t>
            </a:r>
            <a:endParaRPr sz="2100">
              <a:latin typeface="굴림"/>
              <a:cs typeface="굴림"/>
            </a:endParaRPr>
          </a:p>
          <a:p>
            <a:pPr>
              <a:spcBef>
                <a:spcPts val="35"/>
              </a:spcBef>
            </a:pPr>
            <a:endParaRPr sz="2700">
              <a:latin typeface="Times New Roman"/>
              <a:cs typeface="Times New Roman"/>
            </a:endParaRPr>
          </a:p>
          <a:p>
            <a:pPr marL="10478"/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음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5" dirty="0">
                <a:solidFill>
                  <a:srgbClr val="FFFFFF"/>
                </a:solidFill>
                <a:latin typeface="굴림"/>
                <a:cs typeface="굴림"/>
              </a:rPr>
              <a:t>귀다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9525">
              <a:spcBef>
                <a:spcPts val="1504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1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60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눈이다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11430">
              <a:spcBef>
                <a:spcPts val="1575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‘</a:t>
            </a:r>
            <a:r>
              <a:rPr sz="2100" spc="-27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오</a:t>
            </a:r>
            <a:r>
              <a:rPr sz="2100" spc="-278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5" dirty="0">
                <a:solidFill>
                  <a:srgbClr val="FFFFFF"/>
                </a:solidFill>
                <a:latin typeface="굴림"/>
                <a:cs typeface="굴림"/>
              </a:rPr>
              <a:t>?</a:t>
            </a:r>
            <a:r>
              <a:rPr sz="2100" spc="-3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고양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135" dirty="0">
                <a:solidFill>
                  <a:srgbClr val="FFFFFF"/>
                </a:solidFill>
                <a:latin typeface="굴림"/>
                <a:cs typeface="굴림"/>
              </a:rPr>
              <a:t>코다</a:t>
            </a:r>
            <a:r>
              <a:rPr sz="2100" spc="153" dirty="0">
                <a:solidFill>
                  <a:srgbClr val="FFFFFF"/>
                </a:solidFill>
                <a:latin typeface="굴림"/>
                <a:cs typeface="굴림"/>
              </a:rPr>
              <a:t>!’</a:t>
            </a:r>
            <a:endParaRPr sz="2100">
              <a:latin typeface="굴림"/>
              <a:cs typeface="굴림"/>
            </a:endParaRPr>
          </a:p>
          <a:p>
            <a:pPr marL="11430">
              <a:spcBef>
                <a:spcPts val="1492"/>
              </a:spcBef>
            </a:pPr>
            <a:r>
              <a:rPr sz="2100" spc="-8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-8" dirty="0">
                <a:solidFill>
                  <a:srgbClr val="FFFFFF"/>
                </a:solidFill>
                <a:latin typeface="맑은 고딕"/>
                <a:cs typeface="맑은 고딕"/>
              </a:rPr>
              <a:t>‘</a:t>
            </a:r>
            <a:r>
              <a:rPr sz="2100" spc="-544" dirty="0">
                <a:solidFill>
                  <a:srgbClr val="FFFFFF"/>
                </a:solidFill>
                <a:latin typeface="맑은 고딕"/>
                <a:cs typeface="맑은 고딕"/>
              </a:rPr>
              <a:t> </a:t>
            </a:r>
            <a:r>
              <a:rPr sz="2100" spc="169" dirty="0">
                <a:solidFill>
                  <a:srgbClr val="FFFFFF"/>
                </a:solidFill>
                <a:latin typeface="맑은 고딕"/>
                <a:cs typeface="맑은 고딕"/>
              </a:rPr>
              <a:t>오</a:t>
            </a:r>
            <a:r>
              <a:rPr sz="2100" spc="176" dirty="0">
                <a:solidFill>
                  <a:srgbClr val="FFFFFF"/>
                </a:solidFill>
                <a:latin typeface="맑은 고딕"/>
                <a:cs typeface="맑은 고딕"/>
              </a:rPr>
              <a:t>호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,</a:t>
            </a:r>
            <a:r>
              <a:rPr sz="2100" spc="-25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맑은 고딕"/>
                <a:cs typeface="맑은 고딕"/>
              </a:rPr>
              <a:t>고양</a:t>
            </a:r>
            <a:r>
              <a:rPr sz="2100" spc="64" dirty="0">
                <a:solidFill>
                  <a:srgbClr val="FFFFFF"/>
                </a:solidFill>
                <a:latin typeface="맑은 고딕"/>
                <a:cs typeface="맑은 고딕"/>
              </a:rPr>
              <a:t>이</a:t>
            </a:r>
            <a:r>
              <a:rPr sz="2100" spc="94" dirty="0">
                <a:solidFill>
                  <a:srgbClr val="FFFFFF"/>
                </a:solidFill>
                <a:latin typeface="맑은 고딕"/>
                <a:cs typeface="맑은 고딕"/>
              </a:rPr>
              <a:t>발이네</a:t>
            </a:r>
            <a:r>
              <a:rPr sz="2100" spc="101" dirty="0">
                <a:solidFill>
                  <a:srgbClr val="FFFFFF"/>
                </a:solidFill>
                <a:latin typeface="굴림"/>
                <a:cs typeface="굴림"/>
              </a:rPr>
              <a:t>?’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68123" y="5145642"/>
            <a:ext cx="4313396" cy="782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45469"/>
            <a:r>
              <a:rPr sz="2400" dirty="0">
                <a:solidFill>
                  <a:srgbClr val="E7E6E6"/>
                </a:solidFill>
                <a:latin typeface="Arial"/>
                <a:cs typeface="Arial"/>
              </a:rPr>
              <a:t>•</a:t>
            </a:r>
            <a:r>
              <a:rPr sz="2400" spc="-161" dirty="0">
                <a:solidFill>
                  <a:srgbClr val="E7E6E6"/>
                </a:solidFill>
                <a:latin typeface="Arial"/>
                <a:cs typeface="Arial"/>
              </a:rPr>
              <a:t> </a:t>
            </a:r>
            <a:r>
              <a:rPr sz="2400" spc="56" dirty="0">
                <a:solidFill>
                  <a:srgbClr val="E7E6E6"/>
                </a:solidFill>
                <a:latin typeface="굴림"/>
                <a:cs typeface="굴림"/>
              </a:rPr>
              <a:t>“</a:t>
            </a:r>
            <a:r>
              <a:rPr sz="2400" spc="-120" dirty="0">
                <a:solidFill>
                  <a:srgbClr val="E7E6E6"/>
                </a:solidFill>
                <a:latin typeface="굴림"/>
                <a:cs typeface="굴림"/>
              </a:rPr>
              <a:t>이</a:t>
            </a:r>
            <a:r>
              <a:rPr sz="2400" spc="188" dirty="0">
                <a:solidFill>
                  <a:srgbClr val="E7E6E6"/>
                </a:solidFill>
                <a:latin typeface="굴림"/>
                <a:cs typeface="굴림"/>
              </a:rPr>
              <a:t>건</a:t>
            </a:r>
            <a:r>
              <a:rPr sz="2400" spc="45" dirty="0">
                <a:solidFill>
                  <a:srgbClr val="FFC000"/>
                </a:solidFill>
                <a:latin typeface="굴림"/>
                <a:cs typeface="굴림"/>
              </a:rPr>
              <a:t>고양이</a:t>
            </a:r>
            <a:r>
              <a:rPr sz="2400" spc="45" dirty="0">
                <a:solidFill>
                  <a:srgbClr val="E7E6E6"/>
                </a:solidFill>
                <a:latin typeface="굴림"/>
                <a:cs typeface="굴림"/>
              </a:rPr>
              <a:t>군</a:t>
            </a:r>
            <a:r>
              <a:rPr sz="2400" spc="34" dirty="0">
                <a:solidFill>
                  <a:srgbClr val="E7E6E6"/>
                </a:solidFill>
                <a:latin typeface="굴림"/>
                <a:cs typeface="굴림"/>
              </a:rPr>
              <a:t>!”</a:t>
            </a:r>
            <a:endParaRPr sz="2400">
              <a:latin typeface="굴림"/>
              <a:cs typeface="굴림"/>
            </a:endParaRPr>
          </a:p>
          <a:p>
            <a:pPr marL="9525">
              <a:spcBef>
                <a:spcPts val="694"/>
              </a:spcBef>
            </a:pPr>
            <a:r>
              <a:rPr sz="2100" spc="-8" dirty="0">
                <a:solidFill>
                  <a:srgbClr val="FF0000"/>
                </a:solidFill>
                <a:latin typeface="Arial"/>
                <a:cs typeface="Arial"/>
              </a:rPr>
              <a:t>•</a:t>
            </a:r>
            <a:r>
              <a:rPr sz="2100" spc="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100" spc="-251" dirty="0">
                <a:solidFill>
                  <a:srgbClr val="FF0000"/>
                </a:solidFill>
                <a:latin typeface="굴림"/>
                <a:cs typeface="굴림"/>
              </a:rPr>
              <a:t>고양이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 </a:t>
            </a:r>
            <a:r>
              <a:rPr kumimoji="1" lang="en-US" altLang="ko-KR"/>
              <a:t>–</a:t>
            </a:r>
            <a:r>
              <a:rPr kumimoji="1" lang="ko-KR" altLang="en-US"/>
              <a:t> 찾았다</a:t>
            </a:r>
            <a:r>
              <a:rPr kumimoji="1" lang="en-US" altLang="ko-KR"/>
              <a:t>!</a:t>
            </a:r>
            <a:endParaRPr kumimoji="1" lang="ko-KR" altLang="en-US"/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4000091" y="3928494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3"/>
          <p:cNvSpPr/>
          <p:nvPr/>
        </p:nvSpPr>
        <p:spPr>
          <a:xfrm>
            <a:off x="3604164" y="500407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3"/>
          <p:cNvSpPr/>
          <p:nvPr/>
        </p:nvSpPr>
        <p:spPr>
          <a:xfrm>
            <a:off x="4539112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43"/>
          <p:cNvSpPr/>
          <p:nvPr/>
        </p:nvSpPr>
        <p:spPr>
          <a:xfrm>
            <a:off x="4946869" y="50086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43"/>
          <p:cNvSpPr/>
          <p:nvPr/>
        </p:nvSpPr>
        <p:spPr>
          <a:xfrm>
            <a:off x="4030150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43"/>
          <p:cNvSpPr/>
          <p:nvPr/>
        </p:nvSpPr>
        <p:spPr>
          <a:xfrm>
            <a:off x="5571244" y="50072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143"/>
          <p:cNvSpPr/>
          <p:nvPr/>
        </p:nvSpPr>
        <p:spPr>
          <a:xfrm>
            <a:off x="2139689" y="5045156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143"/>
          <p:cNvSpPr/>
          <p:nvPr/>
        </p:nvSpPr>
        <p:spPr>
          <a:xfrm>
            <a:off x="4313167" y="500332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143"/>
          <p:cNvSpPr/>
          <p:nvPr/>
        </p:nvSpPr>
        <p:spPr>
          <a:xfrm>
            <a:off x="3086467" y="5037007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147"/>
          <p:cNvSpPr txBox="1"/>
          <p:nvPr/>
        </p:nvSpPr>
        <p:spPr>
          <a:xfrm>
            <a:off x="5091469" y="4202256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24" name="Shape 147"/>
          <p:cNvSpPr txBox="1"/>
          <p:nvPr/>
        </p:nvSpPr>
        <p:spPr>
          <a:xfrm>
            <a:off x="2215411" y="4217969"/>
            <a:ext cx="1299513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  <p:sp>
        <p:nvSpPr>
          <p:cNvPr id="25" name="Shape 143"/>
          <p:cNvSpPr/>
          <p:nvPr/>
        </p:nvSpPr>
        <p:spPr>
          <a:xfrm>
            <a:off x="4168502" y="50320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143"/>
          <p:cNvSpPr/>
          <p:nvPr/>
        </p:nvSpPr>
        <p:spPr>
          <a:xfrm>
            <a:off x="3341007" y="5037007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143"/>
          <p:cNvSpPr/>
          <p:nvPr/>
        </p:nvSpPr>
        <p:spPr>
          <a:xfrm>
            <a:off x="5339116" y="5014141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143"/>
          <p:cNvSpPr/>
          <p:nvPr/>
        </p:nvSpPr>
        <p:spPr>
          <a:xfrm>
            <a:off x="2447110" y="5048786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74850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3382137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5042535" y="1810314"/>
            <a:ext cx="2273618" cy="15209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 indent="237649">
              <a:lnSpc>
                <a:spcPct val="150100"/>
              </a:lnSpc>
            </a:pPr>
            <a:r>
              <a:rPr sz="2100" spc="-139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런</a:t>
            </a:r>
            <a:r>
              <a:rPr sz="2100" spc="-22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방식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100" spc="-29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통해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각</a:t>
            </a:r>
            <a:r>
              <a:rPr sz="2100" spc="-48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특징들</a:t>
            </a:r>
            <a:r>
              <a:rPr sz="2100" spc="4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기묘하게</a:t>
            </a:r>
            <a:endParaRPr sz="2100">
              <a:latin typeface="굴림"/>
              <a:cs typeface="굴림"/>
            </a:endParaRPr>
          </a:p>
          <a:p>
            <a:pPr marL="278130">
              <a:lnSpc>
                <a:spcPts val="2471"/>
              </a:lnSpc>
              <a:spcBef>
                <a:spcPts val="1815"/>
              </a:spcBef>
            </a:pP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분포되</a:t>
            </a:r>
            <a:r>
              <a:rPr sz="2100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있어도</a:t>
            </a:r>
            <a:endParaRPr sz="21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 txBox="1"/>
          <p:nvPr/>
        </p:nvSpPr>
        <p:spPr>
          <a:xfrm>
            <a:off x="5280278" y="1820124"/>
            <a:ext cx="1884998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2396"/>
              </a:lnSpc>
            </a:pPr>
            <a:r>
              <a:rPr sz="2100" spc="-139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런</a:t>
            </a:r>
            <a:r>
              <a:rPr sz="2100" spc="-22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방식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100" spc="-296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통해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43000" y="857250"/>
            <a:ext cx="3382137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3006090" y="1906524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4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711196" y="1787652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5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/>
          <p:nvPr/>
        </p:nvSpPr>
        <p:spPr>
          <a:xfrm>
            <a:off x="2793491" y="1992249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4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9" name="object 9"/>
          <p:cNvSpPr/>
          <p:nvPr/>
        </p:nvSpPr>
        <p:spPr>
          <a:xfrm>
            <a:off x="3243833" y="1668780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5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/>
          <p:nvPr/>
        </p:nvSpPr>
        <p:spPr>
          <a:xfrm>
            <a:off x="1772792" y="3124962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4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1" name="object 11"/>
          <p:cNvSpPr/>
          <p:nvPr/>
        </p:nvSpPr>
        <p:spPr>
          <a:xfrm>
            <a:off x="1650491" y="1330452"/>
            <a:ext cx="245745" cy="258128"/>
          </a:xfrm>
          <a:custGeom>
            <a:avLst/>
            <a:gdLst/>
            <a:ahLst/>
            <a:cxnLst/>
            <a:rect l="l" t="t" r="r" b="b"/>
            <a:pathLst>
              <a:path w="327660" h="344169">
                <a:moveTo>
                  <a:pt x="0" y="344042"/>
                </a:moveTo>
                <a:lnTo>
                  <a:pt x="327660" y="344042"/>
                </a:lnTo>
                <a:lnTo>
                  <a:pt x="327660" y="0"/>
                </a:lnTo>
                <a:lnTo>
                  <a:pt x="0" y="0"/>
                </a:lnTo>
                <a:lnTo>
                  <a:pt x="0" y="344042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2" name="object 12"/>
          <p:cNvSpPr/>
          <p:nvPr/>
        </p:nvSpPr>
        <p:spPr>
          <a:xfrm>
            <a:off x="1725929" y="1049273"/>
            <a:ext cx="245745" cy="258128"/>
          </a:xfrm>
          <a:custGeom>
            <a:avLst/>
            <a:gdLst/>
            <a:ahLst/>
            <a:cxnLst/>
            <a:rect l="l" t="t" r="r" b="b"/>
            <a:pathLst>
              <a:path w="327660" h="344170">
                <a:moveTo>
                  <a:pt x="0" y="344043"/>
                </a:moveTo>
                <a:lnTo>
                  <a:pt x="327660" y="344043"/>
                </a:lnTo>
                <a:lnTo>
                  <a:pt x="327660" y="0"/>
                </a:lnTo>
                <a:lnTo>
                  <a:pt x="0" y="0"/>
                </a:lnTo>
                <a:lnTo>
                  <a:pt x="0" y="344043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3" name="object 13"/>
          <p:cNvSpPr/>
          <p:nvPr/>
        </p:nvSpPr>
        <p:spPr>
          <a:xfrm>
            <a:off x="1253870" y="5126355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4" name="object 14"/>
          <p:cNvSpPr/>
          <p:nvPr/>
        </p:nvSpPr>
        <p:spPr>
          <a:xfrm>
            <a:off x="1987676" y="5404103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899"/>
                </a:moveTo>
                <a:lnTo>
                  <a:pt x="327660" y="342899"/>
                </a:lnTo>
                <a:lnTo>
                  <a:pt x="327660" y="0"/>
                </a:lnTo>
                <a:lnTo>
                  <a:pt x="0" y="0"/>
                </a:lnTo>
                <a:lnTo>
                  <a:pt x="0" y="342899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5" name="object 15"/>
          <p:cNvSpPr/>
          <p:nvPr/>
        </p:nvSpPr>
        <p:spPr>
          <a:xfrm>
            <a:off x="3208400" y="4880609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6" name="object 16"/>
          <p:cNvSpPr/>
          <p:nvPr/>
        </p:nvSpPr>
        <p:spPr>
          <a:xfrm>
            <a:off x="3872483" y="3946778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7" name="object 17"/>
          <p:cNvSpPr/>
          <p:nvPr/>
        </p:nvSpPr>
        <p:spPr>
          <a:xfrm>
            <a:off x="3986783" y="4061078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object 18"/>
          <p:cNvSpPr/>
          <p:nvPr/>
        </p:nvSpPr>
        <p:spPr>
          <a:xfrm>
            <a:off x="3895343" y="3824477"/>
            <a:ext cx="246698" cy="257175"/>
          </a:xfrm>
          <a:custGeom>
            <a:avLst/>
            <a:gdLst/>
            <a:ahLst/>
            <a:cxnLst/>
            <a:rect l="l" t="t" r="r" b="b"/>
            <a:pathLst>
              <a:path w="328929" h="342900">
                <a:moveTo>
                  <a:pt x="0" y="342900"/>
                </a:moveTo>
                <a:lnTo>
                  <a:pt x="328802" y="342900"/>
                </a:lnTo>
                <a:lnTo>
                  <a:pt x="328802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object 19"/>
          <p:cNvSpPr/>
          <p:nvPr/>
        </p:nvSpPr>
        <p:spPr>
          <a:xfrm>
            <a:off x="4168521" y="4191381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0" name="object 20"/>
          <p:cNvSpPr/>
          <p:nvPr/>
        </p:nvSpPr>
        <p:spPr>
          <a:xfrm>
            <a:off x="2443733" y="4298823"/>
            <a:ext cx="245745" cy="257175"/>
          </a:xfrm>
          <a:custGeom>
            <a:avLst/>
            <a:gdLst/>
            <a:ahLst/>
            <a:cxnLst/>
            <a:rect l="l" t="t" r="r" b="b"/>
            <a:pathLst>
              <a:path w="327660" h="342900">
                <a:moveTo>
                  <a:pt x="0" y="342900"/>
                </a:moveTo>
                <a:lnTo>
                  <a:pt x="327660" y="342900"/>
                </a:lnTo>
                <a:lnTo>
                  <a:pt x="327660" y="0"/>
                </a:lnTo>
                <a:lnTo>
                  <a:pt x="0" y="0"/>
                </a:lnTo>
                <a:lnTo>
                  <a:pt x="0" y="342900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object 21"/>
          <p:cNvSpPr txBox="1"/>
          <p:nvPr/>
        </p:nvSpPr>
        <p:spPr>
          <a:xfrm>
            <a:off x="4799553" y="2300375"/>
            <a:ext cx="2917984" cy="22913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20065" marR="405289" indent="-268129">
              <a:lnSpc>
                <a:spcPts val="4365"/>
              </a:lnSpc>
            </a:pP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각</a:t>
            </a:r>
            <a:r>
              <a:rPr sz="2100" spc="-484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특징들</a:t>
            </a:r>
            <a:r>
              <a:rPr sz="2100" spc="41" dirty="0">
                <a:solidFill>
                  <a:srgbClr val="FFFFFF"/>
                </a:solidFill>
                <a:latin typeface="굴림"/>
                <a:cs typeface="굴림"/>
              </a:rPr>
              <a:t>이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기묘하게</a:t>
            </a:r>
            <a:r>
              <a:rPr sz="2100" spc="-233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분포되</a:t>
            </a:r>
            <a:r>
              <a:rPr sz="2100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있어도</a:t>
            </a:r>
            <a:endParaRPr sz="2100">
              <a:latin typeface="굴림"/>
              <a:cs typeface="굴림"/>
            </a:endParaRPr>
          </a:p>
          <a:p>
            <a:pPr marL="9525" marR="3810" indent="311944">
              <a:lnSpc>
                <a:spcPct val="150100"/>
              </a:lnSpc>
              <a:spcBef>
                <a:spcPts val="1136"/>
              </a:spcBef>
            </a:pPr>
            <a:r>
              <a:rPr sz="2400" spc="-172" dirty="0">
                <a:solidFill>
                  <a:srgbClr val="FFFFFF"/>
                </a:solidFill>
                <a:latin typeface="굴림"/>
                <a:cs typeface="굴림"/>
              </a:rPr>
              <a:t>정확하</a:t>
            </a:r>
            <a:r>
              <a:rPr sz="2400" dirty="0">
                <a:solidFill>
                  <a:srgbClr val="FFFFFF"/>
                </a:solidFill>
                <a:latin typeface="굴림"/>
                <a:cs typeface="굴림"/>
              </a:rPr>
              <a:t>게</a:t>
            </a:r>
            <a:r>
              <a:rPr sz="2400" spc="-34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400" spc="-225" dirty="0">
                <a:solidFill>
                  <a:srgbClr val="FFFFFF"/>
                </a:solidFill>
                <a:latin typeface="굴림"/>
                <a:cs typeface="굴림"/>
              </a:rPr>
              <a:t>찾아내는 </a:t>
            </a:r>
            <a:r>
              <a:rPr sz="2400" spc="-120" dirty="0">
                <a:solidFill>
                  <a:srgbClr val="FFC000"/>
                </a:solidFill>
                <a:latin typeface="굴림"/>
                <a:cs typeface="굴림"/>
              </a:rPr>
              <a:t>높</a:t>
            </a:r>
            <a:r>
              <a:rPr sz="2400" spc="188" dirty="0">
                <a:solidFill>
                  <a:srgbClr val="FFC000"/>
                </a:solidFill>
                <a:latin typeface="굴림"/>
                <a:cs typeface="굴림"/>
              </a:rPr>
              <a:t>은</a:t>
            </a:r>
            <a:r>
              <a:rPr sz="2400" spc="-172" dirty="0">
                <a:solidFill>
                  <a:srgbClr val="FFC000"/>
                </a:solidFill>
                <a:latin typeface="굴림"/>
                <a:cs typeface="굴림"/>
              </a:rPr>
              <a:t>적응도</a:t>
            </a:r>
            <a:r>
              <a:rPr sz="2400" spc="135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400" spc="-225" dirty="0">
                <a:solidFill>
                  <a:srgbClr val="FFFFFF"/>
                </a:solidFill>
                <a:latin typeface="굴림"/>
                <a:cs typeface="굴림"/>
              </a:rPr>
              <a:t>갖습니다</a:t>
            </a:r>
            <a:endParaRPr sz="2400">
              <a:latin typeface="굴림"/>
              <a:cs typeface="굴림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0" y="6858000"/>
                </a:moveTo>
                <a:lnTo>
                  <a:pt x="8951976" y="6858000"/>
                </a:lnTo>
                <a:lnTo>
                  <a:pt x="8951976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1143000" y="857250"/>
            <a:ext cx="6714173" cy="5143500"/>
          </a:xfrm>
          <a:custGeom>
            <a:avLst/>
            <a:gdLst/>
            <a:ahLst/>
            <a:cxnLst/>
            <a:rect l="l" t="t" r="r" b="b"/>
            <a:pathLst>
              <a:path w="8952230" h="6858000">
                <a:moveTo>
                  <a:pt x="8951976" y="6857999"/>
                </a:moveTo>
                <a:lnTo>
                  <a:pt x="8951976" y="0"/>
                </a:lnTo>
              </a:path>
              <a:path w="895223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 txBox="1"/>
          <p:nvPr/>
        </p:nvSpPr>
        <p:spPr>
          <a:xfrm>
            <a:off x="2410873" y="4769629"/>
            <a:ext cx="4358640" cy="8104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00" spc="-143" dirty="0">
                <a:solidFill>
                  <a:srgbClr val="FFFFFF"/>
                </a:solidFill>
                <a:latin typeface="굴림"/>
                <a:cs typeface="굴림"/>
              </a:rPr>
              <a:t>또</a:t>
            </a:r>
            <a:r>
              <a:rPr sz="2100" spc="113" dirty="0">
                <a:solidFill>
                  <a:srgbClr val="FFFFFF"/>
                </a:solidFill>
                <a:latin typeface="굴림"/>
                <a:cs typeface="굴림"/>
              </a:rPr>
              <a:t>한</a:t>
            </a:r>
            <a:r>
              <a:rPr sz="2100" spc="-4" dirty="0">
                <a:solidFill>
                  <a:srgbClr val="FFFFFF"/>
                </a:solidFill>
                <a:latin typeface="굴림"/>
                <a:cs typeface="굴림"/>
              </a:rPr>
              <a:t>s</a:t>
            </a:r>
            <a:r>
              <a:rPr sz="2100" spc="11" dirty="0">
                <a:solidFill>
                  <a:srgbClr val="FFFFFF"/>
                </a:solidFill>
                <a:latin typeface="굴림"/>
                <a:cs typeface="굴림"/>
              </a:rPr>
              <a:t>t</a:t>
            </a:r>
            <a:r>
              <a:rPr sz="2100" dirty="0">
                <a:solidFill>
                  <a:srgbClr val="FFFFFF"/>
                </a:solidFill>
                <a:latin typeface="굴림"/>
                <a:cs typeface="굴림"/>
              </a:rPr>
              <a:t>r</a:t>
            </a:r>
            <a:r>
              <a:rPr sz="2100" spc="4" dirty="0">
                <a:solidFill>
                  <a:srgbClr val="FFFFFF"/>
                </a:solidFill>
                <a:latin typeface="굴림"/>
                <a:cs typeface="굴림"/>
              </a:rPr>
              <a:t>idi</a:t>
            </a:r>
            <a:r>
              <a:rPr sz="2100" spc="-11" dirty="0">
                <a:solidFill>
                  <a:srgbClr val="FFFFFF"/>
                </a:solidFill>
                <a:latin typeface="굴림"/>
                <a:cs typeface="굴림"/>
              </a:rPr>
              <a:t>n</a:t>
            </a:r>
            <a:r>
              <a:rPr sz="2100" dirty="0">
                <a:solidFill>
                  <a:srgbClr val="FFFFFF"/>
                </a:solidFill>
                <a:latin typeface="굴림"/>
                <a:cs typeface="굴림"/>
              </a:rPr>
              <a:t>g</a:t>
            </a:r>
            <a:r>
              <a:rPr sz="2100" spc="-409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80" dirty="0">
                <a:solidFill>
                  <a:srgbClr val="FFFFFF"/>
                </a:solidFill>
                <a:latin typeface="굴림"/>
                <a:cs typeface="굴림"/>
              </a:rPr>
              <a:t>기법</a:t>
            </a:r>
            <a:r>
              <a:rPr sz="2100" spc="79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100" spc="-143" dirty="0">
                <a:solidFill>
                  <a:srgbClr val="FFFFFF"/>
                </a:solidFill>
                <a:latin typeface="굴림"/>
                <a:cs typeface="굴림"/>
              </a:rPr>
              <a:t>통</a:t>
            </a:r>
            <a:r>
              <a:rPr sz="2100" spc="98" dirty="0">
                <a:solidFill>
                  <a:srgbClr val="FFFFFF"/>
                </a:solidFill>
                <a:latin typeface="굴림"/>
                <a:cs typeface="굴림"/>
              </a:rPr>
              <a:t>해</a:t>
            </a:r>
            <a:r>
              <a:rPr sz="2100" spc="-176" dirty="0">
                <a:solidFill>
                  <a:srgbClr val="FFC000"/>
                </a:solidFill>
                <a:latin typeface="굴림"/>
                <a:cs typeface="굴림"/>
              </a:rPr>
              <a:t>다양</a:t>
            </a:r>
            <a:r>
              <a:rPr sz="2100" spc="90" dirty="0">
                <a:solidFill>
                  <a:srgbClr val="FFC000"/>
                </a:solidFill>
                <a:latin typeface="굴림"/>
                <a:cs typeface="굴림"/>
              </a:rPr>
              <a:t>한</a:t>
            </a:r>
            <a:r>
              <a:rPr sz="2100" spc="-180" dirty="0">
                <a:solidFill>
                  <a:srgbClr val="FFC000"/>
                </a:solidFill>
                <a:latin typeface="굴림"/>
                <a:cs typeface="굴림"/>
              </a:rPr>
              <a:t>크기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의</a:t>
            </a:r>
            <a:endParaRPr sz="2100">
              <a:latin typeface="굴림"/>
              <a:cs typeface="굴림"/>
            </a:endParaRPr>
          </a:p>
          <a:p>
            <a:pPr marL="476" algn="ctr">
              <a:lnSpc>
                <a:spcPts val="2471"/>
              </a:lnSpc>
              <a:spcBef>
                <a:spcPts val="1260"/>
              </a:spcBef>
            </a:pP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물체에</a:t>
            </a:r>
            <a:r>
              <a:rPr sz="2100" spc="56" dirty="0">
                <a:solidFill>
                  <a:srgbClr val="FFFFFF"/>
                </a:solidFill>
                <a:latin typeface="굴림"/>
                <a:cs typeface="굴림"/>
              </a:rPr>
              <a:t>도</a:t>
            </a:r>
            <a:r>
              <a:rPr sz="2100" spc="-143" dirty="0">
                <a:solidFill>
                  <a:srgbClr val="FFC000"/>
                </a:solidFill>
                <a:latin typeface="굴림"/>
                <a:cs typeface="굴림"/>
              </a:rPr>
              <a:t>높</a:t>
            </a:r>
            <a:r>
              <a:rPr sz="2100" spc="113" dirty="0">
                <a:solidFill>
                  <a:srgbClr val="FFC000"/>
                </a:solidFill>
                <a:latin typeface="굴림"/>
                <a:cs typeface="굴림"/>
              </a:rPr>
              <a:t>은</a:t>
            </a:r>
            <a:r>
              <a:rPr sz="2100" spc="-195" dirty="0">
                <a:solidFill>
                  <a:srgbClr val="FFC000"/>
                </a:solidFill>
                <a:latin typeface="굴림"/>
                <a:cs typeface="굴림"/>
              </a:rPr>
              <a:t>적응도</a:t>
            </a:r>
            <a:r>
              <a:rPr sz="2100" spc="64" dirty="0">
                <a:solidFill>
                  <a:srgbClr val="FFFFFF"/>
                </a:solidFill>
                <a:latin typeface="굴림"/>
                <a:cs typeface="굴림"/>
              </a:rPr>
              <a:t>를</a:t>
            </a:r>
            <a:r>
              <a:rPr sz="2100" spc="-195" dirty="0">
                <a:solidFill>
                  <a:srgbClr val="FFFFFF"/>
                </a:solidFill>
                <a:latin typeface="굴림"/>
                <a:cs typeface="굴림"/>
              </a:rPr>
              <a:t>갖습니</a:t>
            </a:r>
            <a:r>
              <a:rPr sz="2100" spc="-199" dirty="0">
                <a:solidFill>
                  <a:srgbClr val="FFFFFF"/>
                </a:solidFill>
                <a:latin typeface="굴림"/>
                <a:cs typeface="굴림"/>
              </a:rPr>
              <a:t>다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.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61312" y="1259587"/>
            <a:ext cx="4096512" cy="30758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6" name="object 6"/>
          <p:cNvSpPr/>
          <p:nvPr/>
        </p:nvSpPr>
        <p:spPr>
          <a:xfrm>
            <a:off x="5967604" y="2192275"/>
            <a:ext cx="1536191" cy="115214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7" name="object 7"/>
          <p:cNvSpPr/>
          <p:nvPr/>
        </p:nvSpPr>
        <p:spPr>
          <a:xfrm>
            <a:off x="2507741" y="2211705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60" h="316864">
                <a:moveTo>
                  <a:pt x="0" y="316484"/>
                </a:moveTo>
                <a:lnTo>
                  <a:pt x="327660" y="316484"/>
                </a:lnTo>
                <a:lnTo>
                  <a:pt x="327660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8" name="object 8"/>
          <p:cNvSpPr txBox="1"/>
          <p:nvPr/>
        </p:nvSpPr>
        <p:spPr>
          <a:xfrm>
            <a:off x="2815971" y="2239028"/>
            <a:ext cx="163830" cy="3206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2471"/>
              </a:lnSpc>
            </a:pPr>
            <a:r>
              <a:rPr sz="2100" spc="-15" dirty="0">
                <a:solidFill>
                  <a:srgbClr val="FF0000"/>
                </a:solidFill>
                <a:latin typeface="굴림"/>
                <a:cs typeface="굴림"/>
              </a:rPr>
              <a:t>?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302501" y="2474595"/>
            <a:ext cx="245745" cy="237649"/>
          </a:xfrm>
          <a:custGeom>
            <a:avLst/>
            <a:gdLst/>
            <a:ahLst/>
            <a:cxnLst/>
            <a:rect l="l" t="t" r="r" b="b"/>
            <a:pathLst>
              <a:path w="327659" h="316864">
                <a:moveTo>
                  <a:pt x="0" y="316484"/>
                </a:moveTo>
                <a:lnTo>
                  <a:pt x="327659" y="316484"/>
                </a:lnTo>
                <a:lnTo>
                  <a:pt x="327659" y="0"/>
                </a:lnTo>
                <a:lnTo>
                  <a:pt x="0" y="0"/>
                </a:lnTo>
                <a:lnTo>
                  <a:pt x="0" y="316484"/>
                </a:lnTo>
                <a:close/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0" name="object 10"/>
          <p:cNvSpPr txBox="1"/>
          <p:nvPr/>
        </p:nvSpPr>
        <p:spPr>
          <a:xfrm>
            <a:off x="6219158" y="3367645"/>
            <a:ext cx="1052036" cy="3206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2471"/>
              </a:lnSpc>
            </a:pPr>
            <a:r>
              <a:rPr sz="2100" spc="-176" dirty="0">
                <a:solidFill>
                  <a:srgbClr val="FF0000"/>
                </a:solidFill>
                <a:latin typeface="굴림"/>
                <a:cs typeface="굴림"/>
              </a:rPr>
              <a:t>고양</a:t>
            </a:r>
            <a:r>
              <a:rPr sz="2100" spc="15" dirty="0">
                <a:solidFill>
                  <a:srgbClr val="FF0000"/>
                </a:solidFill>
                <a:latin typeface="굴림"/>
                <a:cs typeface="굴림"/>
              </a:rPr>
              <a:t>이</a:t>
            </a:r>
            <a:r>
              <a:rPr sz="2100" spc="-23" dirty="0">
                <a:solidFill>
                  <a:srgbClr val="FF0000"/>
                </a:solidFill>
                <a:latin typeface="굴림"/>
                <a:cs typeface="굴림"/>
              </a:rPr>
              <a:t>눈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521832" y="2561463"/>
            <a:ext cx="370523" cy="413861"/>
          </a:xfrm>
          <a:custGeom>
            <a:avLst/>
            <a:gdLst/>
            <a:ahLst/>
            <a:cxnLst/>
            <a:rect l="l" t="t" r="r" b="b"/>
            <a:pathLst>
              <a:path w="494029" h="551814">
                <a:moveTo>
                  <a:pt x="246760" y="0"/>
                </a:moveTo>
                <a:lnTo>
                  <a:pt x="246760" y="137921"/>
                </a:lnTo>
                <a:lnTo>
                  <a:pt x="0" y="137921"/>
                </a:lnTo>
                <a:lnTo>
                  <a:pt x="0" y="413638"/>
                </a:lnTo>
                <a:lnTo>
                  <a:pt x="246760" y="413638"/>
                </a:lnTo>
                <a:lnTo>
                  <a:pt x="246760" y="551561"/>
                </a:lnTo>
                <a:lnTo>
                  <a:pt x="493522" y="275843"/>
                </a:lnTo>
                <a:lnTo>
                  <a:pt x="2467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62758" y="4847303"/>
            <a:ext cx="3325178" cy="3206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>
              <a:lnSpc>
                <a:spcPts val="2471"/>
              </a:lnSpc>
            </a:pPr>
            <a:r>
              <a:rPr sz="2100" spc="-116" dirty="0">
                <a:solidFill>
                  <a:srgbClr val="FFC000"/>
                </a:solidFill>
                <a:latin typeface="굴림"/>
                <a:cs typeface="굴림"/>
              </a:rPr>
              <a:t>CNN(</a:t>
            </a:r>
            <a:r>
              <a:rPr sz="2100" spc="-124" dirty="0">
                <a:solidFill>
                  <a:srgbClr val="FFC000"/>
                </a:solidFill>
                <a:latin typeface="굴림"/>
                <a:cs typeface="굴림"/>
              </a:rPr>
              <a:t>통틀</a:t>
            </a:r>
            <a:r>
              <a:rPr sz="2100" spc="-23" dirty="0">
                <a:solidFill>
                  <a:srgbClr val="FFC000"/>
                </a:solidFill>
                <a:latin typeface="굴림"/>
                <a:cs typeface="굴림"/>
              </a:rPr>
              <a:t>어</a:t>
            </a:r>
            <a:r>
              <a:rPr sz="2100" spc="-153" dirty="0">
                <a:solidFill>
                  <a:srgbClr val="FFC000"/>
                </a:solidFill>
                <a:latin typeface="굴림"/>
                <a:cs typeface="굴림"/>
              </a:rPr>
              <a:t> </a:t>
            </a:r>
            <a:r>
              <a:rPr sz="2100" spc="-64" dirty="0">
                <a:solidFill>
                  <a:srgbClr val="FFC000"/>
                </a:solidFill>
                <a:latin typeface="굴림"/>
                <a:cs typeface="굴림"/>
              </a:rPr>
              <a:t>Dee</a:t>
            </a:r>
            <a:r>
              <a:rPr sz="2100" spc="-15" dirty="0">
                <a:solidFill>
                  <a:srgbClr val="FFC000"/>
                </a:solidFill>
                <a:latin typeface="굴림"/>
                <a:cs typeface="굴림"/>
              </a:rPr>
              <a:t>p</a:t>
            </a:r>
            <a:r>
              <a:rPr sz="2100" spc="-71" dirty="0">
                <a:solidFill>
                  <a:srgbClr val="FFC000"/>
                </a:solidFill>
                <a:latin typeface="굴림"/>
                <a:cs typeface="굴림"/>
              </a:rPr>
              <a:t> </a:t>
            </a:r>
            <a:r>
              <a:rPr sz="2100" spc="-49" dirty="0">
                <a:solidFill>
                  <a:srgbClr val="FFC000"/>
                </a:solidFill>
                <a:latin typeface="굴림"/>
                <a:cs typeface="굴림"/>
              </a:rPr>
              <a:t>L</a:t>
            </a:r>
            <a:r>
              <a:rPr sz="2100" spc="-56" dirty="0">
                <a:solidFill>
                  <a:srgbClr val="FFC000"/>
                </a:solidFill>
                <a:latin typeface="굴림"/>
                <a:cs typeface="굴림"/>
              </a:rPr>
              <a:t>e</a:t>
            </a:r>
            <a:r>
              <a:rPr sz="2100" spc="-53" dirty="0">
                <a:solidFill>
                  <a:srgbClr val="FFC000"/>
                </a:solidFill>
                <a:latin typeface="굴림"/>
                <a:cs typeface="굴림"/>
              </a:rPr>
              <a:t>a</a:t>
            </a:r>
            <a:r>
              <a:rPr sz="2100" spc="-41" dirty="0">
                <a:solidFill>
                  <a:srgbClr val="FFC000"/>
                </a:solidFill>
                <a:latin typeface="굴림"/>
                <a:cs typeface="굴림"/>
              </a:rPr>
              <a:t>r</a:t>
            </a:r>
            <a:r>
              <a:rPr sz="2100" spc="-53" dirty="0">
                <a:solidFill>
                  <a:srgbClr val="FFC000"/>
                </a:solidFill>
                <a:latin typeface="굴림"/>
                <a:cs typeface="굴림"/>
              </a:rPr>
              <a:t>ning</a:t>
            </a:r>
            <a:r>
              <a:rPr sz="2100" spc="-11" dirty="0">
                <a:solidFill>
                  <a:srgbClr val="FFC000"/>
                </a:solidFill>
                <a:latin typeface="굴림"/>
                <a:cs typeface="굴림"/>
              </a:rPr>
              <a:t>)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463165" y="1102994"/>
            <a:ext cx="4094226" cy="351358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6857999"/>
                </a:moveTo>
                <a:lnTo>
                  <a:pt x="9144000" y="0"/>
                </a:lnTo>
              </a:path>
              <a:path w="9144000"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12192">
            <a:solidFill>
              <a:srgbClr val="2E528F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3" name="object 3"/>
          <p:cNvSpPr/>
          <p:nvPr/>
        </p:nvSpPr>
        <p:spPr>
          <a:xfrm>
            <a:off x="2463165" y="1102994"/>
            <a:ext cx="4094226" cy="351358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4" name="object 4"/>
          <p:cNvSpPr/>
          <p:nvPr/>
        </p:nvSpPr>
        <p:spPr>
          <a:xfrm>
            <a:off x="1143000" y="857250"/>
            <a:ext cx="6858000" cy="51435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5" name="object 5"/>
          <p:cNvSpPr txBox="1"/>
          <p:nvPr/>
        </p:nvSpPr>
        <p:spPr>
          <a:xfrm>
            <a:off x="2179320" y="4847303"/>
            <a:ext cx="4804410" cy="8940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 indent="22860">
              <a:lnSpc>
                <a:spcPct val="150100"/>
              </a:lnSpc>
            </a:pPr>
            <a:r>
              <a:rPr sz="2100" spc="-83" dirty="0">
                <a:solidFill>
                  <a:srgbClr val="FFFFFF"/>
                </a:solidFill>
                <a:latin typeface="굴림"/>
                <a:cs typeface="굴림"/>
              </a:rPr>
              <a:t>GP</a:t>
            </a:r>
            <a:r>
              <a:rPr sz="2100" spc="-75" dirty="0">
                <a:solidFill>
                  <a:srgbClr val="FFFFFF"/>
                </a:solidFill>
                <a:latin typeface="굴림"/>
                <a:cs typeface="굴림"/>
              </a:rPr>
              <a:t>U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의</a:t>
            </a:r>
            <a:r>
              <a:rPr sz="2100" spc="-495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등장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에</a:t>
            </a:r>
            <a:r>
              <a:rPr sz="2100" spc="-23" dirty="0">
                <a:solidFill>
                  <a:srgbClr val="FFFFFF"/>
                </a:solidFill>
                <a:latin typeface="굴림"/>
                <a:cs typeface="굴림"/>
              </a:rPr>
              <a:t>힘</a:t>
            </a:r>
            <a:r>
              <a:rPr sz="2100" spc="-450" dirty="0">
                <a:solidFill>
                  <a:srgbClr val="FFFFFF"/>
                </a:solidFill>
                <a:latin typeface="굴림"/>
                <a:cs typeface="굴림"/>
              </a:rPr>
              <a:t> </a:t>
            </a:r>
            <a:r>
              <a:rPr sz="2100" spc="-143" dirty="0">
                <a:solidFill>
                  <a:srgbClr val="FFFFFF"/>
                </a:solidFill>
                <a:latin typeface="굴림"/>
                <a:cs typeface="굴림"/>
              </a:rPr>
              <a:t>입</a:t>
            </a:r>
            <a:r>
              <a:rPr sz="2100" spc="120" dirty="0">
                <a:solidFill>
                  <a:srgbClr val="FFFFFF"/>
                </a:solidFill>
                <a:latin typeface="굴림"/>
                <a:cs typeface="굴림"/>
              </a:rPr>
              <a:t>어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발달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은</a:t>
            </a:r>
            <a:r>
              <a:rPr sz="2100" spc="-203" dirty="0">
                <a:solidFill>
                  <a:srgbClr val="FFFFFF"/>
                </a:solidFill>
                <a:latin typeface="굴림"/>
                <a:cs typeface="굴림"/>
              </a:rPr>
              <a:t>가속화되었고</a:t>
            </a:r>
            <a:r>
              <a:rPr sz="2100" spc="-8" dirty="0">
                <a:solidFill>
                  <a:srgbClr val="FFFFFF"/>
                </a:solidFill>
                <a:latin typeface="굴림"/>
                <a:cs typeface="굴림"/>
              </a:rPr>
              <a:t>, </a:t>
            </a:r>
            <a:r>
              <a:rPr sz="2100" spc="-176" dirty="0">
                <a:solidFill>
                  <a:srgbClr val="FFFFFF"/>
                </a:solidFill>
                <a:latin typeface="굴림"/>
                <a:cs typeface="굴림"/>
              </a:rPr>
              <a:t>급기</a:t>
            </a:r>
            <a:r>
              <a:rPr sz="2100" spc="75" dirty="0">
                <a:solidFill>
                  <a:srgbClr val="FFFFFF"/>
                </a:solidFill>
                <a:latin typeface="굴림"/>
                <a:cs typeface="굴림"/>
              </a:rPr>
              <a:t>야</a:t>
            </a:r>
            <a:r>
              <a:rPr sz="2100" spc="-143" dirty="0">
                <a:solidFill>
                  <a:srgbClr val="FF0000"/>
                </a:solidFill>
                <a:latin typeface="굴림"/>
                <a:cs typeface="굴림"/>
              </a:rPr>
              <a:t>인</a:t>
            </a:r>
            <a:r>
              <a:rPr sz="2100" spc="113" dirty="0">
                <a:solidFill>
                  <a:srgbClr val="FF0000"/>
                </a:solidFill>
                <a:latin typeface="굴림"/>
                <a:cs typeface="굴림"/>
              </a:rPr>
              <a:t>간</a:t>
            </a:r>
            <a:r>
              <a:rPr sz="2100" spc="-176" dirty="0">
                <a:solidFill>
                  <a:srgbClr val="FF0000"/>
                </a:solidFill>
                <a:latin typeface="굴림"/>
                <a:cs typeface="굴림"/>
              </a:rPr>
              <a:t>성능</a:t>
            </a:r>
            <a:r>
              <a:rPr sz="2100" spc="79" dirty="0">
                <a:solidFill>
                  <a:srgbClr val="FFFFFF"/>
                </a:solidFill>
                <a:latin typeface="굴림"/>
                <a:cs typeface="굴림"/>
              </a:rPr>
              <a:t>을</a:t>
            </a:r>
            <a:r>
              <a:rPr sz="2100" spc="-203" dirty="0">
                <a:solidFill>
                  <a:srgbClr val="FFFFFF"/>
                </a:solidFill>
                <a:latin typeface="굴림"/>
                <a:cs typeface="굴림"/>
              </a:rPr>
              <a:t>뛰어넘기</a:t>
            </a:r>
            <a:r>
              <a:rPr sz="2100" spc="38" dirty="0">
                <a:solidFill>
                  <a:srgbClr val="FFFFFF"/>
                </a:solidFill>
                <a:latin typeface="굴림"/>
                <a:cs typeface="굴림"/>
              </a:rPr>
              <a:t>에</a:t>
            </a:r>
            <a:r>
              <a:rPr sz="2100" spc="-248" dirty="0">
                <a:solidFill>
                  <a:srgbClr val="FFFFFF"/>
                </a:solidFill>
                <a:latin typeface="굴림"/>
                <a:cs typeface="굴림"/>
              </a:rPr>
              <a:t>이르렀습니다</a:t>
            </a:r>
            <a:endParaRPr sz="2100">
              <a:latin typeface="굴림"/>
              <a:cs typeface="굴림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463165" y="3210687"/>
            <a:ext cx="4094226" cy="7109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50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53C11-0742-4480-A402-25754694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컨볼루션</a:t>
            </a:r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신경망</a:t>
            </a:r>
            <a:r>
              <a:rPr lang="en-US" altLang="ko-KR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(CNN)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49CD75-BE6F-430A-AF28-D5208B9DE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1449387"/>
            <a:ext cx="8953500" cy="5133975"/>
          </a:xfrm>
          <a:prstGeom prst="rect">
            <a:avLst/>
          </a:prstGeom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97E15F-9446-4942-8DDF-755956B5C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CNN</a:t>
            </a:r>
            <a:r>
              <a:rPr lang="ko-KR" altLang="en-US" dirty="0"/>
              <a:t>을 이용한 </a:t>
            </a:r>
            <a:r>
              <a:rPr lang="en-US" altLang="ko-KR" dirty="0"/>
              <a:t>MNIST </a:t>
            </a:r>
            <a:r>
              <a:rPr lang="ko-KR" altLang="en-US" dirty="0"/>
              <a:t>이미지 분류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B853A5D-C5DE-4558-A783-0EB0DF2EB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필터를 이용하여 이미지의 특성들을 추출</a:t>
            </a:r>
            <a:endParaRPr lang="en-US" altLang="ko-KR" dirty="0"/>
          </a:p>
          <a:p>
            <a:r>
              <a:rPr lang="ko-KR" altLang="en-US" dirty="0"/>
              <a:t>맥스 </a:t>
            </a:r>
            <a:r>
              <a:rPr lang="ko-KR" altLang="en-US" dirty="0" err="1"/>
              <a:t>풀링을</a:t>
            </a:r>
            <a:r>
              <a:rPr lang="ko-KR" altLang="en-US" dirty="0"/>
              <a:t> 이용해서 추출한 특성들을 샘플링</a:t>
            </a:r>
            <a:endParaRPr lang="en-US" altLang="ko-KR" dirty="0"/>
          </a:p>
          <a:p>
            <a:r>
              <a:rPr lang="ko-KR" altLang="en-US" dirty="0"/>
              <a:t>선형 회귀 함수를 이용해서 확률을 계산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9D7CC2-BF71-45C2-AC9E-DF0752DE9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" y="3863183"/>
            <a:ext cx="8905875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99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 err="1"/>
              <a:t>머신러닝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903192" y="2103438"/>
            <a:ext cx="7886700" cy="4197350"/>
          </a:xfrm>
        </p:spPr>
        <p:txBody>
          <a:bodyPr>
            <a:normAutofit fontScale="92500" lnSpcReduction="20000"/>
          </a:bodyPr>
          <a:lstStyle/>
          <a:p>
            <a:r>
              <a:rPr kumimoji="1" lang="ko-KR" altLang="en-US" dirty="0"/>
              <a:t>입력을 받아 몇가지 그룹으로 분류한다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r>
              <a:rPr kumimoji="1" lang="ko-KR" altLang="en-US" dirty="0"/>
              <a:t>귤은 프로그래머가 직접 기준을 입력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직접 코딩한 알고리즘</a:t>
            </a:r>
            <a:endParaRPr kumimoji="1" lang="en-US" altLang="ko-KR" dirty="0"/>
          </a:p>
          <a:p>
            <a:r>
              <a:rPr kumimoji="1" lang="ko-KR" altLang="en-US" dirty="0"/>
              <a:t>사과는 기계가 스스로 기준을 찾음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기계가 찾은 알고리즘 즉 머신 러닝</a:t>
            </a:r>
            <a:endParaRPr kumimoji="1" lang="en-US" altLang="ko-KR" dirty="0"/>
          </a:p>
        </p:txBody>
      </p:sp>
      <p:sp>
        <p:nvSpPr>
          <p:cNvPr id="5" name="Shape 290"/>
          <p:cNvSpPr/>
          <p:nvPr/>
        </p:nvSpPr>
        <p:spPr>
          <a:xfrm>
            <a:off x="3648942" y="3005190"/>
            <a:ext cx="1197600" cy="835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dirty="0"/>
              <a:t>분류</a:t>
            </a:r>
          </a:p>
        </p:txBody>
      </p:sp>
      <p:sp>
        <p:nvSpPr>
          <p:cNvPr id="6" name="Shape 291"/>
          <p:cNvSpPr/>
          <p:nvPr/>
        </p:nvSpPr>
        <p:spPr>
          <a:xfrm>
            <a:off x="2455479" y="3278490"/>
            <a:ext cx="843900" cy="28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292"/>
          <p:cNvSpPr/>
          <p:nvPr/>
        </p:nvSpPr>
        <p:spPr>
          <a:xfrm>
            <a:off x="5167942" y="3294515"/>
            <a:ext cx="843900" cy="28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293"/>
          <p:cNvSpPr txBox="1"/>
          <p:nvPr/>
        </p:nvSpPr>
        <p:spPr>
          <a:xfrm>
            <a:off x="1277846" y="3238290"/>
            <a:ext cx="964671" cy="32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크기</a:t>
            </a:r>
          </a:p>
        </p:txBody>
      </p:sp>
      <p:sp>
        <p:nvSpPr>
          <p:cNvPr id="9" name="Shape 294"/>
          <p:cNvSpPr txBox="1"/>
          <p:nvPr/>
        </p:nvSpPr>
        <p:spPr>
          <a:xfrm>
            <a:off x="6204616" y="3258390"/>
            <a:ext cx="1494631" cy="32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err="1"/>
              <a:t>익었다</a:t>
            </a:r>
            <a:r>
              <a:rPr lang="en"/>
              <a:t> </a:t>
            </a:r>
            <a:r>
              <a:rPr lang="ko-KR" altLang="en-US"/>
              <a:t>분류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4946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 err="1"/>
              <a:t>머신러닝</a:t>
            </a:r>
            <a:r>
              <a:rPr kumimoji="1" lang="ko-KR" altLang="en-US" dirty="0"/>
              <a:t> 용어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1859194"/>
            <a:ext cx="7886700" cy="4197350"/>
          </a:xfrm>
        </p:spPr>
        <p:txBody>
          <a:bodyPr>
            <a:normAutofit fontScale="77500" lnSpcReduction="20000"/>
          </a:bodyPr>
          <a:lstStyle/>
          <a:p>
            <a:r>
              <a:rPr kumimoji="1" lang="ko-KR" altLang="en-US" dirty="0"/>
              <a:t>분류를 위해 ‘크기를 재서 기준 크기를 가지고 구별’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model</a:t>
            </a:r>
          </a:p>
          <a:p>
            <a:r>
              <a:rPr kumimoji="1" lang="ko-KR" altLang="en-US" dirty="0"/>
              <a:t>학습 시키려면 익은 사과 안 익은 사과가 구분된 사과가 필요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training set</a:t>
            </a:r>
          </a:p>
          <a:p>
            <a:r>
              <a:rPr kumimoji="1" lang="ko-KR" altLang="en-US" dirty="0" err="1"/>
              <a:t>여러번</a:t>
            </a:r>
            <a:r>
              <a:rPr kumimoji="1" lang="ko-KR" altLang="en-US" dirty="0"/>
              <a:t> 반복해서 실행 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 iteration, step,</a:t>
            </a:r>
            <a:r>
              <a:rPr kumimoji="1" lang="ko-KR" altLang="en-US" dirty="0"/>
              <a:t> </a:t>
            </a:r>
            <a:r>
              <a:rPr kumimoji="1" lang="en-US" altLang="ko-KR" dirty="0"/>
              <a:t>epoch</a:t>
            </a:r>
          </a:p>
          <a:p>
            <a:r>
              <a:rPr kumimoji="1" lang="ko-KR" altLang="en-US" dirty="0"/>
              <a:t>기계 스스로 기준을 찾음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 learning, training</a:t>
            </a:r>
          </a:p>
          <a:p>
            <a:r>
              <a:rPr kumimoji="1" lang="ko-KR" altLang="en-US" dirty="0"/>
              <a:t>학습된 사과 이외의 사과를 분류해서 정확도가 얼마인지를 계산</a:t>
            </a:r>
            <a:r>
              <a:rPr kumimoji="1" lang="en-US" altLang="ko-KR" dirty="0"/>
              <a:t> </a:t>
            </a:r>
          </a:p>
          <a:p>
            <a:pPr lvl="1"/>
            <a:r>
              <a:rPr kumimoji="1" lang="en-US" altLang="ko-KR" dirty="0"/>
              <a:t>test set, evaluation set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9354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95768" y="4999625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1.2 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분류하는 선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09174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95768" y="4958527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1.</a:t>
            </a:r>
            <a:r>
              <a:rPr lang="ko-KR" altLang="en-US" sz="5400" kern="0" spc="-10" dirty="0" err="1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딥러닝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 개요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880983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분류 적용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2021245"/>
            <a:ext cx="7886700" cy="4197350"/>
          </a:xfrm>
        </p:spPr>
        <p:txBody>
          <a:bodyPr/>
          <a:lstStyle/>
          <a:p>
            <a:r>
              <a:rPr kumimoji="1" lang="ko-KR" altLang="en-US" dirty="0"/>
              <a:t>사과 분류를 크기만으로 분류 했더니 </a:t>
            </a:r>
            <a:r>
              <a:rPr kumimoji="1" lang="en-US" altLang="ko-KR" dirty="0"/>
              <a:t>test set</a:t>
            </a:r>
            <a:r>
              <a:rPr kumimoji="1" lang="ko-KR" altLang="en-US" dirty="0"/>
              <a:t>의 분류 결과가 안 좋다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Training set</a:t>
            </a:r>
            <a:r>
              <a:rPr kumimoji="1" lang="ko-KR" altLang="en-US" dirty="0"/>
              <a:t>으로 </a:t>
            </a:r>
            <a:r>
              <a:rPr kumimoji="1" lang="en-US" altLang="ko-KR" dirty="0"/>
              <a:t>100% </a:t>
            </a:r>
            <a:r>
              <a:rPr kumimoji="1" lang="ko-KR" altLang="en-US" dirty="0"/>
              <a:t>하더라도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test set</a:t>
            </a:r>
            <a:r>
              <a:rPr kumimoji="1" lang="ko-KR" altLang="en-US" dirty="0"/>
              <a:t>은 결과가 안 좋을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983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분류 적용 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496495" y="2080125"/>
            <a:ext cx="7886700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분류해 놓은 것을 확인해 보니 크기가 큰데도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색깔이 덜 빨간 사과가 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cxnSp>
        <p:nvCxnSpPr>
          <p:cNvPr id="5" name="Shape 323"/>
          <p:cNvCxnSpPr/>
          <p:nvPr/>
        </p:nvCxnSpPr>
        <p:spPr>
          <a:xfrm rot="10800000" flipH="1">
            <a:off x="1643395" y="5756604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324"/>
          <p:cNvSpPr txBox="1"/>
          <p:nvPr/>
        </p:nvSpPr>
        <p:spPr>
          <a:xfrm>
            <a:off x="6780495" y="572557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325"/>
          <p:cNvSpPr txBox="1"/>
          <p:nvPr/>
        </p:nvSpPr>
        <p:spPr>
          <a:xfrm>
            <a:off x="1524170" y="57654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326"/>
          <p:cNvSpPr/>
          <p:nvPr/>
        </p:nvSpPr>
        <p:spPr>
          <a:xfrm>
            <a:off x="6073270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327"/>
          <p:cNvSpPr/>
          <p:nvPr/>
        </p:nvSpPr>
        <p:spPr>
          <a:xfrm>
            <a:off x="2512995" y="5203179"/>
            <a:ext cx="289200" cy="261000"/>
          </a:xfrm>
          <a:prstGeom prst="flowChartConnector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328"/>
          <p:cNvSpPr/>
          <p:nvPr/>
        </p:nvSpPr>
        <p:spPr>
          <a:xfrm>
            <a:off x="3565820" y="5203179"/>
            <a:ext cx="289200" cy="261000"/>
          </a:xfrm>
          <a:prstGeom prst="flowChartConnector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329"/>
          <p:cNvSpPr/>
          <p:nvPr/>
        </p:nvSpPr>
        <p:spPr>
          <a:xfrm>
            <a:off x="4739170" y="5203179"/>
            <a:ext cx="289200" cy="261000"/>
          </a:xfrm>
          <a:prstGeom prst="flowChartConnector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330"/>
          <p:cNvSpPr/>
          <p:nvPr/>
        </p:nvSpPr>
        <p:spPr>
          <a:xfrm>
            <a:off x="5341920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331"/>
          <p:cNvSpPr/>
          <p:nvPr/>
        </p:nvSpPr>
        <p:spPr>
          <a:xfrm>
            <a:off x="4031945" y="5203179"/>
            <a:ext cx="289200" cy="2610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332"/>
          <p:cNvSpPr txBox="1"/>
          <p:nvPr/>
        </p:nvSpPr>
        <p:spPr>
          <a:xfrm>
            <a:off x="2029968" y="4448679"/>
            <a:ext cx="122610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안익은거</a:t>
            </a:r>
          </a:p>
        </p:txBody>
      </p:sp>
      <p:sp>
        <p:nvSpPr>
          <p:cNvPr id="15" name="Shape 333"/>
          <p:cNvSpPr txBox="1"/>
          <p:nvPr/>
        </p:nvSpPr>
        <p:spPr>
          <a:xfrm>
            <a:off x="5534370" y="4448679"/>
            <a:ext cx="9846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16" name="Shape 334"/>
          <p:cNvSpPr/>
          <p:nvPr/>
        </p:nvSpPr>
        <p:spPr>
          <a:xfrm>
            <a:off x="6518970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335"/>
          <p:cNvSpPr/>
          <p:nvPr/>
        </p:nvSpPr>
        <p:spPr>
          <a:xfrm>
            <a:off x="6917120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336"/>
          <p:cNvSpPr/>
          <p:nvPr/>
        </p:nvSpPr>
        <p:spPr>
          <a:xfrm>
            <a:off x="2959370" y="5203179"/>
            <a:ext cx="289200" cy="261000"/>
          </a:xfrm>
          <a:prstGeom prst="flowChartConnector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337"/>
          <p:cNvSpPr/>
          <p:nvPr/>
        </p:nvSpPr>
        <p:spPr>
          <a:xfrm>
            <a:off x="1886795" y="5203179"/>
            <a:ext cx="289200" cy="2610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338"/>
          <p:cNvSpPr/>
          <p:nvPr/>
        </p:nvSpPr>
        <p:spPr>
          <a:xfrm>
            <a:off x="4327445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339"/>
          <p:cNvSpPr/>
          <p:nvPr/>
        </p:nvSpPr>
        <p:spPr>
          <a:xfrm>
            <a:off x="5707595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340"/>
          <p:cNvSpPr/>
          <p:nvPr/>
        </p:nvSpPr>
        <p:spPr>
          <a:xfrm>
            <a:off x="3312982" y="5203179"/>
            <a:ext cx="289200" cy="261000"/>
          </a:xfrm>
          <a:prstGeom prst="flowChartConnector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341"/>
          <p:cNvSpPr/>
          <p:nvPr/>
        </p:nvSpPr>
        <p:spPr>
          <a:xfrm>
            <a:off x="4150645" y="5203179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793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기준을 다시 찾자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색깔을 고려</a:t>
            </a:r>
          </a:p>
        </p:txBody>
      </p:sp>
      <p:cxnSp>
        <p:nvCxnSpPr>
          <p:cNvPr id="5" name="Shape 347"/>
          <p:cNvCxnSpPr/>
          <p:nvPr/>
        </p:nvCxnSpPr>
        <p:spPr>
          <a:xfrm rot="10800000" flipH="1">
            <a:off x="1634251" y="5747460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348"/>
          <p:cNvSpPr txBox="1"/>
          <p:nvPr/>
        </p:nvSpPr>
        <p:spPr>
          <a:xfrm>
            <a:off x="6771351" y="5716435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349"/>
          <p:cNvSpPr txBox="1"/>
          <p:nvPr/>
        </p:nvSpPr>
        <p:spPr>
          <a:xfrm>
            <a:off x="1515026" y="5756310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350"/>
          <p:cNvSpPr/>
          <p:nvPr/>
        </p:nvSpPr>
        <p:spPr>
          <a:xfrm>
            <a:off x="6128401" y="344817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351"/>
          <p:cNvSpPr/>
          <p:nvPr/>
        </p:nvSpPr>
        <p:spPr>
          <a:xfrm>
            <a:off x="2503851" y="49315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352"/>
          <p:cNvSpPr/>
          <p:nvPr/>
        </p:nvSpPr>
        <p:spPr>
          <a:xfrm>
            <a:off x="3637026" y="41233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353"/>
          <p:cNvSpPr/>
          <p:nvPr/>
        </p:nvSpPr>
        <p:spPr>
          <a:xfrm>
            <a:off x="4762176" y="50333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354"/>
          <p:cNvSpPr/>
          <p:nvPr/>
        </p:nvSpPr>
        <p:spPr>
          <a:xfrm>
            <a:off x="5405101" y="38277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355"/>
          <p:cNvSpPr/>
          <p:nvPr/>
        </p:nvSpPr>
        <p:spPr>
          <a:xfrm>
            <a:off x="3999126" y="46705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356"/>
          <p:cNvSpPr txBox="1"/>
          <p:nvPr/>
        </p:nvSpPr>
        <p:spPr>
          <a:xfrm>
            <a:off x="1808450" y="3401835"/>
            <a:ext cx="1149275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안익은거</a:t>
            </a:r>
          </a:p>
        </p:txBody>
      </p:sp>
      <p:sp>
        <p:nvSpPr>
          <p:cNvPr id="15" name="Shape 357"/>
          <p:cNvSpPr txBox="1"/>
          <p:nvPr/>
        </p:nvSpPr>
        <p:spPr>
          <a:xfrm>
            <a:off x="6320851" y="4450635"/>
            <a:ext cx="9846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16" name="Shape 358"/>
          <p:cNvSpPr/>
          <p:nvPr/>
        </p:nvSpPr>
        <p:spPr>
          <a:xfrm>
            <a:off x="6482151" y="2783010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359"/>
          <p:cNvSpPr/>
          <p:nvPr/>
        </p:nvSpPr>
        <p:spPr>
          <a:xfrm>
            <a:off x="6851726" y="3243760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360"/>
          <p:cNvSpPr/>
          <p:nvPr/>
        </p:nvSpPr>
        <p:spPr>
          <a:xfrm>
            <a:off x="2957726" y="41896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361"/>
          <p:cNvSpPr/>
          <p:nvPr/>
        </p:nvSpPr>
        <p:spPr>
          <a:xfrm>
            <a:off x="1973126" y="41896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362"/>
          <p:cNvSpPr/>
          <p:nvPr/>
        </p:nvSpPr>
        <p:spPr>
          <a:xfrm>
            <a:off x="4390626" y="375553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363"/>
          <p:cNvSpPr/>
          <p:nvPr/>
        </p:nvSpPr>
        <p:spPr>
          <a:xfrm>
            <a:off x="5762751" y="30202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364"/>
          <p:cNvSpPr/>
          <p:nvPr/>
        </p:nvSpPr>
        <p:spPr>
          <a:xfrm>
            <a:off x="3347813" y="5033335"/>
            <a:ext cx="289200" cy="2610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365"/>
          <p:cNvSpPr/>
          <p:nvPr/>
        </p:nvSpPr>
        <p:spPr>
          <a:xfrm>
            <a:off x="4173651" y="32812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4" name="Shape 366"/>
          <p:cNvCxnSpPr/>
          <p:nvPr/>
        </p:nvCxnSpPr>
        <p:spPr>
          <a:xfrm flipH="1">
            <a:off x="1690001" y="2731485"/>
            <a:ext cx="14100" cy="3044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5" name="Shape 367"/>
          <p:cNvSpPr txBox="1"/>
          <p:nvPr/>
        </p:nvSpPr>
        <p:spPr>
          <a:xfrm>
            <a:off x="628650" y="2582135"/>
            <a:ext cx="1005601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뻘겋다</a:t>
            </a:r>
          </a:p>
        </p:txBody>
      </p:sp>
      <p:sp>
        <p:nvSpPr>
          <p:cNvPr id="26" name="Shape 368"/>
          <p:cNvSpPr txBox="1"/>
          <p:nvPr/>
        </p:nvSpPr>
        <p:spPr>
          <a:xfrm>
            <a:off x="628650" y="4986985"/>
            <a:ext cx="1005601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퍼렇다</a:t>
            </a:r>
          </a:p>
        </p:txBody>
      </p:sp>
    </p:spTree>
    <p:extLst>
      <p:ext uri="{BB962C8B-B14F-4D97-AF65-F5344CB8AC3E}">
        <p14:creationId xmlns:p14="http://schemas.microsoft.com/office/powerpoint/2010/main" val="1760032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기준을 다시 찾자 </a:t>
            </a:r>
            <a:r>
              <a:rPr kumimoji="1" lang="en-US" altLang="ko-KR"/>
              <a:t>–</a:t>
            </a:r>
            <a:r>
              <a:rPr kumimoji="1" lang="ko-KR" altLang="en-US"/>
              <a:t> 가르자</a:t>
            </a:r>
          </a:p>
        </p:txBody>
      </p:sp>
      <p:cxnSp>
        <p:nvCxnSpPr>
          <p:cNvPr id="5" name="Shape 347"/>
          <p:cNvCxnSpPr/>
          <p:nvPr/>
        </p:nvCxnSpPr>
        <p:spPr>
          <a:xfrm rot="10800000" flipH="1">
            <a:off x="1634251" y="5747460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348"/>
          <p:cNvSpPr txBox="1"/>
          <p:nvPr/>
        </p:nvSpPr>
        <p:spPr>
          <a:xfrm>
            <a:off x="6771351" y="5716435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349"/>
          <p:cNvSpPr txBox="1"/>
          <p:nvPr/>
        </p:nvSpPr>
        <p:spPr>
          <a:xfrm>
            <a:off x="1515026" y="5756310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350"/>
          <p:cNvSpPr/>
          <p:nvPr/>
        </p:nvSpPr>
        <p:spPr>
          <a:xfrm>
            <a:off x="6128401" y="3448172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351"/>
          <p:cNvSpPr/>
          <p:nvPr/>
        </p:nvSpPr>
        <p:spPr>
          <a:xfrm>
            <a:off x="2503851" y="49315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352"/>
          <p:cNvSpPr/>
          <p:nvPr/>
        </p:nvSpPr>
        <p:spPr>
          <a:xfrm>
            <a:off x="3637026" y="41233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353"/>
          <p:cNvSpPr/>
          <p:nvPr/>
        </p:nvSpPr>
        <p:spPr>
          <a:xfrm>
            <a:off x="4762176" y="50333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354"/>
          <p:cNvSpPr/>
          <p:nvPr/>
        </p:nvSpPr>
        <p:spPr>
          <a:xfrm>
            <a:off x="5405101" y="38277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355"/>
          <p:cNvSpPr/>
          <p:nvPr/>
        </p:nvSpPr>
        <p:spPr>
          <a:xfrm>
            <a:off x="3999126" y="46705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356"/>
          <p:cNvSpPr txBox="1"/>
          <p:nvPr/>
        </p:nvSpPr>
        <p:spPr>
          <a:xfrm>
            <a:off x="1808450" y="3401835"/>
            <a:ext cx="1149275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안익은거</a:t>
            </a:r>
          </a:p>
        </p:txBody>
      </p:sp>
      <p:sp>
        <p:nvSpPr>
          <p:cNvPr id="15" name="Shape 357"/>
          <p:cNvSpPr txBox="1"/>
          <p:nvPr/>
        </p:nvSpPr>
        <p:spPr>
          <a:xfrm>
            <a:off x="6320851" y="4450635"/>
            <a:ext cx="9846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16" name="Shape 358"/>
          <p:cNvSpPr/>
          <p:nvPr/>
        </p:nvSpPr>
        <p:spPr>
          <a:xfrm>
            <a:off x="6482151" y="2783010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359"/>
          <p:cNvSpPr/>
          <p:nvPr/>
        </p:nvSpPr>
        <p:spPr>
          <a:xfrm>
            <a:off x="6851726" y="3243760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360"/>
          <p:cNvSpPr/>
          <p:nvPr/>
        </p:nvSpPr>
        <p:spPr>
          <a:xfrm>
            <a:off x="2957726" y="41896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361"/>
          <p:cNvSpPr/>
          <p:nvPr/>
        </p:nvSpPr>
        <p:spPr>
          <a:xfrm>
            <a:off x="1973126" y="4189635"/>
            <a:ext cx="289200" cy="261000"/>
          </a:xfrm>
          <a:prstGeom prst="flowChartConnector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362"/>
          <p:cNvSpPr/>
          <p:nvPr/>
        </p:nvSpPr>
        <p:spPr>
          <a:xfrm>
            <a:off x="4390626" y="375553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363"/>
          <p:cNvSpPr/>
          <p:nvPr/>
        </p:nvSpPr>
        <p:spPr>
          <a:xfrm>
            <a:off x="5762751" y="30202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364"/>
          <p:cNvSpPr/>
          <p:nvPr/>
        </p:nvSpPr>
        <p:spPr>
          <a:xfrm>
            <a:off x="3347813" y="5033335"/>
            <a:ext cx="289200" cy="2610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365"/>
          <p:cNvSpPr/>
          <p:nvPr/>
        </p:nvSpPr>
        <p:spPr>
          <a:xfrm>
            <a:off x="4173651" y="3281285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4" name="Shape 366"/>
          <p:cNvCxnSpPr/>
          <p:nvPr/>
        </p:nvCxnSpPr>
        <p:spPr>
          <a:xfrm flipH="1">
            <a:off x="1690001" y="2731485"/>
            <a:ext cx="14100" cy="3044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5" name="Shape 367"/>
          <p:cNvSpPr txBox="1"/>
          <p:nvPr/>
        </p:nvSpPr>
        <p:spPr>
          <a:xfrm>
            <a:off x="628650" y="2582135"/>
            <a:ext cx="1005601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뻘겋다</a:t>
            </a:r>
          </a:p>
        </p:txBody>
      </p:sp>
      <p:sp>
        <p:nvSpPr>
          <p:cNvPr id="26" name="Shape 368"/>
          <p:cNvSpPr txBox="1"/>
          <p:nvPr/>
        </p:nvSpPr>
        <p:spPr>
          <a:xfrm>
            <a:off x="628650" y="4986985"/>
            <a:ext cx="1005601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퍼렇다</a:t>
            </a:r>
          </a:p>
        </p:txBody>
      </p:sp>
      <p:cxnSp>
        <p:nvCxnSpPr>
          <p:cNvPr id="27" name="Shape 378"/>
          <p:cNvCxnSpPr/>
          <p:nvPr/>
        </p:nvCxnSpPr>
        <p:spPr>
          <a:xfrm>
            <a:off x="2684875" y="2682985"/>
            <a:ext cx="3145500" cy="2811600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8" name="Shape 379"/>
          <p:cNvSpPr txBox="1"/>
          <p:nvPr/>
        </p:nvSpPr>
        <p:spPr>
          <a:xfrm>
            <a:off x="2311225" y="2146710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기준</a:t>
            </a:r>
          </a:p>
        </p:txBody>
      </p:sp>
    </p:spTree>
    <p:extLst>
      <p:ext uri="{BB962C8B-B14F-4D97-AF65-F5344CB8AC3E}">
        <p14:creationId xmlns:p14="http://schemas.microsoft.com/office/powerpoint/2010/main" val="1767363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기준이 선이다</a:t>
            </a:r>
          </a:p>
        </p:txBody>
      </p:sp>
      <p:cxnSp>
        <p:nvCxnSpPr>
          <p:cNvPr id="5" name="Shape 347"/>
          <p:cNvCxnSpPr/>
          <p:nvPr/>
        </p:nvCxnSpPr>
        <p:spPr>
          <a:xfrm rot="10800000" flipH="1">
            <a:off x="1634251" y="5747460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4" name="Shape 366"/>
          <p:cNvCxnSpPr/>
          <p:nvPr/>
        </p:nvCxnSpPr>
        <p:spPr>
          <a:xfrm flipH="1">
            <a:off x="1690001" y="2731485"/>
            <a:ext cx="14100" cy="3044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7" name="Shape 378"/>
          <p:cNvCxnSpPr/>
          <p:nvPr/>
        </p:nvCxnSpPr>
        <p:spPr>
          <a:xfrm>
            <a:off x="2684875" y="2682985"/>
            <a:ext cx="3145500" cy="2811600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8" name="Shape 379"/>
          <p:cNvSpPr txBox="1"/>
          <p:nvPr/>
        </p:nvSpPr>
        <p:spPr>
          <a:xfrm>
            <a:off x="2311225" y="2146710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기준</a:t>
            </a:r>
          </a:p>
        </p:txBody>
      </p:sp>
      <p:sp>
        <p:nvSpPr>
          <p:cNvPr id="29" name="Shape 407"/>
          <p:cNvSpPr txBox="1">
            <a:spLocks/>
          </p:cNvSpPr>
          <p:nvPr/>
        </p:nvSpPr>
        <p:spPr>
          <a:xfrm>
            <a:off x="4257625" y="2594766"/>
            <a:ext cx="3813048" cy="117244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" err="1"/>
              <a:t>귤일때는</a:t>
            </a:r>
            <a:r>
              <a:rPr lang="en"/>
              <a:t> </a:t>
            </a:r>
            <a:r>
              <a:rPr lang="en" err="1"/>
              <a:t>값만</a:t>
            </a:r>
            <a:r>
              <a:rPr lang="en"/>
              <a:t> </a:t>
            </a:r>
            <a:r>
              <a:rPr lang="en" err="1"/>
              <a:t>찾으면</a:t>
            </a:r>
            <a:r>
              <a:rPr lang="en"/>
              <a:t> </a:t>
            </a:r>
            <a:r>
              <a:rPr lang="en" err="1"/>
              <a:t>됐는데</a:t>
            </a:r>
            <a:r>
              <a:rPr lang="en"/>
              <a:t>,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/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" err="1"/>
              <a:t>이젠</a:t>
            </a:r>
            <a:r>
              <a:rPr lang="en"/>
              <a:t> </a:t>
            </a:r>
            <a:r>
              <a:rPr lang="en" err="1"/>
              <a:t>기준이</a:t>
            </a:r>
            <a:r>
              <a:rPr lang="en"/>
              <a:t> </a:t>
            </a:r>
            <a:r>
              <a:rPr lang="en" err="1"/>
              <a:t>선이</a:t>
            </a:r>
            <a:r>
              <a:rPr lang="ko-KR" altLang="en-US"/>
              <a:t>다</a:t>
            </a:r>
            <a:r>
              <a:rPr lang="en-US" altLang="ko-KR"/>
              <a:t>.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4176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새 기준의 의미</a:t>
            </a:r>
          </a:p>
        </p:txBody>
      </p:sp>
      <p:sp>
        <p:nvSpPr>
          <p:cNvPr id="5" name="Shape 414"/>
          <p:cNvSpPr txBox="1"/>
          <p:nvPr/>
        </p:nvSpPr>
        <p:spPr>
          <a:xfrm>
            <a:off x="6239279" y="3652399"/>
            <a:ext cx="1466400" cy="52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  <p:sp>
        <p:nvSpPr>
          <p:cNvPr id="6" name="Shape 415"/>
          <p:cNvSpPr txBox="1"/>
          <p:nvPr/>
        </p:nvSpPr>
        <p:spPr>
          <a:xfrm>
            <a:off x="4397367" y="4424433"/>
            <a:ext cx="1466400" cy="52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안익은거</a:t>
            </a:r>
          </a:p>
        </p:txBody>
      </p:sp>
      <p:sp>
        <p:nvSpPr>
          <p:cNvPr id="10" name="Shape 419"/>
          <p:cNvSpPr txBox="1"/>
          <p:nvPr/>
        </p:nvSpPr>
        <p:spPr>
          <a:xfrm>
            <a:off x="8171164" y="5168717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크기</a:t>
            </a:r>
          </a:p>
        </p:txBody>
      </p:sp>
      <p:sp>
        <p:nvSpPr>
          <p:cNvPr id="11" name="Shape 420"/>
          <p:cNvSpPr txBox="1"/>
          <p:nvPr/>
        </p:nvSpPr>
        <p:spPr>
          <a:xfrm>
            <a:off x="3701153" y="2763845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err="1"/>
              <a:t>색깔</a:t>
            </a:r>
            <a:endParaRPr lang="en"/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74609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ko-KR" altLang="en-US"/>
              <a:t>크기하고 색깔하고 같이 고려해서 어느정도 이상이면 익은거</a:t>
            </a:r>
            <a:endParaRPr lang="en"/>
          </a:p>
        </p:txBody>
      </p:sp>
      <p:cxnSp>
        <p:nvCxnSpPr>
          <p:cNvPr id="16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8417872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선형 회귀</a:t>
            </a:r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122421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ko-KR" altLang="en-US" dirty="0"/>
              <a:t>선은 다음 식으로 표현</a:t>
            </a:r>
            <a:endParaRPr lang="en-US" altLang="ko-KR" dirty="0"/>
          </a:p>
          <a:p>
            <a:pPr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" altLang="ko-KR" dirty="0"/>
              <a:t>w</a:t>
            </a:r>
            <a:r>
              <a:rPr lang="en" altLang="ko-KR" baseline="-25000" dirty="0"/>
              <a:t>1</a:t>
            </a:r>
            <a:r>
              <a:rPr lang="en" altLang="ko-KR" dirty="0"/>
              <a:t>x</a:t>
            </a:r>
            <a:r>
              <a:rPr lang="en" altLang="ko-KR" baseline="-25000" dirty="0"/>
              <a:t>1</a:t>
            </a:r>
            <a:r>
              <a:rPr lang="en" altLang="ko-KR" dirty="0"/>
              <a:t> + w</a:t>
            </a:r>
            <a:r>
              <a:rPr lang="en" altLang="ko-KR" baseline="-25000" dirty="0"/>
              <a:t>2</a:t>
            </a:r>
            <a:r>
              <a:rPr lang="en" altLang="ko-KR" dirty="0"/>
              <a:t>x</a:t>
            </a:r>
            <a:r>
              <a:rPr lang="en" altLang="ko-KR" baseline="-25000" dirty="0"/>
              <a:t>2</a:t>
            </a:r>
            <a:r>
              <a:rPr lang="en" altLang="ko-KR" dirty="0"/>
              <a:t> = b</a:t>
            </a:r>
          </a:p>
        </p:txBody>
      </p:sp>
      <p:cxnSp>
        <p:nvCxnSpPr>
          <p:cNvPr id="13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17" name="텍스트 상자 16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400" dirty="0"/>
              <a:t> </a:t>
            </a:r>
            <a:r>
              <a:rPr lang="en-US" altLang="ko-KR" sz="1400" dirty="0"/>
              <a:t>w</a:t>
            </a:r>
            <a:r>
              <a:rPr lang="en-US" altLang="ko-KR" sz="1400" baseline="-25000" dirty="0"/>
              <a:t>1</a:t>
            </a:r>
            <a:r>
              <a:rPr lang="en" altLang="ko-KR" sz="1400" dirty="0"/>
              <a:t>x</a:t>
            </a:r>
            <a:r>
              <a:rPr lang="en" altLang="ko-KR" sz="1400" baseline="-25000" dirty="0"/>
              <a:t>1</a:t>
            </a:r>
            <a:r>
              <a:rPr lang="en" altLang="ko-KR" sz="1400" dirty="0"/>
              <a:t> + </a:t>
            </a:r>
            <a:r>
              <a:rPr lang="en-US" altLang="ko-KR" sz="1400" dirty="0"/>
              <a:t>w</a:t>
            </a:r>
            <a:r>
              <a:rPr lang="en-US" altLang="ko-KR" sz="1400" baseline="-25000" dirty="0"/>
              <a:t>2</a:t>
            </a:r>
            <a:r>
              <a:rPr lang="en" altLang="ko-KR" sz="1400" dirty="0"/>
              <a:t>x</a:t>
            </a:r>
            <a:r>
              <a:rPr lang="en" altLang="ko-KR" sz="1400" baseline="-25000" dirty="0"/>
              <a:t>2</a:t>
            </a:r>
            <a:r>
              <a:rPr lang="en" altLang="ko-KR" sz="1400" dirty="0"/>
              <a:t> = </a:t>
            </a:r>
            <a:r>
              <a:rPr lang="en-US" altLang="ko-KR" sz="1400" dirty="0"/>
              <a:t>3.5</a:t>
            </a:r>
            <a:endParaRPr lang="en" altLang="ko-KR" sz="1400" dirty="0"/>
          </a:p>
          <a:p>
            <a:endParaRPr kumimoji="1" lang="ko-KR" altLang="en-US" sz="1400" dirty="0"/>
          </a:p>
        </p:txBody>
      </p:sp>
      <p:sp>
        <p:nvSpPr>
          <p:cNvPr id="23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4596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</a:t>
            </a:r>
          </a:p>
        </p:txBody>
      </p:sp>
      <p:cxnSp>
        <p:nvCxnSpPr>
          <p:cNvPr id="7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  <p:sp>
        <p:nvSpPr>
          <p:cNvPr id="11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329427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endParaRPr lang="en-US"/>
          </a:p>
          <a:p>
            <a:pPr>
              <a:spcBef>
                <a:spcPts val="0"/>
              </a:spcBef>
              <a:buNone/>
            </a:pPr>
            <a:endParaRPr lang="en-US"/>
          </a:p>
          <a:p>
            <a:pPr lvl="0">
              <a:spcBef>
                <a:spcPts val="0"/>
              </a:spcBef>
              <a:buNone/>
            </a:pP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1</a:t>
            </a:r>
            <a:r>
              <a:rPr lang="en" altLang="ko-KR"/>
              <a:t> + </a:t>
            </a: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2</a:t>
            </a:r>
            <a:r>
              <a:rPr lang="en" altLang="ko-KR"/>
              <a:t> = </a:t>
            </a:r>
            <a:r>
              <a:rPr lang="en-US" altLang="ko-KR"/>
              <a:t>3.5</a:t>
            </a:r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크기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1</a:t>
            </a:r>
            <a:r>
              <a:rPr lang="en" altLang="ko-KR"/>
              <a:t>)</a:t>
            </a:r>
            <a:r>
              <a:rPr lang="en" altLang="ko-KR" err="1"/>
              <a:t>하고</a:t>
            </a: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색깔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2</a:t>
            </a:r>
            <a:r>
              <a:rPr lang="en" altLang="ko-KR"/>
              <a:t>)</a:t>
            </a:r>
            <a:r>
              <a:rPr lang="en" altLang="ko-KR" err="1"/>
              <a:t>를</a:t>
            </a:r>
            <a:r>
              <a:rPr lang="en" altLang="ko-KR"/>
              <a:t> </a:t>
            </a:r>
            <a:r>
              <a:rPr lang="en" altLang="ko-KR" err="1"/>
              <a:t>합쳐서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/>
              <a:t>3.5정도인 </a:t>
            </a:r>
            <a:r>
              <a:rPr lang="en" altLang="ko-KR" err="1"/>
              <a:t>거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</p:txBody>
      </p:sp>
      <p:sp>
        <p:nvSpPr>
          <p:cNvPr id="2" name="텍스트 상자 1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1</a:t>
            </a:r>
            <a:r>
              <a:rPr lang="en" altLang="ko-KR" sz="1400"/>
              <a:t> + </a:t>
            </a:r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2</a:t>
            </a:r>
            <a:r>
              <a:rPr lang="en" altLang="ko-KR" sz="1400"/>
              <a:t> = </a:t>
            </a:r>
            <a:r>
              <a:rPr lang="en-US" altLang="ko-KR" sz="1400"/>
              <a:t>3.5</a:t>
            </a:r>
            <a:endParaRPr lang="en" altLang="ko-KR" sz="1400"/>
          </a:p>
          <a:p>
            <a:endParaRPr kumimoji="1" lang="ko-KR" altLang="en-US" sz="1400"/>
          </a:p>
        </p:txBody>
      </p:sp>
      <p:sp>
        <p:nvSpPr>
          <p:cNvPr id="13" name="Shape 419"/>
          <p:cNvSpPr txBox="1"/>
          <p:nvPr/>
        </p:nvSpPr>
        <p:spPr>
          <a:xfrm>
            <a:off x="4809138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4" name="Shape 419"/>
          <p:cNvSpPr txBox="1"/>
          <p:nvPr/>
        </p:nvSpPr>
        <p:spPr>
          <a:xfrm>
            <a:off x="5812169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5" name="Shape 419"/>
          <p:cNvSpPr txBox="1"/>
          <p:nvPr/>
        </p:nvSpPr>
        <p:spPr>
          <a:xfrm>
            <a:off x="6803036" y="5526697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3</a:t>
            </a:r>
            <a:endParaRPr lang="en"/>
          </a:p>
        </p:txBody>
      </p:sp>
      <p:sp>
        <p:nvSpPr>
          <p:cNvPr id="16" name="Shape 419"/>
          <p:cNvSpPr txBox="1"/>
          <p:nvPr/>
        </p:nvSpPr>
        <p:spPr>
          <a:xfrm>
            <a:off x="3516783" y="4408081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7" name="Shape 419"/>
          <p:cNvSpPr txBox="1"/>
          <p:nvPr/>
        </p:nvSpPr>
        <p:spPr>
          <a:xfrm>
            <a:off x="3519704" y="3334413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12890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선과 점</a:t>
            </a:r>
          </a:p>
        </p:txBody>
      </p:sp>
      <p:cxnSp>
        <p:nvCxnSpPr>
          <p:cNvPr id="7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  <p:sp>
        <p:nvSpPr>
          <p:cNvPr id="11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329427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endParaRPr lang="en-US"/>
          </a:p>
          <a:p>
            <a:pPr>
              <a:spcBef>
                <a:spcPts val="0"/>
              </a:spcBef>
              <a:buNone/>
            </a:pPr>
            <a:endParaRPr lang="en-US"/>
          </a:p>
          <a:p>
            <a:pPr lvl="0">
              <a:spcBef>
                <a:spcPts val="0"/>
              </a:spcBef>
              <a:buNone/>
            </a:pP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1</a:t>
            </a:r>
            <a:r>
              <a:rPr lang="en" altLang="ko-KR"/>
              <a:t> + </a:t>
            </a: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2</a:t>
            </a:r>
            <a:r>
              <a:rPr lang="en" altLang="ko-KR"/>
              <a:t> = </a:t>
            </a:r>
            <a:r>
              <a:rPr lang="en-US" altLang="ko-KR"/>
              <a:t>3.5</a:t>
            </a:r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크기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1</a:t>
            </a:r>
            <a:r>
              <a:rPr lang="en" altLang="ko-KR"/>
              <a:t>)</a:t>
            </a:r>
            <a:r>
              <a:rPr lang="en" altLang="ko-KR" err="1"/>
              <a:t>하고</a:t>
            </a: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색깔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2</a:t>
            </a:r>
            <a:r>
              <a:rPr lang="en" altLang="ko-KR"/>
              <a:t>)</a:t>
            </a:r>
            <a:r>
              <a:rPr lang="en" altLang="ko-KR" err="1"/>
              <a:t>를</a:t>
            </a:r>
            <a:r>
              <a:rPr lang="en" altLang="ko-KR"/>
              <a:t> </a:t>
            </a:r>
            <a:r>
              <a:rPr lang="en" altLang="ko-KR" err="1"/>
              <a:t>합쳐서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/>
              <a:t>3.5정도인 </a:t>
            </a:r>
            <a:r>
              <a:rPr lang="en" altLang="ko-KR" err="1"/>
              <a:t>거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</p:txBody>
      </p:sp>
      <p:sp>
        <p:nvSpPr>
          <p:cNvPr id="2" name="텍스트 상자 1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1</a:t>
            </a:r>
            <a:r>
              <a:rPr lang="en" altLang="ko-KR" sz="1400"/>
              <a:t> + </a:t>
            </a:r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2</a:t>
            </a:r>
            <a:r>
              <a:rPr lang="en" altLang="ko-KR" sz="1400"/>
              <a:t> = </a:t>
            </a:r>
            <a:r>
              <a:rPr lang="en-US" altLang="ko-KR" sz="1400"/>
              <a:t>3.5</a:t>
            </a:r>
            <a:endParaRPr lang="en" altLang="ko-KR" sz="1400"/>
          </a:p>
          <a:p>
            <a:endParaRPr kumimoji="1" lang="ko-KR" altLang="en-US" sz="1400"/>
          </a:p>
        </p:txBody>
      </p:sp>
      <p:sp>
        <p:nvSpPr>
          <p:cNvPr id="13" name="Shape 419"/>
          <p:cNvSpPr txBox="1"/>
          <p:nvPr/>
        </p:nvSpPr>
        <p:spPr>
          <a:xfrm>
            <a:off x="4809138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4" name="Shape 419"/>
          <p:cNvSpPr txBox="1"/>
          <p:nvPr/>
        </p:nvSpPr>
        <p:spPr>
          <a:xfrm>
            <a:off x="5812169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5" name="Shape 419"/>
          <p:cNvSpPr txBox="1"/>
          <p:nvPr/>
        </p:nvSpPr>
        <p:spPr>
          <a:xfrm>
            <a:off x="6803036" y="5526697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3</a:t>
            </a:r>
            <a:endParaRPr lang="en"/>
          </a:p>
        </p:txBody>
      </p:sp>
      <p:sp>
        <p:nvSpPr>
          <p:cNvPr id="16" name="Shape 419"/>
          <p:cNvSpPr txBox="1"/>
          <p:nvPr/>
        </p:nvSpPr>
        <p:spPr>
          <a:xfrm>
            <a:off x="3516783" y="4408081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7" name="Shape 419"/>
          <p:cNvSpPr txBox="1"/>
          <p:nvPr/>
        </p:nvSpPr>
        <p:spPr>
          <a:xfrm>
            <a:off x="3519704" y="3334413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9" name="Shape 469"/>
          <p:cNvSpPr/>
          <p:nvPr/>
        </p:nvSpPr>
        <p:spPr>
          <a:xfrm>
            <a:off x="6068342" y="3476892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470"/>
          <p:cNvSpPr txBox="1"/>
          <p:nvPr/>
        </p:nvSpPr>
        <p:spPr>
          <a:xfrm>
            <a:off x="6179992" y="3348642"/>
            <a:ext cx="588788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(2, 2)</a:t>
            </a:r>
          </a:p>
        </p:txBody>
      </p:sp>
      <p:sp>
        <p:nvSpPr>
          <p:cNvPr id="21" name="Shape 469"/>
          <p:cNvSpPr/>
          <p:nvPr/>
        </p:nvSpPr>
        <p:spPr>
          <a:xfrm>
            <a:off x="7014404" y="4170031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470"/>
          <p:cNvSpPr txBox="1"/>
          <p:nvPr/>
        </p:nvSpPr>
        <p:spPr>
          <a:xfrm>
            <a:off x="7126054" y="4041781"/>
            <a:ext cx="710354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(</a:t>
            </a:r>
            <a:r>
              <a:rPr lang="en-US" altLang="ko-KR" sz="1200"/>
              <a:t>3</a:t>
            </a:r>
            <a:r>
              <a:rPr lang="en" sz="1200"/>
              <a:t>, </a:t>
            </a:r>
            <a:r>
              <a:rPr lang="en-US" altLang="ko-KR" sz="1200"/>
              <a:t>1.3</a:t>
            </a:r>
            <a:r>
              <a:rPr lang="en" sz="1200"/>
              <a:t>)</a:t>
            </a:r>
          </a:p>
        </p:txBody>
      </p:sp>
      <p:sp>
        <p:nvSpPr>
          <p:cNvPr id="23" name="Shape 473"/>
          <p:cNvSpPr/>
          <p:nvPr/>
        </p:nvSpPr>
        <p:spPr>
          <a:xfrm>
            <a:off x="4968776" y="4620240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470"/>
          <p:cNvSpPr txBox="1"/>
          <p:nvPr/>
        </p:nvSpPr>
        <p:spPr>
          <a:xfrm>
            <a:off x="5143979" y="4511340"/>
            <a:ext cx="588788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(</a:t>
            </a:r>
            <a:r>
              <a:rPr lang="en-US" altLang="ko-KR" sz="1200"/>
              <a:t>1,</a:t>
            </a:r>
            <a:r>
              <a:rPr lang="ko-KR" altLang="en-US" sz="1200"/>
              <a:t> </a:t>
            </a:r>
            <a:r>
              <a:rPr lang="en-US" altLang="ko-KR" sz="1200"/>
              <a:t>1</a:t>
            </a:r>
            <a:r>
              <a:rPr lang="en" sz="1200"/>
              <a:t>)</a:t>
            </a:r>
          </a:p>
        </p:txBody>
      </p:sp>
      <p:sp>
        <p:nvSpPr>
          <p:cNvPr id="25" name="Shape 473"/>
          <p:cNvSpPr/>
          <p:nvPr/>
        </p:nvSpPr>
        <p:spPr>
          <a:xfrm>
            <a:off x="5920133" y="4891505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470"/>
          <p:cNvSpPr txBox="1"/>
          <p:nvPr/>
        </p:nvSpPr>
        <p:spPr>
          <a:xfrm>
            <a:off x="6095336" y="4756006"/>
            <a:ext cx="707700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dirty="0"/>
              <a:t>(</a:t>
            </a:r>
            <a:r>
              <a:rPr lang="en-US" altLang="ko-KR" sz="1200" dirty="0"/>
              <a:t>1,</a:t>
            </a:r>
            <a:r>
              <a:rPr lang="ko-KR" altLang="en-US" sz="1200" dirty="0"/>
              <a:t> </a:t>
            </a:r>
            <a:r>
              <a:rPr lang="en-US" altLang="ko-KR" sz="1200" dirty="0"/>
              <a:t>0.7</a:t>
            </a:r>
            <a:r>
              <a:rPr lang="en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24506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점의 값</a:t>
            </a:r>
          </a:p>
        </p:txBody>
      </p:sp>
      <p:cxnSp>
        <p:nvCxnSpPr>
          <p:cNvPr id="7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  <p:sp>
        <p:nvSpPr>
          <p:cNvPr id="11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329427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endParaRPr lang="en-US"/>
          </a:p>
          <a:p>
            <a:pPr>
              <a:spcBef>
                <a:spcPts val="0"/>
              </a:spcBef>
              <a:buNone/>
            </a:pPr>
            <a:endParaRPr lang="en-US"/>
          </a:p>
          <a:p>
            <a:pPr lvl="0">
              <a:spcBef>
                <a:spcPts val="0"/>
              </a:spcBef>
              <a:buNone/>
            </a:pP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1</a:t>
            </a:r>
            <a:r>
              <a:rPr lang="en" altLang="ko-KR"/>
              <a:t> + </a:t>
            </a: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2</a:t>
            </a:r>
            <a:r>
              <a:rPr lang="en" altLang="ko-KR"/>
              <a:t> = </a:t>
            </a:r>
            <a:r>
              <a:rPr lang="en-US" altLang="ko-KR"/>
              <a:t>3.5</a:t>
            </a:r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크기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1</a:t>
            </a:r>
            <a:r>
              <a:rPr lang="en" altLang="ko-KR"/>
              <a:t>)</a:t>
            </a:r>
            <a:r>
              <a:rPr lang="en" altLang="ko-KR" err="1"/>
              <a:t>하고</a:t>
            </a: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색깔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2</a:t>
            </a:r>
            <a:r>
              <a:rPr lang="en" altLang="ko-KR"/>
              <a:t>)</a:t>
            </a:r>
            <a:r>
              <a:rPr lang="en" altLang="ko-KR" err="1"/>
              <a:t>를</a:t>
            </a:r>
            <a:r>
              <a:rPr lang="en" altLang="ko-KR"/>
              <a:t> </a:t>
            </a:r>
            <a:r>
              <a:rPr lang="en" altLang="ko-KR" err="1"/>
              <a:t>합쳐서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/>
              <a:t>3.5정도인 </a:t>
            </a:r>
            <a:r>
              <a:rPr lang="en" altLang="ko-KR" err="1"/>
              <a:t>거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</p:txBody>
      </p:sp>
      <p:sp>
        <p:nvSpPr>
          <p:cNvPr id="2" name="텍스트 상자 1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1</a:t>
            </a:r>
            <a:r>
              <a:rPr lang="en" altLang="ko-KR" sz="1400"/>
              <a:t> + </a:t>
            </a:r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2</a:t>
            </a:r>
            <a:r>
              <a:rPr lang="en" altLang="ko-KR" sz="1400"/>
              <a:t> = </a:t>
            </a:r>
            <a:r>
              <a:rPr lang="en-US" altLang="ko-KR" sz="1400"/>
              <a:t>3.5</a:t>
            </a:r>
            <a:endParaRPr lang="en" altLang="ko-KR" sz="1400"/>
          </a:p>
          <a:p>
            <a:endParaRPr kumimoji="1" lang="ko-KR" altLang="en-US" sz="1400"/>
          </a:p>
        </p:txBody>
      </p:sp>
      <p:sp>
        <p:nvSpPr>
          <p:cNvPr id="13" name="Shape 419"/>
          <p:cNvSpPr txBox="1"/>
          <p:nvPr/>
        </p:nvSpPr>
        <p:spPr>
          <a:xfrm>
            <a:off x="4809138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4" name="Shape 419"/>
          <p:cNvSpPr txBox="1"/>
          <p:nvPr/>
        </p:nvSpPr>
        <p:spPr>
          <a:xfrm>
            <a:off x="5812169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5" name="Shape 419"/>
          <p:cNvSpPr txBox="1"/>
          <p:nvPr/>
        </p:nvSpPr>
        <p:spPr>
          <a:xfrm>
            <a:off x="6803036" y="5526697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3</a:t>
            </a:r>
            <a:endParaRPr lang="en"/>
          </a:p>
        </p:txBody>
      </p:sp>
      <p:sp>
        <p:nvSpPr>
          <p:cNvPr id="16" name="Shape 419"/>
          <p:cNvSpPr txBox="1"/>
          <p:nvPr/>
        </p:nvSpPr>
        <p:spPr>
          <a:xfrm>
            <a:off x="3516783" y="4408081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7" name="Shape 419"/>
          <p:cNvSpPr txBox="1"/>
          <p:nvPr/>
        </p:nvSpPr>
        <p:spPr>
          <a:xfrm>
            <a:off x="3519704" y="3334413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9" name="Shape 469"/>
          <p:cNvSpPr/>
          <p:nvPr/>
        </p:nvSpPr>
        <p:spPr>
          <a:xfrm>
            <a:off x="6068342" y="3476892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470"/>
          <p:cNvSpPr txBox="1"/>
          <p:nvPr/>
        </p:nvSpPr>
        <p:spPr>
          <a:xfrm>
            <a:off x="6179991" y="3348642"/>
            <a:ext cx="1706709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1200" dirty="0"/>
              <a:t>4</a:t>
            </a:r>
            <a:r>
              <a:rPr lang="ko-KR" altLang="en-US" sz="1200" dirty="0"/>
              <a:t>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1x2 + 1x2</a:t>
            </a:r>
            <a:endParaRPr lang="en" sz="1200" dirty="0"/>
          </a:p>
        </p:txBody>
      </p:sp>
      <p:sp>
        <p:nvSpPr>
          <p:cNvPr id="21" name="Shape 469"/>
          <p:cNvSpPr/>
          <p:nvPr/>
        </p:nvSpPr>
        <p:spPr>
          <a:xfrm>
            <a:off x="7014404" y="4170031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470"/>
          <p:cNvSpPr txBox="1"/>
          <p:nvPr/>
        </p:nvSpPr>
        <p:spPr>
          <a:xfrm>
            <a:off x="7126053" y="4041781"/>
            <a:ext cx="1623091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/>
              <a:t>4.3 = 1x3 + 1x1.3</a:t>
            </a:r>
            <a:endParaRPr lang="en" sz="1200" dirty="0"/>
          </a:p>
        </p:txBody>
      </p:sp>
      <p:sp>
        <p:nvSpPr>
          <p:cNvPr id="23" name="Shape 473"/>
          <p:cNvSpPr/>
          <p:nvPr/>
        </p:nvSpPr>
        <p:spPr>
          <a:xfrm>
            <a:off x="4824425" y="4620240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470"/>
          <p:cNvSpPr txBox="1"/>
          <p:nvPr/>
        </p:nvSpPr>
        <p:spPr>
          <a:xfrm>
            <a:off x="4999628" y="4511340"/>
            <a:ext cx="1221413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/>
              <a:t>2 = 1x1 + 1x1</a:t>
            </a:r>
            <a:endParaRPr lang="en" sz="1200" dirty="0"/>
          </a:p>
        </p:txBody>
      </p:sp>
      <p:sp>
        <p:nvSpPr>
          <p:cNvPr id="25" name="Shape 473"/>
          <p:cNvSpPr/>
          <p:nvPr/>
        </p:nvSpPr>
        <p:spPr>
          <a:xfrm>
            <a:off x="5910324" y="4905058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470"/>
          <p:cNvSpPr txBox="1"/>
          <p:nvPr/>
        </p:nvSpPr>
        <p:spPr>
          <a:xfrm>
            <a:off x="6039892" y="4785961"/>
            <a:ext cx="1949024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/>
              <a:t>1.7 = 1x1 + 1x0</a:t>
            </a:r>
            <a:r>
              <a:rPr lang="en-US" altLang="ko-KR" sz="1200" dirty="0"/>
              <a:t>.7</a:t>
            </a:r>
            <a:endParaRPr lang="en" sz="1200" dirty="0"/>
          </a:p>
        </p:txBody>
      </p:sp>
    </p:spTree>
    <p:extLst>
      <p:ext uri="{BB962C8B-B14F-4D97-AF65-F5344CB8AC3E}">
        <p14:creationId xmlns:p14="http://schemas.microsoft.com/office/powerpoint/2010/main" val="27046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03ADEF-8113-40C4-BD00-165ED8D43A4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5004960"/>
            <a:ext cx="8369300" cy="1281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b="1" dirty="0">
                <a:solidFill>
                  <a:schemeClr val="bg1"/>
                </a:solidFill>
              </a:rPr>
              <a:t>1.1 </a:t>
            </a:r>
            <a:r>
              <a:rPr lang="ko-KR" altLang="en-US" sz="3200" b="1" dirty="0" err="1">
                <a:solidFill>
                  <a:schemeClr val="bg1"/>
                </a:solidFill>
              </a:rPr>
              <a:t>머신러닝</a:t>
            </a:r>
            <a:r>
              <a:rPr lang="ko-KR" altLang="en-US" sz="3200" b="1" dirty="0">
                <a:solidFill>
                  <a:schemeClr val="bg1"/>
                </a:solidFill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</a:rPr>
              <a:t>-</a:t>
            </a:r>
          </a:p>
          <a:p>
            <a:pPr marL="369326" lvl="1" indent="0">
              <a:buNone/>
            </a:pPr>
            <a:r>
              <a:rPr lang="en-US" altLang="ko-KR" sz="2831" b="1" dirty="0">
                <a:solidFill>
                  <a:schemeClr val="bg1"/>
                </a:solidFill>
              </a:rPr>
              <a:t> </a:t>
            </a:r>
            <a:r>
              <a:rPr lang="ko-KR" altLang="en-US" sz="2831" b="1" dirty="0">
                <a:solidFill>
                  <a:schemeClr val="bg1"/>
                </a:solidFill>
              </a:rPr>
              <a:t>컴퓨터 스스로 기준을 </a:t>
            </a:r>
            <a:r>
              <a:rPr lang="ko-KR" altLang="en-US" sz="2831" b="1" dirty="0" err="1">
                <a:solidFill>
                  <a:schemeClr val="bg1"/>
                </a:solidFill>
              </a:rPr>
              <a:t>찾는것</a:t>
            </a:r>
            <a:endParaRPr lang="ko-KR" altLang="en-US" sz="2831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0301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선으로 구분된 영역</a:t>
            </a:r>
          </a:p>
        </p:txBody>
      </p:sp>
      <p:cxnSp>
        <p:nvCxnSpPr>
          <p:cNvPr id="7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  <p:sp>
        <p:nvSpPr>
          <p:cNvPr id="11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329427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endParaRPr lang="en-US"/>
          </a:p>
          <a:p>
            <a:pPr>
              <a:spcBef>
                <a:spcPts val="0"/>
              </a:spcBef>
              <a:buNone/>
            </a:pPr>
            <a:endParaRPr lang="en-US"/>
          </a:p>
          <a:p>
            <a:pPr lvl="0">
              <a:spcBef>
                <a:spcPts val="0"/>
              </a:spcBef>
              <a:buNone/>
            </a:pP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1</a:t>
            </a:r>
            <a:r>
              <a:rPr lang="en" altLang="ko-KR"/>
              <a:t> + </a:t>
            </a:r>
            <a:r>
              <a:rPr lang="en-US" altLang="ko-KR"/>
              <a:t>1</a:t>
            </a:r>
            <a:r>
              <a:rPr lang="en" altLang="ko-KR"/>
              <a:t>x</a:t>
            </a:r>
            <a:r>
              <a:rPr lang="en" altLang="ko-KR" baseline="-25000"/>
              <a:t>2</a:t>
            </a:r>
            <a:r>
              <a:rPr lang="en" altLang="ko-KR"/>
              <a:t> = </a:t>
            </a:r>
            <a:r>
              <a:rPr lang="en-US" altLang="ko-KR"/>
              <a:t>3.5</a:t>
            </a:r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크기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1</a:t>
            </a:r>
            <a:r>
              <a:rPr lang="en" altLang="ko-KR"/>
              <a:t>)</a:t>
            </a:r>
            <a:r>
              <a:rPr lang="en" altLang="ko-KR" err="1"/>
              <a:t>하고</a:t>
            </a:r>
            <a:endParaRPr lang="en-US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  <a:p>
            <a:pPr lvl="0">
              <a:spcBef>
                <a:spcPts val="0"/>
              </a:spcBef>
              <a:buNone/>
            </a:pPr>
            <a:r>
              <a:rPr lang="en" altLang="ko-KR" err="1"/>
              <a:t>색깔</a:t>
            </a:r>
            <a:r>
              <a:rPr lang="en" altLang="ko-KR"/>
              <a:t> </a:t>
            </a:r>
            <a:r>
              <a:rPr lang="en" altLang="ko-KR" err="1"/>
              <a:t>정도</a:t>
            </a:r>
            <a:r>
              <a:rPr lang="en" altLang="ko-KR"/>
              <a:t>(x</a:t>
            </a:r>
            <a:r>
              <a:rPr lang="en" altLang="ko-KR" baseline="-25000"/>
              <a:t>2</a:t>
            </a:r>
            <a:r>
              <a:rPr lang="en" altLang="ko-KR"/>
              <a:t>)</a:t>
            </a:r>
            <a:r>
              <a:rPr lang="en" altLang="ko-KR" err="1"/>
              <a:t>를</a:t>
            </a:r>
            <a:r>
              <a:rPr lang="en" altLang="ko-KR"/>
              <a:t> </a:t>
            </a:r>
            <a:r>
              <a:rPr lang="en" altLang="ko-KR" err="1"/>
              <a:t>합쳐서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/>
              <a:t>3.5정도인 </a:t>
            </a:r>
            <a:r>
              <a:rPr lang="en" altLang="ko-KR" err="1"/>
              <a:t>거</a:t>
            </a:r>
            <a:endParaRPr lang="en" altLang="ko-KR"/>
          </a:p>
          <a:p>
            <a:pPr lvl="0">
              <a:spcBef>
                <a:spcPts val="0"/>
              </a:spcBef>
              <a:buNone/>
            </a:pPr>
            <a:endParaRPr lang="en" altLang="ko-KR"/>
          </a:p>
        </p:txBody>
      </p:sp>
      <p:sp>
        <p:nvSpPr>
          <p:cNvPr id="2" name="텍스트 상자 1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1</a:t>
            </a:r>
            <a:r>
              <a:rPr lang="en" altLang="ko-KR" sz="1400"/>
              <a:t> + </a:t>
            </a:r>
            <a:r>
              <a:rPr lang="en-US" altLang="ko-KR" sz="14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2</a:t>
            </a:r>
            <a:r>
              <a:rPr lang="en" altLang="ko-KR" sz="1400"/>
              <a:t> = </a:t>
            </a:r>
            <a:r>
              <a:rPr lang="en-US" altLang="ko-KR" sz="1400"/>
              <a:t>3.5</a:t>
            </a:r>
            <a:endParaRPr lang="en" altLang="ko-KR" sz="1400"/>
          </a:p>
          <a:p>
            <a:endParaRPr kumimoji="1" lang="ko-KR" altLang="en-US" sz="1400"/>
          </a:p>
        </p:txBody>
      </p:sp>
      <p:sp>
        <p:nvSpPr>
          <p:cNvPr id="13" name="Shape 419"/>
          <p:cNvSpPr txBox="1"/>
          <p:nvPr/>
        </p:nvSpPr>
        <p:spPr>
          <a:xfrm>
            <a:off x="4809138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4" name="Shape 419"/>
          <p:cNvSpPr txBox="1"/>
          <p:nvPr/>
        </p:nvSpPr>
        <p:spPr>
          <a:xfrm>
            <a:off x="5812169" y="5548089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5" name="Shape 419"/>
          <p:cNvSpPr txBox="1"/>
          <p:nvPr/>
        </p:nvSpPr>
        <p:spPr>
          <a:xfrm>
            <a:off x="6803036" y="5526697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3</a:t>
            </a:r>
            <a:endParaRPr lang="en"/>
          </a:p>
        </p:txBody>
      </p:sp>
      <p:sp>
        <p:nvSpPr>
          <p:cNvPr id="16" name="Shape 419"/>
          <p:cNvSpPr txBox="1"/>
          <p:nvPr/>
        </p:nvSpPr>
        <p:spPr>
          <a:xfrm>
            <a:off x="3516783" y="4408081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1</a:t>
            </a:r>
            <a:endParaRPr lang="en"/>
          </a:p>
        </p:txBody>
      </p:sp>
      <p:sp>
        <p:nvSpPr>
          <p:cNvPr id="17" name="Shape 419"/>
          <p:cNvSpPr txBox="1"/>
          <p:nvPr/>
        </p:nvSpPr>
        <p:spPr>
          <a:xfrm>
            <a:off x="3519704" y="3334413"/>
            <a:ext cx="62179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altLang="ko-KR"/>
              <a:t>2</a:t>
            </a:r>
            <a:endParaRPr lang="en"/>
          </a:p>
        </p:txBody>
      </p:sp>
      <p:sp>
        <p:nvSpPr>
          <p:cNvPr id="19" name="Shape 469"/>
          <p:cNvSpPr/>
          <p:nvPr/>
        </p:nvSpPr>
        <p:spPr>
          <a:xfrm>
            <a:off x="6068342" y="3476892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470"/>
          <p:cNvSpPr txBox="1"/>
          <p:nvPr/>
        </p:nvSpPr>
        <p:spPr>
          <a:xfrm>
            <a:off x="6179991" y="3348642"/>
            <a:ext cx="1007281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1200"/>
              <a:t>4</a:t>
            </a:r>
            <a:r>
              <a:rPr lang="ko-KR" altLang="en-US" sz="1200"/>
              <a:t> </a:t>
            </a:r>
            <a:r>
              <a:rPr lang="en-US" altLang="ko-KR" sz="1200"/>
              <a:t>=</a:t>
            </a:r>
            <a:r>
              <a:rPr lang="ko-KR" altLang="en-US" sz="1200"/>
              <a:t> </a:t>
            </a:r>
            <a:r>
              <a:rPr lang="en-US" altLang="ko-KR" sz="1200"/>
              <a:t>1x2 + 1x2</a:t>
            </a:r>
            <a:endParaRPr lang="en" sz="1200"/>
          </a:p>
        </p:txBody>
      </p:sp>
      <p:sp>
        <p:nvSpPr>
          <p:cNvPr id="21" name="Shape 469"/>
          <p:cNvSpPr/>
          <p:nvPr/>
        </p:nvSpPr>
        <p:spPr>
          <a:xfrm>
            <a:off x="7014404" y="4170031"/>
            <a:ext cx="152700" cy="1485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470"/>
          <p:cNvSpPr txBox="1"/>
          <p:nvPr/>
        </p:nvSpPr>
        <p:spPr>
          <a:xfrm>
            <a:off x="7126054" y="4041781"/>
            <a:ext cx="1286426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4.3 = 1x3 + 1x1.3</a:t>
            </a:r>
            <a:endParaRPr lang="en" sz="1200"/>
          </a:p>
        </p:txBody>
      </p:sp>
      <p:sp>
        <p:nvSpPr>
          <p:cNvPr id="23" name="Shape 473"/>
          <p:cNvSpPr/>
          <p:nvPr/>
        </p:nvSpPr>
        <p:spPr>
          <a:xfrm>
            <a:off x="4968776" y="4620240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470"/>
          <p:cNvSpPr txBox="1"/>
          <p:nvPr/>
        </p:nvSpPr>
        <p:spPr>
          <a:xfrm>
            <a:off x="5143978" y="4511340"/>
            <a:ext cx="1077063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2 = 1x1 + 1x1</a:t>
            </a:r>
            <a:endParaRPr lang="en" sz="1200"/>
          </a:p>
        </p:txBody>
      </p:sp>
      <p:sp>
        <p:nvSpPr>
          <p:cNvPr id="25" name="Shape 473"/>
          <p:cNvSpPr/>
          <p:nvPr/>
        </p:nvSpPr>
        <p:spPr>
          <a:xfrm>
            <a:off x="6004789" y="4864906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470"/>
          <p:cNvSpPr txBox="1"/>
          <p:nvPr/>
        </p:nvSpPr>
        <p:spPr>
          <a:xfrm>
            <a:off x="6179992" y="4756006"/>
            <a:ext cx="1354664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1.7 = 1x1 + 1x0</a:t>
            </a:r>
            <a:r>
              <a:rPr lang="en-US" altLang="ko-KR" sz="1200"/>
              <a:t>.7</a:t>
            </a:r>
            <a:endParaRPr lang="en" sz="1200"/>
          </a:p>
        </p:txBody>
      </p:sp>
      <p:sp>
        <p:nvSpPr>
          <p:cNvPr id="27" name="Shape 529"/>
          <p:cNvSpPr/>
          <p:nvPr/>
        </p:nvSpPr>
        <p:spPr>
          <a:xfrm>
            <a:off x="3672592" y="2395728"/>
            <a:ext cx="5014800" cy="3630168"/>
          </a:xfrm>
          <a:prstGeom prst="rect">
            <a:avLst/>
          </a:prstGeom>
          <a:solidFill>
            <a:srgbClr val="F3F3F3">
              <a:alpha val="6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531"/>
          <p:cNvSpPr/>
          <p:nvPr/>
        </p:nvSpPr>
        <p:spPr>
          <a:xfrm rot="-2883640">
            <a:off x="5983452" y="2405369"/>
            <a:ext cx="1414392" cy="177021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532"/>
          <p:cNvSpPr/>
          <p:nvPr/>
        </p:nvSpPr>
        <p:spPr>
          <a:xfrm rot="7915331">
            <a:off x="4610417" y="3840219"/>
            <a:ext cx="1414415" cy="177364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D85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533"/>
          <p:cNvSpPr txBox="1"/>
          <p:nvPr/>
        </p:nvSpPr>
        <p:spPr>
          <a:xfrm>
            <a:off x="6293874" y="3107326"/>
            <a:ext cx="768000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 err="1"/>
              <a:t>익은거</a:t>
            </a:r>
            <a:endParaRPr lang="en" sz="1200"/>
          </a:p>
        </p:txBody>
      </p:sp>
      <p:sp>
        <p:nvSpPr>
          <p:cNvPr id="31" name="Shape 534"/>
          <p:cNvSpPr txBox="1"/>
          <p:nvPr/>
        </p:nvSpPr>
        <p:spPr>
          <a:xfrm>
            <a:off x="4933624" y="4447051"/>
            <a:ext cx="768000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안익은거</a:t>
            </a:r>
          </a:p>
        </p:txBody>
      </p:sp>
    </p:spTree>
    <p:extLst>
      <p:ext uri="{BB962C8B-B14F-4D97-AF65-F5344CB8AC3E}">
        <p14:creationId xmlns:p14="http://schemas.microsoft.com/office/powerpoint/2010/main" val="1047730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기준을 찾는다는 건</a:t>
            </a:r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74609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ko-KR" altLang="en-US"/>
              <a:t>선을 표현하는 </a:t>
            </a:r>
            <a:r>
              <a:rPr lang="en" altLang="ko-KR"/>
              <a:t>w</a:t>
            </a:r>
            <a:r>
              <a:rPr lang="en" altLang="ko-KR" baseline="-25000"/>
              <a:t>1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" altLang="ko-KR"/>
              <a:t>w</a:t>
            </a:r>
            <a:r>
              <a:rPr lang="en" altLang="ko-KR" baseline="-25000"/>
              <a:t>2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" altLang="ko-KR"/>
              <a:t>b</a:t>
            </a:r>
            <a:r>
              <a:rPr lang="ko-KR" altLang="en-US"/>
              <a:t>을 찾는 것</a:t>
            </a:r>
            <a:r>
              <a:rPr lang="en-US" altLang="ko-KR"/>
              <a:t>.</a:t>
            </a:r>
          </a:p>
          <a:p>
            <a:pPr>
              <a:spcBef>
                <a:spcPts val="0"/>
              </a:spcBef>
              <a:buNone/>
            </a:pPr>
            <a:endParaRPr lang="en-US" altLang="ko-KR"/>
          </a:p>
          <a:p>
            <a:pPr lvl="0">
              <a:spcBef>
                <a:spcPts val="0"/>
              </a:spcBef>
              <a:buNone/>
            </a:pPr>
            <a:r>
              <a:rPr lang="en" altLang="ko-KR"/>
              <a:t>w</a:t>
            </a:r>
            <a:r>
              <a:rPr lang="en" altLang="ko-KR" baseline="-25000"/>
              <a:t>1</a:t>
            </a:r>
            <a:r>
              <a:rPr lang="en" altLang="ko-KR"/>
              <a:t>x</a:t>
            </a:r>
            <a:r>
              <a:rPr lang="en" altLang="ko-KR" baseline="-25000"/>
              <a:t>1</a:t>
            </a:r>
            <a:r>
              <a:rPr lang="en" altLang="ko-KR"/>
              <a:t> + w</a:t>
            </a:r>
            <a:r>
              <a:rPr lang="en" altLang="ko-KR" baseline="-25000"/>
              <a:t>2</a:t>
            </a:r>
            <a:r>
              <a:rPr lang="en" altLang="ko-KR"/>
              <a:t>x</a:t>
            </a:r>
            <a:r>
              <a:rPr lang="en" altLang="ko-KR" baseline="-25000"/>
              <a:t>2</a:t>
            </a:r>
            <a:r>
              <a:rPr lang="en" altLang="ko-KR"/>
              <a:t> = b</a:t>
            </a:r>
          </a:p>
        </p:txBody>
      </p:sp>
      <p:cxnSp>
        <p:nvCxnSpPr>
          <p:cNvPr id="13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" name="Shape 420"/>
          <p:cNvSpPr txBox="1"/>
          <p:nvPr/>
        </p:nvSpPr>
        <p:spPr>
          <a:xfrm>
            <a:off x="3938291" y="2730054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2</a:t>
            </a:r>
            <a:endParaRPr lang="en"/>
          </a:p>
        </p:txBody>
      </p:sp>
      <p:sp>
        <p:nvSpPr>
          <p:cNvPr id="23" name="Shape 419"/>
          <p:cNvSpPr txBox="1"/>
          <p:nvPr/>
        </p:nvSpPr>
        <p:spPr>
          <a:xfrm>
            <a:off x="8168878" y="5194389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altLang="ko-KR"/>
              <a:t>x</a:t>
            </a:r>
            <a:r>
              <a:rPr lang="en" altLang="ko-KR" baseline="-25000"/>
              <a:t>1</a:t>
            </a:r>
            <a:endParaRPr lang="en"/>
          </a:p>
        </p:txBody>
      </p:sp>
      <p:sp>
        <p:nvSpPr>
          <p:cNvPr id="11" name="텍스트 상자 10"/>
          <p:cNvSpPr txBox="1"/>
          <p:nvPr/>
        </p:nvSpPr>
        <p:spPr>
          <a:xfrm>
            <a:off x="4844153" y="2906904"/>
            <a:ext cx="182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400"/>
              <a:t> </a:t>
            </a:r>
            <a:r>
              <a:rPr lang="en-US" altLang="ko-KR" sz="1400"/>
              <a:t>w</a:t>
            </a:r>
            <a:r>
              <a:rPr lang="en-US" altLang="ko-KR" sz="1400" baseline="-25000"/>
              <a:t>1</a:t>
            </a:r>
            <a:r>
              <a:rPr lang="en" altLang="ko-KR" sz="1400"/>
              <a:t>x</a:t>
            </a:r>
            <a:r>
              <a:rPr lang="en" altLang="ko-KR" sz="1400" baseline="-25000"/>
              <a:t>1</a:t>
            </a:r>
            <a:r>
              <a:rPr lang="en" altLang="ko-KR" sz="1400"/>
              <a:t> + </a:t>
            </a:r>
            <a:r>
              <a:rPr lang="en-US" altLang="ko-KR" sz="1400"/>
              <a:t>w</a:t>
            </a:r>
            <a:r>
              <a:rPr lang="en-US" altLang="ko-KR" sz="1400" baseline="-25000"/>
              <a:t>2</a:t>
            </a:r>
            <a:r>
              <a:rPr lang="en" altLang="ko-KR" sz="1400"/>
              <a:t>x</a:t>
            </a:r>
            <a:r>
              <a:rPr lang="en" altLang="ko-KR" sz="1400" baseline="-25000"/>
              <a:t>2</a:t>
            </a:r>
            <a:r>
              <a:rPr lang="en" altLang="ko-KR" sz="1400"/>
              <a:t> = </a:t>
            </a:r>
            <a:r>
              <a:rPr lang="en-US" altLang="ko-KR" sz="1400"/>
              <a:t>b</a:t>
            </a:r>
            <a:endParaRPr lang="en" altLang="ko-KR" sz="1400"/>
          </a:p>
          <a:p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7236634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선을 찾는 방법</a:t>
            </a:r>
          </a:p>
        </p:txBody>
      </p:sp>
      <p:sp>
        <p:nvSpPr>
          <p:cNvPr id="12" name="Shape 407"/>
          <p:cNvSpPr txBox="1">
            <a:spLocks/>
          </p:cNvSpPr>
          <p:nvPr/>
        </p:nvSpPr>
        <p:spPr>
          <a:xfrm>
            <a:off x="628650" y="2017754"/>
            <a:ext cx="7500366" cy="74609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ko-KR" altLang="en-US"/>
              <a:t>기본 아이디어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‘</a:t>
            </a:r>
            <a:r>
              <a:rPr lang="ko-KR" altLang="en-US"/>
              <a:t>최종 오차는 입력 값 크기에 기인한다</a:t>
            </a:r>
            <a:r>
              <a:rPr lang="en-US" altLang="ko-KR"/>
              <a:t>.’</a:t>
            </a:r>
          </a:p>
          <a:p>
            <a:pPr>
              <a:spcBef>
                <a:spcPts val="0"/>
              </a:spcBef>
              <a:buNone/>
            </a:pPr>
            <a:endParaRPr lang="en-US" altLang="ko-KR"/>
          </a:p>
          <a:p>
            <a:pPr>
              <a:spcBef>
                <a:spcPts val="0"/>
              </a:spcBef>
              <a:buNone/>
            </a:pPr>
            <a:r>
              <a:rPr lang="en-US" altLang="ko-KR"/>
              <a:t>(3,</a:t>
            </a:r>
            <a:r>
              <a:rPr lang="ko-KR" altLang="en-US"/>
              <a:t> </a:t>
            </a:r>
            <a:r>
              <a:rPr lang="en-US" altLang="ko-KR"/>
              <a:t>1)</a:t>
            </a:r>
            <a:r>
              <a:rPr lang="ko-KR" altLang="en-US"/>
              <a:t>의 안익은 사과의 경우 크기</a:t>
            </a:r>
            <a:r>
              <a:rPr lang="en-US" altLang="ko-KR"/>
              <a:t>(3)</a:t>
            </a:r>
            <a:r>
              <a:rPr lang="ko-KR" altLang="en-US"/>
              <a:t>이 색깔</a:t>
            </a:r>
            <a:r>
              <a:rPr lang="en-US" altLang="ko-KR"/>
              <a:t>(1)</a:t>
            </a:r>
            <a:r>
              <a:rPr lang="ko-KR" altLang="en-US"/>
              <a:t>보다</a:t>
            </a:r>
            <a:endParaRPr lang="en-US" altLang="ko-KR"/>
          </a:p>
          <a:p>
            <a:pPr>
              <a:spcBef>
                <a:spcPts val="0"/>
              </a:spcBef>
              <a:buNone/>
            </a:pPr>
            <a:endParaRPr lang="en-US" altLang="ko-KR"/>
          </a:p>
          <a:p>
            <a:pPr>
              <a:spcBef>
                <a:spcPts val="0"/>
              </a:spcBef>
              <a:buNone/>
            </a:pPr>
            <a:r>
              <a:rPr lang="ko-KR" altLang="en-US"/>
              <a:t>결과게 더 영향을 끼쳤다</a:t>
            </a:r>
            <a:r>
              <a:rPr lang="en-US" altLang="ko-KR"/>
              <a:t>.</a:t>
            </a:r>
          </a:p>
          <a:p>
            <a:pPr>
              <a:spcBef>
                <a:spcPts val="0"/>
              </a:spcBef>
              <a:buNone/>
            </a:pPr>
            <a:endParaRPr lang="en-US" altLang="ko-KR"/>
          </a:p>
          <a:p>
            <a:pPr>
              <a:spcBef>
                <a:spcPts val="0"/>
              </a:spcBef>
              <a:buNone/>
            </a:pPr>
            <a:endParaRPr lang="en-US" altLang="ko-KR"/>
          </a:p>
          <a:p>
            <a:pPr>
              <a:spcBef>
                <a:spcPts val="0"/>
              </a:spcBef>
              <a:buNone/>
            </a:pPr>
            <a:r>
              <a:rPr lang="ko-KR" altLang="en-US"/>
              <a:t>색깔의 비중보다</a:t>
            </a:r>
            <a:endParaRPr lang="en-US" altLang="ko-KR"/>
          </a:p>
          <a:p>
            <a:pPr>
              <a:spcBef>
                <a:spcPts val="0"/>
              </a:spcBef>
              <a:buNone/>
            </a:pPr>
            <a:r>
              <a:rPr lang="ko-KR" altLang="en-US"/>
              <a:t>크기의 비중을</a:t>
            </a:r>
            <a:endParaRPr lang="en-US" altLang="ko-KR"/>
          </a:p>
          <a:p>
            <a:pPr>
              <a:spcBef>
                <a:spcPts val="0"/>
              </a:spcBef>
              <a:buNone/>
            </a:pPr>
            <a:r>
              <a:rPr lang="ko-KR" altLang="en-US"/>
              <a:t>더 조정하자</a:t>
            </a:r>
            <a:r>
              <a:rPr lang="en-US" altLang="ko-KR"/>
              <a:t>.</a:t>
            </a:r>
          </a:p>
        </p:txBody>
      </p:sp>
      <p:cxnSp>
        <p:nvCxnSpPr>
          <p:cNvPr id="13" name="Shape 416"/>
          <p:cNvCxnSpPr/>
          <p:nvPr/>
        </p:nvCxnSpPr>
        <p:spPr>
          <a:xfrm rot="10800000" flipH="1">
            <a:off x="4117116" y="5447235"/>
            <a:ext cx="4011900" cy="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" name="Shape 417"/>
          <p:cNvCxnSpPr/>
          <p:nvPr/>
        </p:nvCxnSpPr>
        <p:spPr>
          <a:xfrm>
            <a:off x="4946273" y="3241968"/>
            <a:ext cx="2241000" cy="2103599"/>
          </a:xfrm>
          <a:prstGeom prst="straightConnector1">
            <a:avLst/>
          </a:prstGeom>
          <a:noFill/>
          <a:ln w="762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418"/>
          <p:cNvCxnSpPr/>
          <p:nvPr/>
        </p:nvCxnSpPr>
        <p:spPr>
          <a:xfrm flipH="1">
            <a:off x="4156977" y="3190429"/>
            <a:ext cx="9900" cy="2277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" name="Shape 473"/>
          <p:cNvSpPr/>
          <p:nvPr/>
        </p:nvSpPr>
        <p:spPr>
          <a:xfrm>
            <a:off x="7659419" y="4647672"/>
            <a:ext cx="152700" cy="1485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470"/>
          <p:cNvSpPr txBox="1"/>
          <p:nvPr/>
        </p:nvSpPr>
        <p:spPr>
          <a:xfrm>
            <a:off x="7834622" y="4538772"/>
            <a:ext cx="588788" cy="36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(</a:t>
            </a:r>
            <a:r>
              <a:rPr lang="en-US" altLang="ko-KR" sz="1200"/>
              <a:t>3,</a:t>
            </a:r>
            <a:r>
              <a:rPr lang="ko-KR" altLang="en-US" sz="1200"/>
              <a:t> </a:t>
            </a:r>
            <a:r>
              <a:rPr lang="en-US" altLang="ko-KR" sz="1200"/>
              <a:t>1</a:t>
            </a:r>
            <a:r>
              <a:rPr lang="en" sz="12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96927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입력값에 비례하여 비중을 조정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1965366"/>
            <a:ext cx="7886700" cy="4197350"/>
          </a:xfrm>
        </p:spPr>
        <p:txBody>
          <a:bodyPr/>
          <a:lstStyle/>
          <a:p>
            <a:pPr marL="0" lvl="0" indent="0">
              <a:buNone/>
            </a:pPr>
            <a:r>
              <a:rPr lang="en" altLang="ko-KR" dirty="0"/>
              <a:t>값이 큰 항목의 가중치를 더 크게 조정하자.</a:t>
            </a:r>
          </a:p>
          <a:p>
            <a:endParaRPr kumimoji="1" lang="ko-KR" altLang="en-US" dirty="0"/>
          </a:p>
        </p:txBody>
      </p:sp>
      <p:cxnSp>
        <p:nvCxnSpPr>
          <p:cNvPr id="5" name="Shape 568"/>
          <p:cNvCxnSpPr/>
          <p:nvPr/>
        </p:nvCxnSpPr>
        <p:spPr>
          <a:xfrm rot="10800000" flipH="1">
            <a:off x="5247717" y="4910959"/>
            <a:ext cx="2574000" cy="2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" name="Shape 569"/>
          <p:cNvCxnSpPr/>
          <p:nvPr/>
        </p:nvCxnSpPr>
        <p:spPr>
          <a:xfrm>
            <a:off x="5218950" y="4064041"/>
            <a:ext cx="1015800" cy="1030500"/>
          </a:xfrm>
          <a:prstGeom prst="straightConnector1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" name="Shape 570"/>
          <p:cNvCxnSpPr/>
          <p:nvPr/>
        </p:nvCxnSpPr>
        <p:spPr>
          <a:xfrm flipH="1">
            <a:off x="5307646" y="3284634"/>
            <a:ext cx="21600" cy="1651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" name="Shape 571"/>
          <p:cNvSpPr txBox="1"/>
          <p:nvPr/>
        </p:nvSpPr>
        <p:spPr>
          <a:xfrm>
            <a:off x="7305125" y="491095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/>
              <a:t>크기</a:t>
            </a:r>
          </a:p>
        </p:txBody>
      </p:sp>
      <p:sp>
        <p:nvSpPr>
          <p:cNvPr id="9" name="Shape 572"/>
          <p:cNvSpPr txBox="1"/>
          <p:nvPr/>
        </p:nvSpPr>
        <p:spPr>
          <a:xfrm>
            <a:off x="4698450" y="317555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/>
              <a:t>색깔</a:t>
            </a:r>
          </a:p>
        </p:txBody>
      </p:sp>
      <p:cxnSp>
        <p:nvCxnSpPr>
          <p:cNvPr id="10" name="Shape 573"/>
          <p:cNvCxnSpPr/>
          <p:nvPr/>
        </p:nvCxnSpPr>
        <p:spPr>
          <a:xfrm>
            <a:off x="5131925" y="3919003"/>
            <a:ext cx="2173200" cy="1168800"/>
          </a:xfrm>
          <a:prstGeom prst="straightConnector1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574"/>
          <p:cNvSpPr/>
          <p:nvPr/>
        </p:nvSpPr>
        <p:spPr>
          <a:xfrm>
            <a:off x="6400629" y="4604566"/>
            <a:ext cx="268200" cy="2394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575"/>
          <p:cNvSpPr/>
          <p:nvPr/>
        </p:nvSpPr>
        <p:spPr>
          <a:xfrm>
            <a:off x="5734050" y="4511491"/>
            <a:ext cx="544200" cy="13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6A5A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hape 576"/>
          <p:cNvCxnSpPr/>
          <p:nvPr/>
        </p:nvCxnSpPr>
        <p:spPr>
          <a:xfrm rot="10800000" flipH="1">
            <a:off x="1177917" y="4983509"/>
            <a:ext cx="2574000" cy="2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" name="Shape 577"/>
          <p:cNvCxnSpPr/>
          <p:nvPr/>
        </p:nvCxnSpPr>
        <p:spPr>
          <a:xfrm>
            <a:off x="1098350" y="4151091"/>
            <a:ext cx="1066800" cy="1015800"/>
          </a:xfrm>
          <a:prstGeom prst="straightConnector1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578"/>
          <p:cNvCxnSpPr/>
          <p:nvPr/>
        </p:nvCxnSpPr>
        <p:spPr>
          <a:xfrm flipH="1">
            <a:off x="1237846" y="3357184"/>
            <a:ext cx="21600" cy="1651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" name="Shape 579"/>
          <p:cNvSpPr txBox="1"/>
          <p:nvPr/>
        </p:nvSpPr>
        <p:spPr>
          <a:xfrm>
            <a:off x="3235325" y="498350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/>
              <a:t>크기</a:t>
            </a:r>
          </a:p>
        </p:txBody>
      </p:sp>
      <p:sp>
        <p:nvSpPr>
          <p:cNvPr id="17" name="Shape 580"/>
          <p:cNvSpPr txBox="1"/>
          <p:nvPr/>
        </p:nvSpPr>
        <p:spPr>
          <a:xfrm>
            <a:off x="628650" y="324810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/>
              <a:t>색깔</a:t>
            </a:r>
          </a:p>
        </p:txBody>
      </p:sp>
      <p:cxnSp>
        <p:nvCxnSpPr>
          <p:cNvPr id="18" name="Shape 581"/>
          <p:cNvCxnSpPr/>
          <p:nvPr/>
        </p:nvCxnSpPr>
        <p:spPr>
          <a:xfrm>
            <a:off x="1156400" y="3215241"/>
            <a:ext cx="1102800" cy="1965900"/>
          </a:xfrm>
          <a:prstGeom prst="straightConnector1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9" name="Shape 582"/>
          <p:cNvSpPr/>
          <p:nvPr/>
        </p:nvSpPr>
        <p:spPr>
          <a:xfrm>
            <a:off x="1344204" y="3766591"/>
            <a:ext cx="268200" cy="239400"/>
          </a:xfrm>
          <a:prstGeom prst="flowChartConnector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583"/>
          <p:cNvSpPr/>
          <p:nvPr/>
        </p:nvSpPr>
        <p:spPr>
          <a:xfrm rot="-5400000">
            <a:off x="1448450" y="4399689"/>
            <a:ext cx="463500" cy="13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6A5A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584"/>
          <p:cNvSpPr txBox="1"/>
          <p:nvPr/>
        </p:nvSpPr>
        <p:spPr>
          <a:xfrm>
            <a:off x="1740675" y="5334641"/>
            <a:ext cx="1500000" cy="53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색깔 값이 큰 경우</a:t>
            </a:r>
          </a:p>
        </p:txBody>
      </p:sp>
      <p:sp>
        <p:nvSpPr>
          <p:cNvPr id="22" name="Shape 585"/>
          <p:cNvSpPr txBox="1"/>
          <p:nvPr/>
        </p:nvSpPr>
        <p:spPr>
          <a:xfrm>
            <a:off x="5839500" y="5264666"/>
            <a:ext cx="1500000" cy="53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크기 값이 큰 경우</a:t>
            </a:r>
          </a:p>
        </p:txBody>
      </p:sp>
    </p:spTree>
    <p:extLst>
      <p:ext uri="{BB962C8B-B14F-4D97-AF65-F5344CB8AC3E}">
        <p14:creationId xmlns:p14="http://schemas.microsoft.com/office/powerpoint/2010/main" val="15046803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선을 학습하는 방법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552450" y="2103438"/>
            <a:ext cx="8039100" cy="4351337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ko-KR" altLang="en-US" dirty="0"/>
              <a:t>각 비중치를 오차와 각 </a:t>
            </a:r>
            <a:r>
              <a:rPr lang="ko-KR" altLang="en-US" dirty="0" err="1"/>
              <a:t>입력값의</a:t>
            </a:r>
            <a:r>
              <a:rPr lang="ko-KR" altLang="en-US" dirty="0"/>
              <a:t> 곱에 비례해서 비중치를 수정한다</a:t>
            </a:r>
            <a:r>
              <a:rPr lang="en-US" altLang="ko-KR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ko-KR" altLang="en-US" dirty="0"/>
          </a:p>
          <a:p>
            <a:pPr lvl="0">
              <a:spcBef>
                <a:spcPts val="0"/>
              </a:spcBef>
              <a:buNone/>
            </a:pPr>
            <a:r>
              <a:rPr lang="ko-KR" altLang="en-US" dirty="0"/>
              <a:t>가중치의 변경 크기 </a:t>
            </a:r>
            <a:r>
              <a:rPr lang="en-US" altLang="ko-KR" dirty="0"/>
              <a:t>= </a:t>
            </a:r>
            <a:r>
              <a:rPr lang="ko-KR" altLang="en-US" dirty="0" err="1"/>
              <a:t>입력값</a:t>
            </a:r>
            <a:r>
              <a:rPr lang="ko-KR" altLang="en-US" dirty="0"/>
              <a:t> * 오차 * </a:t>
            </a:r>
            <a:r>
              <a:rPr lang="ko-KR" altLang="en-US" dirty="0" err="1"/>
              <a:t>학습율</a:t>
            </a:r>
            <a:endParaRPr lang="ko-KR" altLang="en-US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6324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계산식의 다른 표현 </a:t>
            </a:r>
            <a:r>
              <a:rPr kumimoji="1" lang="en-US" altLang="ko-KR" dirty="0"/>
              <a:t>- </a:t>
            </a:r>
            <a:r>
              <a:rPr kumimoji="1" lang="ko-KR" altLang="en-US" dirty="0"/>
              <a:t>그래프</a:t>
            </a:r>
          </a:p>
        </p:txBody>
      </p:sp>
      <p:sp>
        <p:nvSpPr>
          <p:cNvPr id="5" name="Shape 597"/>
          <p:cNvSpPr/>
          <p:nvPr/>
        </p:nvSpPr>
        <p:spPr>
          <a:xfrm>
            <a:off x="1815935" y="2697188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598"/>
          <p:cNvSpPr/>
          <p:nvPr/>
        </p:nvSpPr>
        <p:spPr>
          <a:xfrm>
            <a:off x="1815935" y="3504438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599"/>
          <p:cNvSpPr/>
          <p:nvPr/>
        </p:nvSpPr>
        <p:spPr>
          <a:xfrm>
            <a:off x="1815935" y="4383113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600"/>
          <p:cNvSpPr/>
          <p:nvPr/>
        </p:nvSpPr>
        <p:spPr>
          <a:xfrm>
            <a:off x="3909060" y="3461563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9" name="Shape 601"/>
          <p:cNvCxnSpPr/>
          <p:nvPr/>
        </p:nvCxnSpPr>
        <p:spPr>
          <a:xfrm>
            <a:off x="2408885" y="2982938"/>
            <a:ext cx="14358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0" name="Shape 602"/>
          <p:cNvCxnSpPr/>
          <p:nvPr/>
        </p:nvCxnSpPr>
        <p:spPr>
          <a:xfrm>
            <a:off x="2408885" y="3711613"/>
            <a:ext cx="1411200" cy="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1" name="Shape 603"/>
          <p:cNvCxnSpPr/>
          <p:nvPr/>
        </p:nvCxnSpPr>
        <p:spPr>
          <a:xfrm rot="10800000" flipH="1">
            <a:off x="2430310" y="3983013"/>
            <a:ext cx="1389600" cy="57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2" name="Shape 604"/>
          <p:cNvSpPr txBox="1"/>
          <p:nvPr/>
        </p:nvSpPr>
        <p:spPr>
          <a:xfrm>
            <a:off x="1860185" y="2684263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13" name="Shape 605"/>
          <p:cNvSpPr txBox="1"/>
          <p:nvPr/>
        </p:nvSpPr>
        <p:spPr>
          <a:xfrm>
            <a:off x="1860185" y="3490813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</a:p>
        </p:txBody>
      </p:sp>
      <p:sp>
        <p:nvSpPr>
          <p:cNvPr id="14" name="Shape 606"/>
          <p:cNvSpPr txBox="1"/>
          <p:nvPr/>
        </p:nvSpPr>
        <p:spPr>
          <a:xfrm>
            <a:off x="1860185" y="4383113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15" name="Shape 607"/>
          <p:cNvSpPr txBox="1"/>
          <p:nvPr/>
        </p:nvSpPr>
        <p:spPr>
          <a:xfrm>
            <a:off x="2931635" y="2811488"/>
            <a:ext cx="4788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16" name="Shape 608"/>
          <p:cNvSpPr txBox="1"/>
          <p:nvPr/>
        </p:nvSpPr>
        <p:spPr>
          <a:xfrm>
            <a:off x="2906762" y="3397263"/>
            <a:ext cx="478799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</a:p>
        </p:txBody>
      </p:sp>
      <p:sp>
        <p:nvSpPr>
          <p:cNvPr id="17" name="Shape 609"/>
          <p:cNvSpPr txBox="1"/>
          <p:nvPr/>
        </p:nvSpPr>
        <p:spPr>
          <a:xfrm>
            <a:off x="2950997" y="3932975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</a:p>
        </p:txBody>
      </p:sp>
      <p:sp>
        <p:nvSpPr>
          <p:cNvPr id="18" name="Shape 610"/>
          <p:cNvSpPr txBox="1"/>
          <p:nvPr/>
        </p:nvSpPr>
        <p:spPr>
          <a:xfrm>
            <a:off x="3952810" y="3397250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+</a:t>
            </a:r>
          </a:p>
        </p:txBody>
      </p:sp>
      <p:sp>
        <p:nvSpPr>
          <p:cNvPr id="19" name="Shape 611"/>
          <p:cNvSpPr txBox="1"/>
          <p:nvPr/>
        </p:nvSpPr>
        <p:spPr>
          <a:xfrm>
            <a:off x="5261660" y="3397263"/>
            <a:ext cx="26490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+ 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+ b</a:t>
            </a:r>
          </a:p>
        </p:txBody>
      </p:sp>
      <p:cxnSp>
        <p:nvCxnSpPr>
          <p:cNvPr id="20" name="Shape 612"/>
          <p:cNvCxnSpPr/>
          <p:nvPr/>
        </p:nvCxnSpPr>
        <p:spPr>
          <a:xfrm>
            <a:off x="4475847" y="3633163"/>
            <a:ext cx="6978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21315354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선을 찾을 수 있다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1877291"/>
            <a:ext cx="7886700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실제로 저 간단한 로직으로 선을 찾을 수 있다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ko-KR" altLang="en-US" dirty="0"/>
              <a:t>학습할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29" name="Shape 6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39676" y="3072676"/>
            <a:ext cx="4880599" cy="2711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00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 err="1"/>
              <a:t>머신러닝</a:t>
            </a:r>
            <a:r>
              <a:rPr kumimoji="1" lang="ko-KR" altLang="en-US" dirty="0"/>
              <a:t> 용어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150259" y="1869897"/>
            <a:ext cx="8928243" cy="4430891"/>
          </a:xfrm>
        </p:spPr>
        <p:txBody>
          <a:bodyPr>
            <a:normAutofit fontScale="85000" lnSpcReduction="10000"/>
          </a:bodyPr>
          <a:lstStyle/>
          <a:p>
            <a:r>
              <a:rPr kumimoji="1" lang="ko-KR" altLang="en-US" dirty="0"/>
              <a:t>크기에다 색깔을 추가하니 더 잘된다</a:t>
            </a:r>
            <a:r>
              <a:rPr kumimoji="1" lang="en-US" altLang="ko-KR" dirty="0"/>
              <a:t>. </a:t>
            </a:r>
          </a:p>
          <a:p>
            <a:pPr lvl="1"/>
            <a:r>
              <a:rPr kumimoji="1" lang="ko-KR" altLang="en-US" dirty="0"/>
              <a:t>크기</a:t>
            </a:r>
            <a:r>
              <a:rPr kumimoji="1" lang="en-US" altLang="ko-KR" dirty="0"/>
              <a:t>, </a:t>
            </a:r>
            <a:r>
              <a:rPr kumimoji="1" lang="ko-KR" altLang="en-US" dirty="0"/>
              <a:t>색깔을 특질</a:t>
            </a:r>
            <a:r>
              <a:rPr kumimoji="1" lang="en-US" altLang="ko-KR" dirty="0"/>
              <a:t>(feature)</a:t>
            </a:r>
            <a:r>
              <a:rPr kumimoji="1" lang="ko-KR" altLang="en-US" dirty="0"/>
              <a:t>라 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각 사과 마다 </a:t>
            </a:r>
            <a:r>
              <a:rPr kumimoji="1" lang="en-US" altLang="ko-KR" dirty="0"/>
              <a:t>2</a:t>
            </a:r>
            <a:r>
              <a:rPr kumimoji="1" lang="ko-KR" altLang="en-US" dirty="0"/>
              <a:t>개 값의 특질이 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크기 </a:t>
            </a:r>
            <a:r>
              <a:rPr kumimoji="1" lang="en-US" altLang="ko-KR" dirty="0"/>
              <a:t>3, </a:t>
            </a:r>
            <a:r>
              <a:rPr kumimoji="1" lang="ko-KR" altLang="en-US" dirty="0"/>
              <a:t>색깔 </a:t>
            </a:r>
            <a:r>
              <a:rPr kumimoji="1" lang="en-US" altLang="ko-KR" dirty="0"/>
              <a:t>2 </a:t>
            </a:r>
          </a:p>
          <a:p>
            <a:pPr lvl="1"/>
            <a:r>
              <a:rPr kumimoji="1" lang="ko-KR" altLang="en-US" dirty="0"/>
              <a:t>특질 벡터 혹은 입력 벡터라 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사과 예의 경우 </a:t>
            </a:r>
            <a:r>
              <a:rPr kumimoji="1" lang="en-US" altLang="ko-KR" dirty="0"/>
              <a:t>2</a:t>
            </a:r>
            <a:r>
              <a:rPr kumimoji="1" lang="ko-KR" altLang="en-US" dirty="0"/>
              <a:t>개 특질</a:t>
            </a:r>
            <a:r>
              <a:rPr kumimoji="1" lang="en-US" altLang="ko-KR" dirty="0"/>
              <a:t>(</a:t>
            </a:r>
            <a:r>
              <a:rPr kumimoji="1" lang="ko-KR" altLang="en-US" dirty="0"/>
              <a:t>크기</a:t>
            </a:r>
            <a:r>
              <a:rPr kumimoji="1" lang="en-US" altLang="ko-KR" dirty="0"/>
              <a:t>, </a:t>
            </a:r>
            <a:r>
              <a:rPr kumimoji="1" lang="ko-KR" altLang="en-US" dirty="0"/>
              <a:t>색깔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사용했다</a:t>
            </a:r>
            <a:r>
              <a:rPr kumimoji="1" lang="en-US" altLang="ko-KR" dirty="0"/>
              <a:t>. </a:t>
            </a:r>
          </a:p>
          <a:p>
            <a:pPr lvl="1"/>
            <a:r>
              <a:rPr kumimoji="1" lang="ko-KR" altLang="en-US" dirty="0"/>
              <a:t>입력 벡터가 </a:t>
            </a:r>
            <a:r>
              <a:rPr kumimoji="1" lang="en-US" altLang="ko-KR" dirty="0"/>
              <a:t>2</a:t>
            </a:r>
            <a:r>
              <a:rPr kumimoji="1" lang="ko-KR" altLang="en-US" dirty="0"/>
              <a:t>차원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학습을 한다는 건 선을 구성하는 </a:t>
            </a:r>
            <a:r>
              <a:rPr kumimoji="1" lang="en-US" altLang="ko-KR" dirty="0"/>
              <a:t>3</a:t>
            </a:r>
            <a:r>
              <a:rPr kumimoji="1" lang="ko-KR" altLang="en-US" dirty="0"/>
              <a:t>개의 값을 찾는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선으로 양분한다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선형 분리</a:t>
            </a:r>
            <a:r>
              <a:rPr kumimoji="1" lang="en-US" altLang="ko-KR" dirty="0"/>
              <a:t>(linear separating)</a:t>
            </a:r>
          </a:p>
          <a:p>
            <a:r>
              <a:rPr kumimoji="1" lang="ko-KR" altLang="en-US" dirty="0"/>
              <a:t>각 입력에 곱해지는 </a:t>
            </a:r>
            <a:r>
              <a:rPr kumimoji="1" lang="en-US" altLang="ko-KR" dirty="0"/>
              <a:t>w1, w2</a:t>
            </a:r>
            <a:r>
              <a:rPr kumimoji="1" lang="ko-KR" altLang="en-US" dirty="0"/>
              <a:t>들을 가중치</a:t>
            </a:r>
            <a:r>
              <a:rPr kumimoji="1" lang="en-US" altLang="ko-KR" dirty="0"/>
              <a:t>(weight)</a:t>
            </a:r>
            <a:r>
              <a:rPr kumimoji="1" lang="ko-KR" altLang="en-US" dirty="0"/>
              <a:t>라 칭한다</a:t>
            </a:r>
            <a:r>
              <a:rPr kumimoji="1" lang="en-US" altLang="ko-KR" dirty="0"/>
              <a:t>.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44526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127149" y="5292019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1.3 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비용 함수와 학습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39668115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비용 함수</a:t>
            </a:r>
            <a:r>
              <a:rPr kumimoji="1" lang="en-US" altLang="ko-KR"/>
              <a:t>(Cost Function)</a:t>
            </a:r>
            <a:endParaRPr kumimoji="1" lang="ko-KR" altLang="en-US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523982" y="2021245"/>
            <a:ext cx="3586163" cy="43513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kumimoji="1" lang="ko-KR" altLang="en-US" dirty="0"/>
              <a:t>귤의 예에서</a:t>
            </a:r>
            <a:r>
              <a:rPr kumimoji="1" lang="en-US" altLang="ko-KR" dirty="0"/>
              <a:t>, </a:t>
            </a:r>
            <a:r>
              <a:rPr kumimoji="1" lang="ko-KR" altLang="en-US" dirty="0"/>
              <a:t>그 기준의 값에 따라 오차의 크기가 결정된다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결국 학습의 목표는 오차를 최소로</a:t>
            </a:r>
            <a:r>
              <a:rPr kumimoji="1" lang="en-US" altLang="ko-KR" dirty="0"/>
              <a:t>, </a:t>
            </a:r>
            <a:r>
              <a:rPr kumimoji="1" lang="ko-KR" altLang="en-US" dirty="0"/>
              <a:t>혹은 오차함수의 값이 최소가 되는 </a:t>
            </a:r>
            <a:r>
              <a:rPr kumimoji="1" lang="en-US" altLang="ko-KR" dirty="0"/>
              <a:t>w</a:t>
            </a:r>
            <a:r>
              <a:rPr kumimoji="1" lang="ko-KR" altLang="en-US" dirty="0"/>
              <a:t>를 찾는 것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비용 함수는 모델을 구성하는 가중치</a:t>
            </a:r>
            <a:r>
              <a:rPr kumimoji="1" lang="en-US" altLang="ko-KR" dirty="0"/>
              <a:t>(w)</a:t>
            </a:r>
            <a:r>
              <a:rPr kumimoji="1" lang="ko-KR" altLang="en-US" dirty="0"/>
              <a:t>의 함수이다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예에서의 </a:t>
            </a:r>
            <a:r>
              <a:rPr kumimoji="1" lang="ko-KR" altLang="en-US" dirty="0" err="1"/>
              <a:t>기준값에</a:t>
            </a:r>
            <a:r>
              <a:rPr kumimoji="1" lang="ko-KR" altLang="en-US" dirty="0"/>
              <a:t> 의해 발생하는 오차의 정도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5" name="Shape 6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3128" y="4725161"/>
            <a:ext cx="4427375" cy="128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6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202" y="2277199"/>
            <a:ext cx="3368800" cy="24983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114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귤 익은 것 분류하기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사람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1820862"/>
            <a:ext cx="7886700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2</a:t>
            </a:r>
            <a:r>
              <a:rPr kumimoji="1" lang="ko-KR" altLang="en-US" dirty="0"/>
              <a:t>개의 상자가 있다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익은 것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안 익은 것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사람이 분류되지 않은 귤을 사람이 분류해야 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2</a:t>
            </a:r>
            <a:r>
              <a:rPr kumimoji="1" lang="ko-KR" altLang="en-US" dirty="0"/>
              <a:t>개 상자의 것들을 보고 감 잡고 분류한다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519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학습과 비용함수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174660" y="2103438"/>
            <a:ext cx="8794679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비용함수를 최소로 하는 </a:t>
            </a:r>
            <a:r>
              <a:rPr kumimoji="1" lang="en-US" altLang="ko-KR" dirty="0"/>
              <a:t>w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b </a:t>
            </a:r>
            <a:r>
              <a:rPr kumimoji="1" lang="ko-KR" altLang="en-US" dirty="0"/>
              <a:t>를 찾는 것이</a:t>
            </a:r>
            <a:r>
              <a:rPr kumimoji="1" lang="en-US" altLang="ko-KR" dirty="0"/>
              <a:t> </a:t>
            </a:r>
            <a:r>
              <a:rPr kumimoji="1" lang="ko-KR" altLang="en-US" dirty="0"/>
              <a:t>학습이다</a:t>
            </a:r>
          </a:p>
        </p:txBody>
      </p:sp>
      <p:pic>
        <p:nvPicPr>
          <p:cNvPr id="7" name="Shape 6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87600" y="3191599"/>
            <a:ext cx="3368800" cy="24983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아래쪽 화살표[D] 5"/>
          <p:cNvSpPr/>
          <p:nvPr/>
        </p:nvSpPr>
        <p:spPr>
          <a:xfrm>
            <a:off x="4115851" y="4622738"/>
            <a:ext cx="338328" cy="82075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0200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경사 하강법</a:t>
            </a:r>
            <a:r>
              <a:rPr kumimoji="1" lang="en-US" altLang="ko-KR"/>
              <a:t>(Gradient Descent)</a:t>
            </a:r>
            <a:endParaRPr kumimoji="1" lang="ko-KR" altLang="en-US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오차평면에서 공을 올려 놓았을 때 공이 굴러가는 방향</a:t>
            </a:r>
            <a:r>
              <a:rPr kumimoji="1" lang="en-US" altLang="ko-KR" dirty="0"/>
              <a:t>(</a:t>
            </a:r>
            <a:r>
              <a:rPr kumimoji="1" lang="ko-KR" altLang="en-US" dirty="0"/>
              <a:t>오차가 적어지는 방향</a:t>
            </a:r>
            <a:r>
              <a:rPr kumimoji="1" lang="en-US" altLang="ko-KR" dirty="0"/>
              <a:t>)</a:t>
            </a:r>
            <a:r>
              <a:rPr kumimoji="1" lang="ko-KR" altLang="en-US" dirty="0"/>
              <a:t>으로 </a:t>
            </a:r>
            <a:r>
              <a:rPr kumimoji="1" lang="en-US" altLang="ko-KR" dirty="0"/>
              <a:t>w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b</a:t>
            </a:r>
            <a:r>
              <a:rPr kumimoji="1" lang="ko-KR" altLang="en-US" dirty="0"/>
              <a:t>를 조정한다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5" name="Shape 6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87600" y="3191599"/>
            <a:ext cx="3368800" cy="2498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직선 연결선[R] 6"/>
          <p:cNvCxnSpPr/>
          <p:nvPr/>
        </p:nvCxnSpPr>
        <p:spPr>
          <a:xfrm flipH="1">
            <a:off x="4412974" y="3824577"/>
            <a:ext cx="1677725" cy="1969882"/>
          </a:xfrm>
          <a:prstGeom prst="lin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상자 10"/>
          <p:cNvSpPr txBox="1"/>
          <p:nvPr/>
        </p:nvSpPr>
        <p:spPr>
          <a:xfrm>
            <a:off x="6056980" y="3670688"/>
            <a:ext cx="564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/>
              <a:t>경사</a:t>
            </a:r>
          </a:p>
        </p:txBody>
      </p:sp>
      <p:sp>
        <p:nvSpPr>
          <p:cNvPr id="12" name="타원 11"/>
          <p:cNvSpPr/>
          <p:nvPr/>
        </p:nvSpPr>
        <p:spPr>
          <a:xfrm>
            <a:off x="4882101" y="4734996"/>
            <a:ext cx="262393" cy="274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4663440" y="4880586"/>
            <a:ext cx="349857" cy="413467"/>
          </a:xfrm>
          <a:prstGeom prst="straightConnector1">
            <a:avLst/>
          </a:prstGeom>
          <a:ln w="50800"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091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예에서 학습방법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77056" y="2103438"/>
            <a:ext cx="8989888" cy="4197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2000" dirty="0"/>
              <a:t>경사 하강법은 비용함수를 구하고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이를 각 </a:t>
            </a:r>
            <a:r>
              <a:rPr kumimoji="1" lang="en-US" altLang="ko-KR" sz="2000" dirty="0"/>
              <a:t>weight </a:t>
            </a:r>
            <a:r>
              <a:rPr kumimoji="1" lang="ko-KR" altLang="en-US" sz="2000" dirty="0"/>
              <a:t>별로 </a:t>
            </a:r>
            <a:r>
              <a:rPr kumimoji="1" lang="ko-KR" altLang="en-US" sz="2000" dirty="0" err="1"/>
              <a:t>편미분하면</a:t>
            </a:r>
            <a:r>
              <a:rPr kumimoji="1" lang="ko-KR" altLang="en-US" sz="2000" dirty="0"/>
              <a:t> 각 </a:t>
            </a:r>
            <a:r>
              <a:rPr kumimoji="1" lang="en-US" altLang="ko-KR" sz="2000" dirty="0"/>
              <a:t>weight </a:t>
            </a:r>
            <a:r>
              <a:rPr kumimoji="1" lang="ko-KR" altLang="en-US" sz="2000" dirty="0"/>
              <a:t>별로 수정할 다음 값을 구할 수 있다</a:t>
            </a:r>
            <a:r>
              <a:rPr kumimoji="1" lang="en-US" altLang="ko-KR" sz="2000" dirty="0"/>
              <a:t>. </a:t>
            </a:r>
            <a:r>
              <a:rPr kumimoji="1" lang="ko-KR" altLang="en-US" sz="2000" dirty="0"/>
              <a:t>그렇다고 한다</a:t>
            </a:r>
            <a:r>
              <a:rPr kumimoji="1" lang="en-US" altLang="ko-KR" sz="2000" dirty="0"/>
              <a:t>.</a:t>
            </a:r>
          </a:p>
          <a:p>
            <a:pPr marL="0" indent="0">
              <a:buNone/>
            </a:pPr>
            <a:endParaRPr kumimoji="1" lang="en-US" altLang="ko-KR" sz="2000" dirty="0"/>
          </a:p>
          <a:p>
            <a:pPr marL="0" indent="0">
              <a:buNone/>
            </a:pPr>
            <a:r>
              <a:rPr kumimoji="1" lang="ko-KR" altLang="en-US" sz="2000" dirty="0"/>
              <a:t>선형 모델</a:t>
            </a:r>
            <a:r>
              <a:rPr kumimoji="1" lang="en-US" altLang="ko-KR" sz="2000" dirty="0"/>
              <a:t>(w</a:t>
            </a:r>
            <a:r>
              <a:rPr kumimoji="1" lang="en-US" altLang="ko-KR" sz="2000" baseline="-25000" dirty="0"/>
              <a:t>1</a:t>
            </a:r>
            <a:r>
              <a:rPr kumimoji="1" lang="en-US" altLang="ko-KR" sz="2000" dirty="0"/>
              <a:t>x</a:t>
            </a:r>
            <a:r>
              <a:rPr kumimoji="1" lang="en-US" altLang="ko-KR" sz="2000" baseline="-25000" dirty="0"/>
              <a:t>1</a:t>
            </a:r>
            <a:r>
              <a:rPr kumimoji="1" lang="en-US" altLang="ko-KR" sz="2000" dirty="0"/>
              <a:t> + w</a:t>
            </a:r>
            <a:r>
              <a:rPr kumimoji="1" lang="en-US" altLang="ko-KR" sz="2000" baseline="-25000" dirty="0"/>
              <a:t>2</a:t>
            </a:r>
            <a:r>
              <a:rPr kumimoji="1" lang="en-US" altLang="ko-KR" sz="2000" dirty="0"/>
              <a:t>x</a:t>
            </a:r>
            <a:r>
              <a:rPr kumimoji="1" lang="en-US" altLang="ko-KR" sz="2000" baseline="-25000" dirty="0"/>
              <a:t>2</a:t>
            </a:r>
            <a:r>
              <a:rPr kumimoji="1" lang="en-US" altLang="ko-KR" sz="2000" dirty="0"/>
              <a:t> = b)</a:t>
            </a:r>
            <a:r>
              <a:rPr kumimoji="1" lang="ko-KR" altLang="en-US" sz="2000" dirty="0"/>
              <a:t>에서는 경사 하강법의 결과가 직관적으로 설명했던 방법과 동일하다</a:t>
            </a:r>
            <a:r>
              <a:rPr kumimoji="1" lang="en-US" altLang="ko-KR" sz="2000" dirty="0"/>
              <a:t>.</a:t>
            </a:r>
          </a:p>
          <a:p>
            <a:pPr marL="0" indent="0">
              <a:buNone/>
            </a:pPr>
            <a:endParaRPr kumimoji="1" lang="en-US" altLang="ko-KR" sz="2000" dirty="0"/>
          </a:p>
          <a:p>
            <a:pPr marL="0" indent="0">
              <a:buNone/>
            </a:pPr>
            <a:r>
              <a:rPr kumimoji="1" lang="ko-KR" altLang="en-US" sz="2000" dirty="0"/>
              <a:t>결국 사과예에서 학습한 방법은 경사 하강법을 사용한 것이다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0820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48D7908-EEB2-460E-8DAD-0DDF2E392489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5280025"/>
            <a:ext cx="5783263" cy="560388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1.4 </a:t>
            </a:r>
            <a:r>
              <a:rPr lang="ko-KR" altLang="en-US" dirty="0">
                <a:solidFill>
                  <a:schemeClr val="bg1"/>
                </a:solidFill>
              </a:rPr>
              <a:t>기계학습을 이용한 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22851711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lang="ko-KR" altLang="en-US" spc="38" dirty="0"/>
              <a:t>인공지능 </a:t>
            </a:r>
            <a:r>
              <a:rPr lang="ko-KR" altLang="en-US" spc="38" dirty="0" err="1"/>
              <a:t>머신러닝</a:t>
            </a:r>
            <a:r>
              <a:rPr lang="ko-KR" altLang="en-US" spc="38" dirty="0"/>
              <a:t> 딥러닝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62971F-445A-4A67-B42F-8FD75DB40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45" y="1588678"/>
            <a:ext cx="7128164" cy="492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195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1" y="526640"/>
            <a:ext cx="9144000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b="1" dirty="0" err="1"/>
              <a:t>머신러닝</a:t>
            </a:r>
            <a:r>
              <a:rPr b="1" spc="24" dirty="0"/>
              <a:t> </a:t>
            </a:r>
            <a:r>
              <a:rPr lang="ko-KR" altLang="en-US" b="1" dirty="0"/>
              <a:t>종류</a:t>
            </a:r>
            <a:endParaRPr b="1" dirty="0"/>
          </a:p>
        </p:txBody>
      </p:sp>
      <p:sp>
        <p:nvSpPr>
          <p:cNvPr id="3" name="object 3"/>
          <p:cNvSpPr txBox="1"/>
          <p:nvPr/>
        </p:nvSpPr>
        <p:spPr>
          <a:xfrm>
            <a:off x="648820" y="1815241"/>
            <a:ext cx="8133022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b="1" spc="62" dirty="0" err="1">
                <a:latin typeface="맑은 고딕"/>
                <a:cs typeface="맑은 고딕"/>
              </a:rPr>
              <a:t>교사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학</a:t>
            </a:r>
            <a:r>
              <a:rPr lang="ko-KR" altLang="en-US" b="1" dirty="0">
                <a:latin typeface="맑은 고딕"/>
                <a:cs typeface="맑은 고딕"/>
              </a:rPr>
              <a:t>습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751587" lvl="1" indent="-285750">
              <a:buFont typeface="Arial" panose="020B0604020202020204" pitchFamily="34" charset="0"/>
              <a:buChar char="•"/>
            </a:pPr>
            <a:r>
              <a:rPr lang="ko-KR" altLang="en-US" b="1" dirty="0" err="1">
                <a:latin typeface="맑은 고딕"/>
                <a:cs typeface="맑은 고딕"/>
              </a:rPr>
              <a:t>머신러닝의</a:t>
            </a:r>
            <a:r>
              <a:rPr lang="ko-KR" altLang="en-US" b="1" dirty="0">
                <a:latin typeface="맑은 고딕"/>
                <a:cs typeface="맑은 고딕"/>
              </a:rPr>
              <a:t> 학습 데이터의 분류 결과 및 값의 결과가 입력되어 있음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751587" lvl="1" indent="-285750"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학습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알고리즘은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사람이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수작업으로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클래스를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입력한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데이터에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의존함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751587" lvl="1" indent="-285750"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결과를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수동으로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사람이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검토해야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하는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비용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감소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877685EE-4724-48B5-8240-FFFBB0D7735C}"/>
              </a:ext>
            </a:extLst>
          </p:cNvPr>
          <p:cNvGrpSpPr/>
          <p:nvPr/>
        </p:nvGrpSpPr>
        <p:grpSpPr>
          <a:xfrm>
            <a:off x="1248353" y="3586731"/>
            <a:ext cx="6647293" cy="2317132"/>
            <a:chOff x="1488789" y="4294881"/>
            <a:chExt cx="6039704" cy="1608981"/>
          </a:xfrm>
        </p:grpSpPr>
        <p:sp>
          <p:nvSpPr>
            <p:cNvPr id="4" name="object 4"/>
            <p:cNvSpPr txBox="1"/>
            <p:nvPr/>
          </p:nvSpPr>
          <p:spPr>
            <a:xfrm>
              <a:off x="1682269" y="5608318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원시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데이터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2998619" y="5604189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클래스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입력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4110753" y="5529531"/>
              <a:ext cx="477210" cy="24692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27208" marR="3455" indent="-19002">
                <a:lnSpc>
                  <a:spcPct val="102499"/>
                </a:lnSpc>
              </a:pPr>
              <a:r>
                <a:rPr sz="816" spc="14" dirty="0">
                  <a:latin typeface="맑은 고딕"/>
                  <a:cs typeface="맑은 고딕"/>
                </a:rPr>
                <a:t>교사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학습 알고리즘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5121311" y="5576217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학습된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모델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1488789" y="4426513"/>
              <a:ext cx="966080" cy="1093480"/>
            </a:xfrm>
            <a:custGeom>
              <a:avLst/>
              <a:gdLst/>
              <a:ahLst/>
              <a:cxnLst/>
              <a:rect l="l" t="t" r="r" b="b"/>
              <a:pathLst>
                <a:path w="1420495" h="1607820">
                  <a:moveTo>
                    <a:pt x="1420367" y="1607820"/>
                  </a:moveTo>
                  <a:lnTo>
                    <a:pt x="0" y="1607820"/>
                  </a:lnTo>
                  <a:lnTo>
                    <a:pt x="0" y="0"/>
                  </a:lnTo>
                  <a:lnTo>
                    <a:pt x="1420367" y="0"/>
                  </a:lnTo>
                  <a:lnTo>
                    <a:pt x="1420367" y="6095"/>
                  </a:lnTo>
                  <a:lnTo>
                    <a:pt x="10668" y="6096"/>
                  </a:lnTo>
                  <a:lnTo>
                    <a:pt x="6096" y="12192"/>
                  </a:lnTo>
                  <a:lnTo>
                    <a:pt x="10668" y="12192"/>
                  </a:lnTo>
                  <a:lnTo>
                    <a:pt x="10668" y="1597151"/>
                  </a:lnTo>
                  <a:lnTo>
                    <a:pt x="6096" y="1597151"/>
                  </a:lnTo>
                  <a:lnTo>
                    <a:pt x="10668" y="1601724"/>
                  </a:lnTo>
                  <a:lnTo>
                    <a:pt x="1420367" y="1601724"/>
                  </a:lnTo>
                  <a:lnTo>
                    <a:pt x="1420367" y="1607820"/>
                  </a:lnTo>
                  <a:close/>
                </a:path>
                <a:path w="1420495" h="1607820">
                  <a:moveTo>
                    <a:pt x="10668" y="12192"/>
                  </a:moveTo>
                  <a:lnTo>
                    <a:pt x="6096" y="12192"/>
                  </a:lnTo>
                  <a:lnTo>
                    <a:pt x="10668" y="6096"/>
                  </a:lnTo>
                  <a:lnTo>
                    <a:pt x="10668" y="12192"/>
                  </a:lnTo>
                  <a:close/>
                </a:path>
                <a:path w="1420495" h="1607820">
                  <a:moveTo>
                    <a:pt x="1409700" y="12192"/>
                  </a:moveTo>
                  <a:lnTo>
                    <a:pt x="10668" y="12192"/>
                  </a:lnTo>
                  <a:lnTo>
                    <a:pt x="10668" y="6096"/>
                  </a:lnTo>
                  <a:lnTo>
                    <a:pt x="1409700" y="6096"/>
                  </a:lnTo>
                  <a:lnTo>
                    <a:pt x="1409700" y="12192"/>
                  </a:lnTo>
                  <a:close/>
                </a:path>
                <a:path w="1420495" h="1607820">
                  <a:moveTo>
                    <a:pt x="1409700" y="1601724"/>
                  </a:moveTo>
                  <a:lnTo>
                    <a:pt x="1409700" y="6096"/>
                  </a:lnTo>
                  <a:lnTo>
                    <a:pt x="1415795" y="12192"/>
                  </a:lnTo>
                  <a:lnTo>
                    <a:pt x="1420367" y="12192"/>
                  </a:lnTo>
                  <a:lnTo>
                    <a:pt x="1420367" y="1597151"/>
                  </a:lnTo>
                  <a:lnTo>
                    <a:pt x="1415795" y="1597151"/>
                  </a:lnTo>
                  <a:lnTo>
                    <a:pt x="1409700" y="1601724"/>
                  </a:lnTo>
                  <a:close/>
                </a:path>
                <a:path w="1420495" h="1607820">
                  <a:moveTo>
                    <a:pt x="1420367" y="12192"/>
                  </a:moveTo>
                  <a:lnTo>
                    <a:pt x="1415795" y="12192"/>
                  </a:lnTo>
                  <a:lnTo>
                    <a:pt x="1409700" y="6096"/>
                  </a:lnTo>
                  <a:lnTo>
                    <a:pt x="1420367" y="6095"/>
                  </a:lnTo>
                  <a:lnTo>
                    <a:pt x="1420367" y="12192"/>
                  </a:lnTo>
                  <a:close/>
                </a:path>
                <a:path w="1420495" h="1607820">
                  <a:moveTo>
                    <a:pt x="10668" y="1601724"/>
                  </a:moveTo>
                  <a:lnTo>
                    <a:pt x="6096" y="1597151"/>
                  </a:lnTo>
                  <a:lnTo>
                    <a:pt x="10668" y="1597151"/>
                  </a:lnTo>
                  <a:lnTo>
                    <a:pt x="10668" y="1601724"/>
                  </a:lnTo>
                  <a:close/>
                </a:path>
                <a:path w="1420495" h="1607820">
                  <a:moveTo>
                    <a:pt x="1409700" y="1601724"/>
                  </a:moveTo>
                  <a:lnTo>
                    <a:pt x="10668" y="1601724"/>
                  </a:lnTo>
                  <a:lnTo>
                    <a:pt x="10668" y="1597151"/>
                  </a:lnTo>
                  <a:lnTo>
                    <a:pt x="1409700" y="1597151"/>
                  </a:lnTo>
                  <a:lnTo>
                    <a:pt x="1409700" y="1601724"/>
                  </a:lnTo>
                  <a:close/>
                </a:path>
                <a:path w="1420495" h="1607820">
                  <a:moveTo>
                    <a:pt x="1420367" y="1601724"/>
                  </a:moveTo>
                  <a:lnTo>
                    <a:pt x="1409700" y="1601724"/>
                  </a:lnTo>
                  <a:lnTo>
                    <a:pt x="1415795" y="1597151"/>
                  </a:lnTo>
                  <a:lnTo>
                    <a:pt x="1420367" y="1597151"/>
                  </a:lnTo>
                  <a:lnTo>
                    <a:pt x="1420367" y="1601724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9" name="object 9"/>
            <p:cNvSpPr/>
            <p:nvPr/>
          </p:nvSpPr>
          <p:spPr>
            <a:xfrm>
              <a:off x="1600727" y="4537468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73"/>
                  </a:moveTo>
                  <a:lnTo>
                    <a:pt x="38098" y="136769"/>
                  </a:lnTo>
                  <a:lnTo>
                    <a:pt x="9178" y="108947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006"/>
                  </a:lnTo>
                  <a:lnTo>
                    <a:pt x="128868" y="121764"/>
                  </a:lnTo>
                  <a:lnTo>
                    <a:pt x="95792" y="144194"/>
                  </a:lnTo>
                  <a:lnTo>
                    <a:pt x="82419" y="14717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0" name="object 10"/>
            <p:cNvSpPr/>
            <p:nvPr/>
          </p:nvSpPr>
          <p:spPr>
            <a:xfrm>
              <a:off x="1716813" y="4843195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921" y="147282"/>
                  </a:moveTo>
                  <a:lnTo>
                    <a:pt x="37486" y="136884"/>
                  </a:lnTo>
                  <a:lnTo>
                    <a:pt x="9071" y="108884"/>
                  </a:lnTo>
                  <a:lnTo>
                    <a:pt x="0" y="73121"/>
                  </a:lnTo>
                  <a:lnTo>
                    <a:pt x="1404" y="58422"/>
                  </a:lnTo>
                  <a:lnTo>
                    <a:pt x="20444" y="21825"/>
                  </a:lnTo>
                  <a:lnTo>
                    <a:pt x="56393" y="1805"/>
                  </a:lnTo>
                  <a:lnTo>
                    <a:pt x="70950" y="0"/>
                  </a:lnTo>
                  <a:lnTo>
                    <a:pt x="86048" y="1325"/>
                  </a:lnTo>
                  <a:lnTo>
                    <a:pt x="123844" y="19460"/>
                  </a:lnTo>
                  <a:lnTo>
                    <a:pt x="145275" y="53891"/>
                  </a:lnTo>
                  <a:lnTo>
                    <a:pt x="147645" y="67892"/>
                  </a:lnTo>
                  <a:lnTo>
                    <a:pt x="146389" y="83479"/>
                  </a:lnTo>
                  <a:lnTo>
                    <a:pt x="128735" y="122080"/>
                  </a:lnTo>
                  <a:lnTo>
                    <a:pt x="95386" y="144377"/>
                  </a:lnTo>
                  <a:lnTo>
                    <a:pt x="81921" y="14728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1" name="object 11"/>
            <p:cNvSpPr/>
            <p:nvPr/>
          </p:nvSpPr>
          <p:spPr>
            <a:xfrm>
              <a:off x="2154205" y="473333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789" y="147296"/>
                  </a:moveTo>
                  <a:lnTo>
                    <a:pt x="37413" y="136868"/>
                  </a:lnTo>
                  <a:lnTo>
                    <a:pt x="9029" y="10881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048" y="1382"/>
                  </a:lnTo>
                  <a:lnTo>
                    <a:pt x="123844" y="20005"/>
                  </a:lnTo>
                  <a:lnTo>
                    <a:pt x="145275" y="54410"/>
                  </a:lnTo>
                  <a:lnTo>
                    <a:pt x="147645" y="68069"/>
                  </a:lnTo>
                  <a:lnTo>
                    <a:pt x="146386" y="83618"/>
                  </a:lnTo>
                  <a:lnTo>
                    <a:pt x="128693" y="122156"/>
                  </a:lnTo>
                  <a:lnTo>
                    <a:pt x="95277" y="144411"/>
                  </a:lnTo>
                  <a:lnTo>
                    <a:pt x="81789" y="14729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2" name="object 12"/>
            <p:cNvSpPr/>
            <p:nvPr/>
          </p:nvSpPr>
          <p:spPr>
            <a:xfrm>
              <a:off x="2153168" y="5074362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73"/>
                  </a:moveTo>
                  <a:lnTo>
                    <a:pt x="38098" y="136769"/>
                  </a:lnTo>
                  <a:lnTo>
                    <a:pt x="9178" y="108947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006"/>
                  </a:lnTo>
                  <a:lnTo>
                    <a:pt x="128868" y="121764"/>
                  </a:lnTo>
                  <a:lnTo>
                    <a:pt x="95792" y="144194"/>
                  </a:lnTo>
                  <a:lnTo>
                    <a:pt x="82419" y="14717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3" name="object 13"/>
            <p:cNvSpPr/>
            <p:nvPr/>
          </p:nvSpPr>
          <p:spPr>
            <a:xfrm>
              <a:off x="1817351" y="5253672"/>
              <a:ext cx="99329" cy="100625"/>
            </a:xfrm>
            <a:custGeom>
              <a:avLst/>
              <a:gdLst/>
              <a:ahLst/>
              <a:cxnLst/>
              <a:rect l="l" t="t" r="r" b="b"/>
              <a:pathLst>
                <a:path w="146050" h="147954">
                  <a:moveTo>
                    <a:pt x="80461" y="147406"/>
                  </a:moveTo>
                  <a:lnTo>
                    <a:pt x="36334" y="136895"/>
                  </a:lnTo>
                  <a:lnTo>
                    <a:pt x="8261" y="108611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5017" y="1348"/>
                  </a:lnTo>
                  <a:lnTo>
                    <a:pt x="122619" y="19821"/>
                  </a:lnTo>
                  <a:lnTo>
                    <a:pt x="143643" y="54469"/>
                  </a:lnTo>
                  <a:lnTo>
                    <a:pt x="146059" y="68397"/>
                  </a:lnTo>
                  <a:lnTo>
                    <a:pt x="144847" y="84423"/>
                  </a:lnTo>
                  <a:lnTo>
                    <a:pt x="127434" y="123257"/>
                  </a:lnTo>
                  <a:lnTo>
                    <a:pt x="94075" y="144815"/>
                  </a:lnTo>
                  <a:lnTo>
                    <a:pt x="80461" y="14740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4" name="object 14"/>
            <p:cNvSpPr/>
            <p:nvPr/>
          </p:nvSpPr>
          <p:spPr>
            <a:xfrm>
              <a:off x="2092017" y="4499066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59" y="0"/>
                  </a:lnTo>
                  <a:lnTo>
                    <a:pt x="137159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5" name="object 15"/>
            <p:cNvSpPr/>
            <p:nvPr/>
          </p:nvSpPr>
          <p:spPr>
            <a:xfrm>
              <a:off x="2183227" y="4590276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6" name="object 16"/>
            <p:cNvSpPr/>
            <p:nvPr/>
          </p:nvSpPr>
          <p:spPr>
            <a:xfrm>
              <a:off x="1984223" y="4835920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7" name="object 17"/>
            <p:cNvSpPr/>
            <p:nvPr/>
          </p:nvSpPr>
          <p:spPr>
            <a:xfrm>
              <a:off x="1830825" y="471465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8" name="object 18"/>
            <p:cNvSpPr/>
            <p:nvPr/>
          </p:nvSpPr>
          <p:spPr>
            <a:xfrm>
              <a:off x="1673281" y="513649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9" name="object 19"/>
            <p:cNvSpPr/>
            <p:nvPr/>
          </p:nvSpPr>
          <p:spPr>
            <a:xfrm>
              <a:off x="2088907" y="5322026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0" name="object 20"/>
            <p:cNvSpPr/>
            <p:nvPr/>
          </p:nvSpPr>
          <p:spPr>
            <a:xfrm>
              <a:off x="1944838" y="5127169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59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1" name="object 21"/>
            <p:cNvSpPr/>
            <p:nvPr/>
          </p:nvSpPr>
          <p:spPr>
            <a:xfrm>
              <a:off x="1769674" y="450010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2" name="object 22"/>
            <p:cNvSpPr/>
            <p:nvPr/>
          </p:nvSpPr>
          <p:spPr>
            <a:xfrm>
              <a:off x="1610056" y="494371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3" name="object 23"/>
            <p:cNvSpPr/>
            <p:nvPr/>
          </p:nvSpPr>
          <p:spPr>
            <a:xfrm>
              <a:off x="1668100" y="4690814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4" name="object 24"/>
            <p:cNvSpPr/>
            <p:nvPr/>
          </p:nvSpPr>
          <p:spPr>
            <a:xfrm>
              <a:off x="2181153" y="4909510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3"/>
                  </a:moveTo>
                  <a:lnTo>
                    <a:pt x="0" y="146303"/>
                  </a:lnTo>
                  <a:lnTo>
                    <a:pt x="85344" y="0"/>
                  </a:lnTo>
                  <a:lnTo>
                    <a:pt x="169163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5" name="object 25"/>
            <p:cNvSpPr/>
            <p:nvPr/>
          </p:nvSpPr>
          <p:spPr>
            <a:xfrm>
              <a:off x="2272363" y="5000720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79"/>
                  </a:moveTo>
                  <a:lnTo>
                    <a:pt x="0" y="144779"/>
                  </a:lnTo>
                  <a:lnTo>
                    <a:pt x="83820" y="0"/>
                  </a:lnTo>
                  <a:lnTo>
                    <a:pt x="169163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6" name="object 26"/>
            <p:cNvSpPr/>
            <p:nvPr/>
          </p:nvSpPr>
          <p:spPr>
            <a:xfrm>
              <a:off x="2253706" y="5213197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80"/>
                  </a:moveTo>
                  <a:lnTo>
                    <a:pt x="0" y="144780"/>
                  </a:lnTo>
                  <a:lnTo>
                    <a:pt x="83820" y="0"/>
                  </a:lnTo>
                  <a:lnTo>
                    <a:pt x="169164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7" name="object 27"/>
            <p:cNvSpPr/>
            <p:nvPr/>
          </p:nvSpPr>
          <p:spPr>
            <a:xfrm>
              <a:off x="2033974" y="5030777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4"/>
                  </a:moveTo>
                  <a:lnTo>
                    <a:pt x="0" y="146304"/>
                  </a:lnTo>
                  <a:lnTo>
                    <a:pt x="85344" y="0"/>
                  </a:lnTo>
                  <a:lnTo>
                    <a:pt x="169164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8" name="object 28"/>
            <p:cNvSpPr/>
            <p:nvPr/>
          </p:nvSpPr>
          <p:spPr>
            <a:xfrm>
              <a:off x="2249561" y="4815191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79"/>
                  </a:moveTo>
                  <a:lnTo>
                    <a:pt x="0" y="144779"/>
                  </a:lnTo>
                  <a:lnTo>
                    <a:pt x="83820" y="0"/>
                  </a:lnTo>
                  <a:lnTo>
                    <a:pt x="169164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9" name="object 29"/>
            <p:cNvSpPr/>
            <p:nvPr/>
          </p:nvSpPr>
          <p:spPr>
            <a:xfrm>
              <a:off x="2010135" y="4646245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3820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0" name="object 30"/>
            <p:cNvSpPr/>
            <p:nvPr/>
          </p:nvSpPr>
          <p:spPr>
            <a:xfrm>
              <a:off x="2288946" y="4479372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4"/>
                  </a:moveTo>
                  <a:lnTo>
                    <a:pt x="0" y="146304"/>
                  </a:lnTo>
                  <a:lnTo>
                    <a:pt x="83820" y="0"/>
                  </a:lnTo>
                  <a:lnTo>
                    <a:pt x="169164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1" name="object 31"/>
            <p:cNvSpPr/>
            <p:nvPr/>
          </p:nvSpPr>
          <p:spPr>
            <a:xfrm>
              <a:off x="1820461" y="4921947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3819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2" name="object 32"/>
            <p:cNvSpPr/>
            <p:nvPr/>
          </p:nvSpPr>
          <p:spPr>
            <a:xfrm>
              <a:off x="1961421" y="5294041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80"/>
                  </a:moveTo>
                  <a:lnTo>
                    <a:pt x="0" y="144780"/>
                  </a:lnTo>
                  <a:lnTo>
                    <a:pt x="85344" y="0"/>
                  </a:lnTo>
                  <a:lnTo>
                    <a:pt x="169163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3" name="object 33"/>
            <p:cNvSpPr/>
            <p:nvPr/>
          </p:nvSpPr>
          <p:spPr>
            <a:xfrm>
              <a:off x="1672245" y="535421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98"/>
                  </a:moveTo>
                  <a:lnTo>
                    <a:pt x="38093" y="137128"/>
                  </a:lnTo>
                  <a:lnTo>
                    <a:pt x="9172" y="109613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419"/>
                  </a:lnTo>
                  <a:lnTo>
                    <a:pt x="128868" y="122376"/>
                  </a:lnTo>
                  <a:lnTo>
                    <a:pt x="95792" y="144330"/>
                  </a:lnTo>
                  <a:lnTo>
                    <a:pt x="82419" y="14719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4" name="object 34"/>
            <p:cNvSpPr/>
            <p:nvPr/>
          </p:nvSpPr>
          <p:spPr>
            <a:xfrm>
              <a:off x="1769674" y="507336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779" y="147243"/>
                  </a:moveTo>
                  <a:lnTo>
                    <a:pt x="38260" y="136775"/>
                  </a:lnTo>
                  <a:lnTo>
                    <a:pt x="9252" y="10899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588" y="1305"/>
                  </a:lnTo>
                  <a:lnTo>
                    <a:pt x="123623" y="19455"/>
                  </a:lnTo>
                  <a:lnTo>
                    <a:pt x="144940" y="53611"/>
                  </a:lnTo>
                  <a:lnTo>
                    <a:pt x="147500" y="67365"/>
                  </a:lnTo>
                  <a:lnTo>
                    <a:pt x="146331" y="83168"/>
                  </a:lnTo>
                  <a:lnTo>
                    <a:pt x="129193" y="122147"/>
                  </a:lnTo>
                  <a:lnTo>
                    <a:pt x="96244" y="144428"/>
                  </a:lnTo>
                  <a:lnTo>
                    <a:pt x="82779" y="14724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5" name="object 35"/>
            <p:cNvSpPr/>
            <p:nvPr/>
          </p:nvSpPr>
          <p:spPr>
            <a:xfrm>
              <a:off x="1559269" y="485571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523" y="147261"/>
                  </a:moveTo>
                  <a:lnTo>
                    <a:pt x="38120" y="137098"/>
                  </a:lnTo>
                  <a:lnTo>
                    <a:pt x="9172" y="10954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169" y="1305"/>
                  </a:lnTo>
                  <a:lnTo>
                    <a:pt x="123020" y="19455"/>
                  </a:lnTo>
                  <a:lnTo>
                    <a:pt x="144823" y="53611"/>
                  </a:lnTo>
                  <a:lnTo>
                    <a:pt x="147485" y="67365"/>
                  </a:lnTo>
                  <a:lnTo>
                    <a:pt x="146266" y="83583"/>
                  </a:lnTo>
                  <a:lnTo>
                    <a:pt x="128663" y="122750"/>
                  </a:lnTo>
                  <a:lnTo>
                    <a:pt x="95693" y="144551"/>
                  </a:lnTo>
                  <a:lnTo>
                    <a:pt x="82523" y="14726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6" name="object 36"/>
            <p:cNvSpPr/>
            <p:nvPr/>
          </p:nvSpPr>
          <p:spPr>
            <a:xfrm>
              <a:off x="1880576" y="477479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789" y="147296"/>
                  </a:moveTo>
                  <a:lnTo>
                    <a:pt x="37413" y="136868"/>
                  </a:lnTo>
                  <a:lnTo>
                    <a:pt x="9029" y="10881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048" y="1382"/>
                  </a:lnTo>
                  <a:lnTo>
                    <a:pt x="123844" y="20005"/>
                  </a:lnTo>
                  <a:lnTo>
                    <a:pt x="145275" y="54410"/>
                  </a:lnTo>
                  <a:lnTo>
                    <a:pt x="147645" y="68069"/>
                  </a:lnTo>
                  <a:lnTo>
                    <a:pt x="146386" y="83618"/>
                  </a:lnTo>
                  <a:lnTo>
                    <a:pt x="128693" y="122156"/>
                  </a:lnTo>
                  <a:lnTo>
                    <a:pt x="95277" y="144411"/>
                  </a:lnTo>
                  <a:lnTo>
                    <a:pt x="81789" y="14729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7" name="object 37"/>
            <p:cNvSpPr/>
            <p:nvPr/>
          </p:nvSpPr>
          <p:spPr>
            <a:xfrm>
              <a:off x="1942764" y="501631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92" y="147189"/>
                  </a:moveTo>
                  <a:lnTo>
                    <a:pt x="37457" y="137137"/>
                  </a:lnTo>
                  <a:lnTo>
                    <a:pt x="8891" y="109650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4926" y="1321"/>
                  </a:lnTo>
                  <a:lnTo>
                    <a:pt x="122902" y="19448"/>
                  </a:lnTo>
                  <a:lnTo>
                    <a:pt x="144774" y="53516"/>
                  </a:lnTo>
                  <a:lnTo>
                    <a:pt x="147466" y="67236"/>
                  </a:lnTo>
                  <a:lnTo>
                    <a:pt x="146278" y="83345"/>
                  </a:lnTo>
                  <a:lnTo>
                    <a:pt x="128890" y="122334"/>
                  </a:lnTo>
                  <a:lnTo>
                    <a:pt x="95852" y="144310"/>
                  </a:lnTo>
                  <a:lnTo>
                    <a:pt x="82492" y="147189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8" name="object 38"/>
            <p:cNvSpPr/>
            <p:nvPr/>
          </p:nvSpPr>
          <p:spPr>
            <a:xfrm>
              <a:off x="2876628" y="4618261"/>
              <a:ext cx="646759" cy="68821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9" name="object 39"/>
            <p:cNvSpPr/>
            <p:nvPr/>
          </p:nvSpPr>
          <p:spPr>
            <a:xfrm>
              <a:off x="3234212" y="4918838"/>
              <a:ext cx="348254" cy="39386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0" name="object 40"/>
            <p:cNvSpPr/>
            <p:nvPr/>
          </p:nvSpPr>
          <p:spPr>
            <a:xfrm>
              <a:off x="3971143" y="4603750"/>
              <a:ext cx="744188" cy="744188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1" name="object 41"/>
            <p:cNvSpPr/>
            <p:nvPr/>
          </p:nvSpPr>
          <p:spPr>
            <a:xfrm>
              <a:off x="5134067" y="4668011"/>
              <a:ext cx="559696" cy="581289"/>
            </a:xfrm>
            <a:custGeom>
              <a:avLst/>
              <a:gdLst/>
              <a:ahLst/>
              <a:cxnLst/>
              <a:rect l="l" t="t" r="r" b="b"/>
              <a:pathLst>
                <a:path w="822959" h="854710">
                  <a:moveTo>
                    <a:pt x="204094" y="854707"/>
                  </a:moveTo>
                  <a:lnTo>
                    <a:pt x="160168" y="850858"/>
                  </a:lnTo>
                  <a:lnTo>
                    <a:pt x="111922" y="842336"/>
                  </a:lnTo>
                  <a:lnTo>
                    <a:pt x="58738" y="828633"/>
                  </a:lnTo>
                  <a:lnTo>
                    <a:pt x="0" y="809243"/>
                  </a:lnTo>
                  <a:lnTo>
                    <a:pt x="0" y="0"/>
                  </a:lnTo>
                  <a:lnTo>
                    <a:pt x="822959" y="0"/>
                  </a:lnTo>
                  <a:lnTo>
                    <a:pt x="822959" y="694943"/>
                  </a:lnTo>
                  <a:lnTo>
                    <a:pt x="764220" y="696836"/>
                  </a:lnTo>
                  <a:lnTo>
                    <a:pt x="711037" y="702176"/>
                  </a:lnTo>
                  <a:lnTo>
                    <a:pt x="662791" y="710456"/>
                  </a:lnTo>
                  <a:lnTo>
                    <a:pt x="618865" y="721168"/>
                  </a:lnTo>
                  <a:lnTo>
                    <a:pt x="578643" y="733805"/>
                  </a:lnTo>
                  <a:lnTo>
                    <a:pt x="541507" y="747860"/>
                  </a:lnTo>
                  <a:lnTo>
                    <a:pt x="474024" y="778190"/>
                  </a:lnTo>
                  <a:lnTo>
                    <a:pt x="442443" y="793452"/>
                  </a:lnTo>
                  <a:lnTo>
                    <a:pt x="411480" y="808100"/>
                  </a:lnTo>
                  <a:lnTo>
                    <a:pt x="348935" y="833530"/>
                  </a:lnTo>
                  <a:lnTo>
                    <a:pt x="281452" y="850419"/>
                  </a:lnTo>
                  <a:lnTo>
                    <a:pt x="244316" y="854392"/>
                  </a:lnTo>
                  <a:lnTo>
                    <a:pt x="204094" y="85470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2" name="object 42"/>
            <p:cNvSpPr/>
            <p:nvPr/>
          </p:nvSpPr>
          <p:spPr>
            <a:xfrm>
              <a:off x="5129920" y="4663866"/>
              <a:ext cx="568333" cy="589926"/>
            </a:xfrm>
            <a:custGeom>
              <a:avLst/>
              <a:gdLst/>
              <a:ahLst/>
              <a:cxnLst/>
              <a:rect l="l" t="t" r="r" b="b"/>
              <a:pathLst>
                <a:path w="835659" h="867410">
                  <a:moveTo>
                    <a:pt x="225551" y="867156"/>
                  </a:moveTo>
                  <a:lnTo>
                    <a:pt x="170688" y="862583"/>
                  </a:lnTo>
                  <a:lnTo>
                    <a:pt x="109728" y="851916"/>
                  </a:lnTo>
                  <a:lnTo>
                    <a:pt x="77724" y="842772"/>
                  </a:lnTo>
                  <a:lnTo>
                    <a:pt x="59436" y="838200"/>
                  </a:lnTo>
                  <a:lnTo>
                    <a:pt x="0" y="818387"/>
                  </a:lnTo>
                  <a:lnTo>
                    <a:pt x="0" y="0"/>
                  </a:lnTo>
                  <a:lnTo>
                    <a:pt x="835152" y="0"/>
                  </a:lnTo>
                  <a:lnTo>
                    <a:pt x="835152" y="6096"/>
                  </a:lnTo>
                  <a:lnTo>
                    <a:pt x="12192" y="6096"/>
                  </a:lnTo>
                  <a:lnTo>
                    <a:pt x="6096" y="12192"/>
                  </a:lnTo>
                  <a:lnTo>
                    <a:pt x="12192" y="12192"/>
                  </a:lnTo>
                  <a:lnTo>
                    <a:pt x="12192" y="809243"/>
                  </a:lnTo>
                  <a:lnTo>
                    <a:pt x="7620" y="809243"/>
                  </a:lnTo>
                  <a:lnTo>
                    <a:pt x="12192" y="815339"/>
                  </a:lnTo>
                  <a:lnTo>
                    <a:pt x="23469" y="815339"/>
                  </a:lnTo>
                  <a:lnTo>
                    <a:pt x="27432" y="816864"/>
                  </a:lnTo>
                  <a:lnTo>
                    <a:pt x="31089" y="816864"/>
                  </a:lnTo>
                  <a:lnTo>
                    <a:pt x="45719" y="822960"/>
                  </a:lnTo>
                  <a:lnTo>
                    <a:pt x="62484" y="827531"/>
                  </a:lnTo>
                  <a:lnTo>
                    <a:pt x="80772" y="832104"/>
                  </a:lnTo>
                  <a:lnTo>
                    <a:pt x="112775" y="841247"/>
                  </a:lnTo>
                  <a:lnTo>
                    <a:pt x="143256" y="847343"/>
                  </a:lnTo>
                  <a:lnTo>
                    <a:pt x="172211" y="851916"/>
                  </a:lnTo>
                  <a:lnTo>
                    <a:pt x="199643" y="854964"/>
                  </a:lnTo>
                  <a:lnTo>
                    <a:pt x="324992" y="854964"/>
                  </a:lnTo>
                  <a:lnTo>
                    <a:pt x="320039" y="856487"/>
                  </a:lnTo>
                  <a:lnTo>
                    <a:pt x="297180" y="861060"/>
                  </a:lnTo>
                  <a:lnTo>
                    <a:pt x="274319" y="864108"/>
                  </a:lnTo>
                  <a:lnTo>
                    <a:pt x="225551" y="867156"/>
                  </a:lnTo>
                  <a:close/>
                </a:path>
                <a:path w="835659" h="867410">
                  <a:moveTo>
                    <a:pt x="12192" y="12192"/>
                  </a:moveTo>
                  <a:lnTo>
                    <a:pt x="6096" y="12192"/>
                  </a:lnTo>
                  <a:lnTo>
                    <a:pt x="12192" y="6096"/>
                  </a:lnTo>
                  <a:lnTo>
                    <a:pt x="12192" y="12192"/>
                  </a:lnTo>
                  <a:close/>
                </a:path>
                <a:path w="835659" h="867410">
                  <a:moveTo>
                    <a:pt x="822960" y="12192"/>
                  </a:moveTo>
                  <a:lnTo>
                    <a:pt x="12192" y="12192"/>
                  </a:lnTo>
                  <a:lnTo>
                    <a:pt x="12192" y="6096"/>
                  </a:lnTo>
                  <a:lnTo>
                    <a:pt x="822960" y="6096"/>
                  </a:lnTo>
                  <a:lnTo>
                    <a:pt x="822960" y="12192"/>
                  </a:lnTo>
                  <a:close/>
                </a:path>
                <a:path w="835659" h="867410">
                  <a:moveTo>
                    <a:pt x="822960" y="701039"/>
                  </a:moveTo>
                  <a:lnTo>
                    <a:pt x="822960" y="6096"/>
                  </a:lnTo>
                  <a:lnTo>
                    <a:pt x="829056" y="12192"/>
                  </a:lnTo>
                  <a:lnTo>
                    <a:pt x="835152" y="12191"/>
                  </a:lnTo>
                  <a:lnTo>
                    <a:pt x="835152" y="694943"/>
                  </a:lnTo>
                  <a:lnTo>
                    <a:pt x="829056" y="694943"/>
                  </a:lnTo>
                  <a:lnTo>
                    <a:pt x="822960" y="701039"/>
                  </a:lnTo>
                  <a:close/>
                </a:path>
                <a:path w="835659" h="867410">
                  <a:moveTo>
                    <a:pt x="835152" y="12191"/>
                  </a:moveTo>
                  <a:lnTo>
                    <a:pt x="829056" y="12192"/>
                  </a:lnTo>
                  <a:lnTo>
                    <a:pt x="822960" y="6096"/>
                  </a:lnTo>
                  <a:lnTo>
                    <a:pt x="835152" y="6096"/>
                  </a:lnTo>
                  <a:lnTo>
                    <a:pt x="835152" y="12191"/>
                  </a:lnTo>
                  <a:close/>
                </a:path>
                <a:path w="835659" h="867410">
                  <a:moveTo>
                    <a:pt x="324992" y="854964"/>
                  </a:moveTo>
                  <a:lnTo>
                    <a:pt x="249936" y="854964"/>
                  </a:lnTo>
                  <a:lnTo>
                    <a:pt x="272795" y="853439"/>
                  </a:lnTo>
                  <a:lnTo>
                    <a:pt x="295656" y="848868"/>
                  </a:lnTo>
                  <a:lnTo>
                    <a:pt x="336804" y="839724"/>
                  </a:lnTo>
                  <a:lnTo>
                    <a:pt x="396239" y="818387"/>
                  </a:lnTo>
                  <a:lnTo>
                    <a:pt x="416052" y="809243"/>
                  </a:lnTo>
                  <a:lnTo>
                    <a:pt x="414528" y="809243"/>
                  </a:lnTo>
                  <a:lnTo>
                    <a:pt x="473963" y="781812"/>
                  </a:lnTo>
                  <a:lnTo>
                    <a:pt x="536448" y="752856"/>
                  </a:lnTo>
                  <a:lnTo>
                    <a:pt x="583691" y="734568"/>
                  </a:lnTo>
                  <a:lnTo>
                    <a:pt x="633983" y="719327"/>
                  </a:lnTo>
                  <a:lnTo>
                    <a:pt x="691895" y="705612"/>
                  </a:lnTo>
                  <a:lnTo>
                    <a:pt x="755904" y="697991"/>
                  </a:lnTo>
                  <a:lnTo>
                    <a:pt x="790956" y="696468"/>
                  </a:lnTo>
                  <a:lnTo>
                    <a:pt x="810768" y="694943"/>
                  </a:lnTo>
                  <a:lnTo>
                    <a:pt x="822960" y="694943"/>
                  </a:lnTo>
                  <a:lnTo>
                    <a:pt x="822960" y="701039"/>
                  </a:lnTo>
                  <a:lnTo>
                    <a:pt x="835152" y="701039"/>
                  </a:lnTo>
                  <a:lnTo>
                    <a:pt x="835152" y="705612"/>
                  </a:lnTo>
                  <a:lnTo>
                    <a:pt x="810768" y="707135"/>
                  </a:lnTo>
                  <a:lnTo>
                    <a:pt x="792479" y="707135"/>
                  </a:lnTo>
                  <a:lnTo>
                    <a:pt x="757427" y="708660"/>
                  </a:lnTo>
                  <a:lnTo>
                    <a:pt x="723900" y="713231"/>
                  </a:lnTo>
                  <a:lnTo>
                    <a:pt x="664464" y="722375"/>
                  </a:lnTo>
                  <a:lnTo>
                    <a:pt x="637031" y="729995"/>
                  </a:lnTo>
                  <a:lnTo>
                    <a:pt x="616305" y="736091"/>
                  </a:lnTo>
                  <a:lnTo>
                    <a:pt x="611124" y="736091"/>
                  </a:lnTo>
                  <a:lnTo>
                    <a:pt x="586739" y="745235"/>
                  </a:lnTo>
                  <a:lnTo>
                    <a:pt x="567689" y="752856"/>
                  </a:lnTo>
                  <a:lnTo>
                    <a:pt x="563880" y="752856"/>
                  </a:lnTo>
                  <a:lnTo>
                    <a:pt x="541019" y="762000"/>
                  </a:lnTo>
                  <a:lnTo>
                    <a:pt x="519684" y="772668"/>
                  </a:lnTo>
                  <a:lnTo>
                    <a:pt x="498348" y="781812"/>
                  </a:lnTo>
                  <a:lnTo>
                    <a:pt x="458723" y="800100"/>
                  </a:lnTo>
                  <a:lnTo>
                    <a:pt x="420623" y="819912"/>
                  </a:lnTo>
                  <a:lnTo>
                    <a:pt x="400812" y="827531"/>
                  </a:lnTo>
                  <a:lnTo>
                    <a:pt x="381000" y="836675"/>
                  </a:lnTo>
                  <a:lnTo>
                    <a:pt x="361187" y="842772"/>
                  </a:lnTo>
                  <a:lnTo>
                    <a:pt x="339852" y="850391"/>
                  </a:lnTo>
                  <a:lnTo>
                    <a:pt x="324992" y="854964"/>
                  </a:lnTo>
                  <a:close/>
                </a:path>
                <a:path w="835659" h="867410">
                  <a:moveTo>
                    <a:pt x="835152" y="701039"/>
                  </a:moveTo>
                  <a:lnTo>
                    <a:pt x="822960" y="701039"/>
                  </a:lnTo>
                  <a:lnTo>
                    <a:pt x="829056" y="694943"/>
                  </a:lnTo>
                  <a:lnTo>
                    <a:pt x="835152" y="694943"/>
                  </a:lnTo>
                  <a:lnTo>
                    <a:pt x="835152" y="701039"/>
                  </a:lnTo>
                  <a:close/>
                </a:path>
                <a:path w="835659" h="867410">
                  <a:moveTo>
                    <a:pt x="611124" y="737616"/>
                  </a:moveTo>
                  <a:lnTo>
                    <a:pt x="611124" y="736091"/>
                  </a:lnTo>
                  <a:lnTo>
                    <a:pt x="616305" y="736091"/>
                  </a:lnTo>
                  <a:lnTo>
                    <a:pt x="611124" y="737616"/>
                  </a:lnTo>
                  <a:close/>
                </a:path>
                <a:path w="835659" h="867410">
                  <a:moveTo>
                    <a:pt x="563880" y="754379"/>
                  </a:moveTo>
                  <a:lnTo>
                    <a:pt x="563880" y="752856"/>
                  </a:lnTo>
                  <a:lnTo>
                    <a:pt x="567689" y="752856"/>
                  </a:lnTo>
                  <a:lnTo>
                    <a:pt x="563880" y="754379"/>
                  </a:lnTo>
                  <a:close/>
                </a:path>
                <a:path w="835659" h="867410">
                  <a:moveTo>
                    <a:pt x="12192" y="815339"/>
                  </a:moveTo>
                  <a:lnTo>
                    <a:pt x="7620" y="809243"/>
                  </a:lnTo>
                  <a:lnTo>
                    <a:pt x="12192" y="811002"/>
                  </a:lnTo>
                  <a:lnTo>
                    <a:pt x="12192" y="815339"/>
                  </a:lnTo>
                  <a:close/>
                </a:path>
                <a:path w="835659" h="867410">
                  <a:moveTo>
                    <a:pt x="12192" y="811002"/>
                  </a:moveTo>
                  <a:lnTo>
                    <a:pt x="7620" y="809243"/>
                  </a:lnTo>
                  <a:lnTo>
                    <a:pt x="12192" y="809243"/>
                  </a:lnTo>
                  <a:lnTo>
                    <a:pt x="12192" y="811002"/>
                  </a:lnTo>
                  <a:close/>
                </a:path>
                <a:path w="835659" h="867410">
                  <a:moveTo>
                    <a:pt x="23469" y="815339"/>
                  </a:moveTo>
                  <a:lnTo>
                    <a:pt x="12192" y="815339"/>
                  </a:lnTo>
                  <a:lnTo>
                    <a:pt x="12192" y="811002"/>
                  </a:lnTo>
                  <a:lnTo>
                    <a:pt x="23469" y="815339"/>
                  </a:lnTo>
                  <a:close/>
                </a:path>
                <a:path w="835659" h="867410">
                  <a:moveTo>
                    <a:pt x="31089" y="816864"/>
                  </a:moveTo>
                  <a:lnTo>
                    <a:pt x="27432" y="816864"/>
                  </a:lnTo>
                  <a:lnTo>
                    <a:pt x="27432" y="815339"/>
                  </a:lnTo>
                  <a:lnTo>
                    <a:pt x="31089" y="816864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3" name="object 43"/>
            <p:cNvSpPr/>
            <p:nvPr/>
          </p:nvSpPr>
          <p:spPr>
            <a:xfrm>
              <a:off x="6133228" y="4294881"/>
              <a:ext cx="418735" cy="447756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4" name="object 44"/>
            <p:cNvSpPr/>
            <p:nvPr/>
          </p:nvSpPr>
          <p:spPr>
            <a:xfrm>
              <a:off x="6133228" y="4773732"/>
              <a:ext cx="418735" cy="445683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5" name="object 45"/>
            <p:cNvSpPr/>
            <p:nvPr/>
          </p:nvSpPr>
          <p:spPr>
            <a:xfrm>
              <a:off x="6133228" y="5250510"/>
              <a:ext cx="418735" cy="447756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6" name="object 46"/>
            <p:cNvSpPr txBox="1"/>
            <p:nvPr/>
          </p:nvSpPr>
          <p:spPr>
            <a:xfrm>
              <a:off x="6130866" y="5778315"/>
              <a:ext cx="477210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결과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검증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47" name="object 47"/>
            <p:cNvSpPr/>
            <p:nvPr/>
          </p:nvSpPr>
          <p:spPr>
            <a:xfrm>
              <a:off x="6953077" y="4828664"/>
              <a:ext cx="429273" cy="429273"/>
            </a:xfrm>
            <a:custGeom>
              <a:avLst/>
              <a:gdLst/>
              <a:ahLst/>
              <a:cxnLst/>
              <a:rect l="l" t="t" r="r" b="b"/>
              <a:pathLst>
                <a:path w="631190" h="631189">
                  <a:moveTo>
                    <a:pt x="0" y="0"/>
                  </a:moveTo>
                  <a:lnTo>
                    <a:pt x="630935" y="0"/>
                  </a:lnTo>
                  <a:lnTo>
                    <a:pt x="630935" y="630936"/>
                  </a:lnTo>
                  <a:lnTo>
                    <a:pt x="0" y="630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AD4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8" name="object 48"/>
            <p:cNvSpPr/>
            <p:nvPr/>
          </p:nvSpPr>
          <p:spPr>
            <a:xfrm>
              <a:off x="7382177" y="4685632"/>
              <a:ext cx="143379" cy="572220"/>
            </a:xfrm>
            <a:custGeom>
              <a:avLst/>
              <a:gdLst/>
              <a:ahLst/>
              <a:cxnLst/>
              <a:rect l="l" t="t" r="r" b="b"/>
              <a:pathLst>
                <a:path w="210820" h="841375">
                  <a:moveTo>
                    <a:pt x="0" y="841248"/>
                  </a:moveTo>
                  <a:lnTo>
                    <a:pt x="0" y="210311"/>
                  </a:lnTo>
                  <a:lnTo>
                    <a:pt x="210312" y="0"/>
                  </a:lnTo>
                  <a:lnTo>
                    <a:pt x="210312" y="630935"/>
                  </a:lnTo>
                  <a:lnTo>
                    <a:pt x="0" y="841248"/>
                  </a:lnTo>
                  <a:close/>
                </a:path>
              </a:pathLst>
            </a:custGeom>
            <a:solidFill>
              <a:srgbClr val="497CAA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9" name="object 49"/>
            <p:cNvSpPr/>
            <p:nvPr/>
          </p:nvSpPr>
          <p:spPr>
            <a:xfrm>
              <a:off x="6953077" y="4685632"/>
              <a:ext cx="572220" cy="143379"/>
            </a:xfrm>
            <a:custGeom>
              <a:avLst/>
              <a:gdLst/>
              <a:ahLst/>
              <a:cxnLst/>
              <a:rect l="l" t="t" r="r" b="b"/>
              <a:pathLst>
                <a:path w="841375" h="210820">
                  <a:moveTo>
                    <a:pt x="630935" y="210311"/>
                  </a:moveTo>
                  <a:lnTo>
                    <a:pt x="0" y="210311"/>
                  </a:lnTo>
                  <a:lnTo>
                    <a:pt x="210312" y="0"/>
                  </a:lnTo>
                  <a:lnTo>
                    <a:pt x="841248" y="0"/>
                  </a:lnTo>
                  <a:lnTo>
                    <a:pt x="630935" y="210311"/>
                  </a:lnTo>
                  <a:close/>
                </a:path>
              </a:pathLst>
            </a:custGeom>
            <a:solidFill>
              <a:srgbClr val="7BAFDD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0" name="object 50"/>
            <p:cNvSpPr/>
            <p:nvPr/>
          </p:nvSpPr>
          <p:spPr>
            <a:xfrm>
              <a:off x="6948932" y="4682522"/>
              <a:ext cx="579561" cy="579561"/>
            </a:xfrm>
            <a:custGeom>
              <a:avLst/>
              <a:gdLst/>
              <a:ahLst/>
              <a:cxnLst/>
              <a:rect l="l" t="t" r="r" b="b"/>
              <a:pathLst>
                <a:path w="852170" h="852170">
                  <a:moveTo>
                    <a:pt x="638556" y="851916"/>
                  </a:moveTo>
                  <a:lnTo>
                    <a:pt x="0" y="851916"/>
                  </a:lnTo>
                  <a:lnTo>
                    <a:pt x="0" y="213360"/>
                  </a:lnTo>
                  <a:lnTo>
                    <a:pt x="213359" y="0"/>
                  </a:lnTo>
                  <a:lnTo>
                    <a:pt x="851916" y="0"/>
                  </a:lnTo>
                  <a:lnTo>
                    <a:pt x="851916" y="1524"/>
                  </a:lnTo>
                  <a:lnTo>
                    <a:pt x="842772" y="1524"/>
                  </a:lnTo>
                  <a:lnTo>
                    <a:pt x="835152" y="9143"/>
                  </a:lnTo>
                  <a:lnTo>
                    <a:pt x="219456" y="9143"/>
                  </a:lnTo>
                  <a:lnTo>
                    <a:pt x="216407" y="10667"/>
                  </a:lnTo>
                  <a:lnTo>
                    <a:pt x="217943" y="10667"/>
                  </a:lnTo>
                  <a:lnTo>
                    <a:pt x="19745" y="210312"/>
                  </a:lnTo>
                  <a:lnTo>
                    <a:pt x="6096" y="210312"/>
                  </a:lnTo>
                  <a:lnTo>
                    <a:pt x="6096" y="220980"/>
                  </a:lnTo>
                  <a:lnTo>
                    <a:pt x="12192" y="220980"/>
                  </a:lnTo>
                  <a:lnTo>
                    <a:pt x="12192" y="839724"/>
                  </a:lnTo>
                  <a:lnTo>
                    <a:pt x="6096" y="839724"/>
                  </a:lnTo>
                  <a:lnTo>
                    <a:pt x="12192" y="845820"/>
                  </a:lnTo>
                  <a:lnTo>
                    <a:pt x="644651" y="845820"/>
                  </a:lnTo>
                  <a:lnTo>
                    <a:pt x="638556" y="851916"/>
                  </a:lnTo>
                  <a:close/>
                </a:path>
                <a:path w="852170" h="852170">
                  <a:moveTo>
                    <a:pt x="632460" y="211836"/>
                  </a:moveTo>
                  <a:lnTo>
                    <a:pt x="842772" y="1524"/>
                  </a:lnTo>
                  <a:lnTo>
                    <a:pt x="845820" y="4572"/>
                  </a:lnTo>
                  <a:lnTo>
                    <a:pt x="841247" y="4572"/>
                  </a:lnTo>
                  <a:lnTo>
                    <a:pt x="841247" y="18287"/>
                  </a:lnTo>
                  <a:lnTo>
                    <a:pt x="649224" y="210312"/>
                  </a:lnTo>
                  <a:lnTo>
                    <a:pt x="637031" y="210312"/>
                  </a:lnTo>
                  <a:lnTo>
                    <a:pt x="632460" y="211836"/>
                  </a:lnTo>
                  <a:close/>
                </a:path>
                <a:path w="852170" h="852170">
                  <a:moveTo>
                    <a:pt x="841247" y="632460"/>
                  </a:moveTo>
                  <a:lnTo>
                    <a:pt x="841247" y="18287"/>
                  </a:lnTo>
                  <a:lnTo>
                    <a:pt x="850391" y="9143"/>
                  </a:lnTo>
                  <a:lnTo>
                    <a:pt x="842772" y="1524"/>
                  </a:lnTo>
                  <a:lnTo>
                    <a:pt x="851916" y="1524"/>
                  </a:lnTo>
                  <a:lnTo>
                    <a:pt x="851916" y="630936"/>
                  </a:lnTo>
                  <a:lnTo>
                    <a:pt x="842772" y="630936"/>
                  </a:lnTo>
                  <a:lnTo>
                    <a:pt x="841247" y="632460"/>
                  </a:lnTo>
                  <a:close/>
                </a:path>
                <a:path w="852170" h="852170">
                  <a:moveTo>
                    <a:pt x="841247" y="18287"/>
                  </a:moveTo>
                  <a:lnTo>
                    <a:pt x="841247" y="4572"/>
                  </a:lnTo>
                  <a:lnTo>
                    <a:pt x="847343" y="10667"/>
                  </a:lnTo>
                  <a:lnTo>
                    <a:pt x="848867" y="10667"/>
                  </a:lnTo>
                  <a:lnTo>
                    <a:pt x="841247" y="18287"/>
                  </a:lnTo>
                  <a:close/>
                </a:path>
                <a:path w="852170" h="852170">
                  <a:moveTo>
                    <a:pt x="848867" y="10667"/>
                  </a:moveTo>
                  <a:lnTo>
                    <a:pt x="847343" y="10667"/>
                  </a:lnTo>
                  <a:lnTo>
                    <a:pt x="841247" y="4572"/>
                  </a:lnTo>
                  <a:lnTo>
                    <a:pt x="845820" y="4572"/>
                  </a:lnTo>
                  <a:lnTo>
                    <a:pt x="850391" y="9143"/>
                  </a:lnTo>
                  <a:lnTo>
                    <a:pt x="848867" y="10667"/>
                  </a:lnTo>
                  <a:close/>
                </a:path>
                <a:path w="852170" h="852170">
                  <a:moveTo>
                    <a:pt x="217943" y="10667"/>
                  </a:moveTo>
                  <a:lnTo>
                    <a:pt x="216407" y="10667"/>
                  </a:lnTo>
                  <a:lnTo>
                    <a:pt x="219456" y="9143"/>
                  </a:lnTo>
                  <a:lnTo>
                    <a:pt x="217943" y="10667"/>
                  </a:lnTo>
                  <a:close/>
                </a:path>
                <a:path w="852170" h="852170">
                  <a:moveTo>
                    <a:pt x="833628" y="10667"/>
                  </a:moveTo>
                  <a:lnTo>
                    <a:pt x="217943" y="10667"/>
                  </a:lnTo>
                  <a:lnTo>
                    <a:pt x="219456" y="9143"/>
                  </a:lnTo>
                  <a:lnTo>
                    <a:pt x="835152" y="9143"/>
                  </a:lnTo>
                  <a:lnTo>
                    <a:pt x="833628" y="10667"/>
                  </a:lnTo>
                  <a:close/>
                </a:path>
                <a:path w="852170" h="852170">
                  <a:moveTo>
                    <a:pt x="12192" y="220980"/>
                  </a:moveTo>
                  <a:lnTo>
                    <a:pt x="6096" y="220980"/>
                  </a:lnTo>
                  <a:lnTo>
                    <a:pt x="6096" y="210312"/>
                  </a:lnTo>
                  <a:lnTo>
                    <a:pt x="19745" y="210312"/>
                  </a:lnTo>
                  <a:lnTo>
                    <a:pt x="15206" y="214884"/>
                  </a:lnTo>
                  <a:lnTo>
                    <a:pt x="12192" y="214884"/>
                  </a:lnTo>
                  <a:lnTo>
                    <a:pt x="10668" y="219456"/>
                  </a:lnTo>
                  <a:lnTo>
                    <a:pt x="12192" y="219456"/>
                  </a:lnTo>
                  <a:lnTo>
                    <a:pt x="12192" y="220980"/>
                  </a:lnTo>
                  <a:close/>
                </a:path>
                <a:path w="852170" h="852170">
                  <a:moveTo>
                    <a:pt x="630935" y="220980"/>
                  </a:moveTo>
                  <a:lnTo>
                    <a:pt x="12192" y="220980"/>
                  </a:lnTo>
                  <a:lnTo>
                    <a:pt x="12192" y="217920"/>
                  </a:lnTo>
                  <a:lnTo>
                    <a:pt x="19745" y="210312"/>
                  </a:lnTo>
                  <a:lnTo>
                    <a:pt x="633984" y="210312"/>
                  </a:lnTo>
                  <a:lnTo>
                    <a:pt x="632460" y="211836"/>
                  </a:lnTo>
                  <a:lnTo>
                    <a:pt x="647700" y="211836"/>
                  </a:lnTo>
                  <a:lnTo>
                    <a:pt x="644652" y="214884"/>
                  </a:lnTo>
                  <a:lnTo>
                    <a:pt x="630935" y="214884"/>
                  </a:lnTo>
                  <a:lnTo>
                    <a:pt x="630935" y="220980"/>
                  </a:lnTo>
                  <a:close/>
                </a:path>
                <a:path w="852170" h="852170">
                  <a:moveTo>
                    <a:pt x="647700" y="211836"/>
                  </a:moveTo>
                  <a:lnTo>
                    <a:pt x="632460" y="211836"/>
                  </a:lnTo>
                  <a:lnTo>
                    <a:pt x="637031" y="210312"/>
                  </a:lnTo>
                  <a:lnTo>
                    <a:pt x="649224" y="210312"/>
                  </a:lnTo>
                  <a:lnTo>
                    <a:pt x="647700" y="211836"/>
                  </a:lnTo>
                  <a:close/>
                </a:path>
                <a:path w="852170" h="852170">
                  <a:moveTo>
                    <a:pt x="10668" y="219456"/>
                  </a:moveTo>
                  <a:lnTo>
                    <a:pt x="12192" y="214884"/>
                  </a:lnTo>
                  <a:lnTo>
                    <a:pt x="12180" y="217931"/>
                  </a:lnTo>
                  <a:lnTo>
                    <a:pt x="10668" y="219456"/>
                  </a:lnTo>
                  <a:close/>
                </a:path>
                <a:path w="852170" h="852170">
                  <a:moveTo>
                    <a:pt x="12192" y="217920"/>
                  </a:moveTo>
                  <a:lnTo>
                    <a:pt x="12192" y="214884"/>
                  </a:lnTo>
                  <a:lnTo>
                    <a:pt x="15206" y="214884"/>
                  </a:lnTo>
                  <a:lnTo>
                    <a:pt x="12192" y="217920"/>
                  </a:lnTo>
                  <a:close/>
                </a:path>
                <a:path w="852170" h="852170">
                  <a:moveTo>
                    <a:pt x="641604" y="845820"/>
                  </a:moveTo>
                  <a:lnTo>
                    <a:pt x="630935" y="845820"/>
                  </a:lnTo>
                  <a:lnTo>
                    <a:pt x="630935" y="214884"/>
                  </a:lnTo>
                  <a:lnTo>
                    <a:pt x="641604" y="214884"/>
                  </a:lnTo>
                  <a:lnTo>
                    <a:pt x="641604" y="217931"/>
                  </a:lnTo>
                  <a:lnTo>
                    <a:pt x="638556" y="220980"/>
                  </a:lnTo>
                  <a:lnTo>
                    <a:pt x="641604" y="220980"/>
                  </a:lnTo>
                  <a:lnTo>
                    <a:pt x="641604" y="832103"/>
                  </a:lnTo>
                  <a:lnTo>
                    <a:pt x="632460" y="841247"/>
                  </a:lnTo>
                  <a:lnTo>
                    <a:pt x="641604" y="841247"/>
                  </a:lnTo>
                  <a:lnTo>
                    <a:pt x="641604" y="845820"/>
                  </a:lnTo>
                  <a:close/>
                </a:path>
                <a:path w="852170" h="852170">
                  <a:moveTo>
                    <a:pt x="641604" y="217931"/>
                  </a:moveTo>
                  <a:lnTo>
                    <a:pt x="641604" y="214884"/>
                  </a:lnTo>
                  <a:lnTo>
                    <a:pt x="644652" y="214884"/>
                  </a:lnTo>
                  <a:lnTo>
                    <a:pt x="641604" y="217931"/>
                  </a:lnTo>
                  <a:close/>
                </a:path>
                <a:path w="852170" h="852170">
                  <a:moveTo>
                    <a:pt x="12192" y="219456"/>
                  </a:moveTo>
                  <a:lnTo>
                    <a:pt x="10668" y="219456"/>
                  </a:lnTo>
                  <a:lnTo>
                    <a:pt x="12192" y="217920"/>
                  </a:lnTo>
                  <a:lnTo>
                    <a:pt x="12192" y="219456"/>
                  </a:lnTo>
                  <a:close/>
                </a:path>
                <a:path w="852170" h="852170">
                  <a:moveTo>
                    <a:pt x="641604" y="220980"/>
                  </a:moveTo>
                  <a:lnTo>
                    <a:pt x="638556" y="220980"/>
                  </a:lnTo>
                  <a:lnTo>
                    <a:pt x="641604" y="217931"/>
                  </a:lnTo>
                  <a:lnTo>
                    <a:pt x="641604" y="220980"/>
                  </a:lnTo>
                  <a:close/>
                </a:path>
                <a:path w="852170" h="852170">
                  <a:moveTo>
                    <a:pt x="841247" y="635508"/>
                  </a:moveTo>
                  <a:lnTo>
                    <a:pt x="841247" y="632460"/>
                  </a:lnTo>
                  <a:lnTo>
                    <a:pt x="842772" y="630936"/>
                  </a:lnTo>
                  <a:lnTo>
                    <a:pt x="841247" y="635508"/>
                  </a:lnTo>
                  <a:close/>
                </a:path>
                <a:path w="852170" h="852170">
                  <a:moveTo>
                    <a:pt x="851916" y="635508"/>
                  </a:moveTo>
                  <a:lnTo>
                    <a:pt x="841247" y="635508"/>
                  </a:lnTo>
                  <a:lnTo>
                    <a:pt x="842772" y="630936"/>
                  </a:lnTo>
                  <a:lnTo>
                    <a:pt x="851916" y="630936"/>
                  </a:lnTo>
                  <a:lnTo>
                    <a:pt x="851916" y="635508"/>
                  </a:lnTo>
                  <a:close/>
                </a:path>
                <a:path w="852170" h="852170">
                  <a:moveTo>
                    <a:pt x="644651" y="845820"/>
                  </a:moveTo>
                  <a:lnTo>
                    <a:pt x="641604" y="845820"/>
                  </a:lnTo>
                  <a:lnTo>
                    <a:pt x="641604" y="832103"/>
                  </a:lnTo>
                  <a:lnTo>
                    <a:pt x="841247" y="632460"/>
                  </a:lnTo>
                  <a:lnTo>
                    <a:pt x="841247" y="635508"/>
                  </a:lnTo>
                  <a:lnTo>
                    <a:pt x="851916" y="635508"/>
                  </a:lnTo>
                  <a:lnTo>
                    <a:pt x="851916" y="638555"/>
                  </a:lnTo>
                  <a:lnTo>
                    <a:pt x="644651" y="845820"/>
                  </a:lnTo>
                  <a:close/>
                </a:path>
                <a:path w="852170" h="852170">
                  <a:moveTo>
                    <a:pt x="632460" y="841247"/>
                  </a:moveTo>
                  <a:lnTo>
                    <a:pt x="641604" y="832103"/>
                  </a:lnTo>
                  <a:lnTo>
                    <a:pt x="641604" y="839724"/>
                  </a:lnTo>
                  <a:lnTo>
                    <a:pt x="637031" y="839724"/>
                  </a:lnTo>
                  <a:lnTo>
                    <a:pt x="632460" y="841247"/>
                  </a:lnTo>
                  <a:close/>
                </a:path>
                <a:path w="852170" h="852170">
                  <a:moveTo>
                    <a:pt x="12192" y="845820"/>
                  </a:moveTo>
                  <a:lnTo>
                    <a:pt x="6096" y="839724"/>
                  </a:lnTo>
                  <a:lnTo>
                    <a:pt x="12192" y="839724"/>
                  </a:lnTo>
                  <a:lnTo>
                    <a:pt x="12192" y="845820"/>
                  </a:lnTo>
                  <a:close/>
                </a:path>
                <a:path w="852170" h="852170">
                  <a:moveTo>
                    <a:pt x="630935" y="845820"/>
                  </a:moveTo>
                  <a:lnTo>
                    <a:pt x="12192" y="845820"/>
                  </a:lnTo>
                  <a:lnTo>
                    <a:pt x="12192" y="839724"/>
                  </a:lnTo>
                  <a:lnTo>
                    <a:pt x="630935" y="839724"/>
                  </a:lnTo>
                  <a:lnTo>
                    <a:pt x="630935" y="845820"/>
                  </a:lnTo>
                  <a:close/>
                </a:path>
                <a:path w="852170" h="852170">
                  <a:moveTo>
                    <a:pt x="641604" y="841247"/>
                  </a:moveTo>
                  <a:lnTo>
                    <a:pt x="632460" y="841247"/>
                  </a:lnTo>
                  <a:lnTo>
                    <a:pt x="637031" y="839724"/>
                  </a:lnTo>
                  <a:lnTo>
                    <a:pt x="641604" y="839724"/>
                  </a:lnTo>
                  <a:lnTo>
                    <a:pt x="641604" y="841247"/>
                  </a:lnTo>
                  <a:close/>
                </a:path>
              </a:pathLst>
            </a:custGeom>
            <a:solidFill>
              <a:srgbClr val="41709C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1" name="object 51"/>
            <p:cNvSpPr txBox="1"/>
            <p:nvPr/>
          </p:nvSpPr>
          <p:spPr>
            <a:xfrm>
              <a:off x="7062637" y="5604189"/>
              <a:ext cx="334694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결과물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52" name="object 52"/>
            <p:cNvSpPr/>
            <p:nvPr/>
          </p:nvSpPr>
          <p:spPr>
            <a:xfrm>
              <a:off x="2625800" y="4833847"/>
              <a:ext cx="250913" cy="340309"/>
            </a:xfrm>
            <a:custGeom>
              <a:avLst/>
              <a:gdLst/>
              <a:ahLst/>
              <a:cxnLst/>
              <a:rect l="l" t="t" r="r" b="b"/>
              <a:pathLst>
                <a:path w="368935" h="500379">
                  <a:moveTo>
                    <a:pt x="184404" y="499872"/>
                  </a:moveTo>
                  <a:lnTo>
                    <a:pt x="184404" y="374904"/>
                  </a:lnTo>
                  <a:lnTo>
                    <a:pt x="0" y="374904"/>
                  </a:lnTo>
                  <a:lnTo>
                    <a:pt x="0" y="124968"/>
                  </a:lnTo>
                  <a:lnTo>
                    <a:pt x="184404" y="124968"/>
                  </a:lnTo>
                  <a:lnTo>
                    <a:pt x="184404" y="0"/>
                  </a:lnTo>
                  <a:lnTo>
                    <a:pt x="368808" y="249936"/>
                  </a:lnTo>
                  <a:lnTo>
                    <a:pt x="184404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3" name="object 53"/>
            <p:cNvSpPr/>
            <p:nvPr/>
          </p:nvSpPr>
          <p:spPr>
            <a:xfrm>
              <a:off x="3738974" y="4830738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4404" y="499872"/>
                  </a:moveTo>
                  <a:lnTo>
                    <a:pt x="184404" y="374904"/>
                  </a:lnTo>
                  <a:lnTo>
                    <a:pt x="0" y="374904"/>
                  </a:lnTo>
                  <a:lnTo>
                    <a:pt x="0" y="124967"/>
                  </a:lnTo>
                  <a:lnTo>
                    <a:pt x="184404" y="124967"/>
                  </a:lnTo>
                  <a:lnTo>
                    <a:pt x="184404" y="0"/>
                  </a:lnTo>
                  <a:lnTo>
                    <a:pt x="367283" y="249935"/>
                  </a:lnTo>
                  <a:lnTo>
                    <a:pt x="184404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4" name="object 54"/>
            <p:cNvSpPr/>
            <p:nvPr/>
          </p:nvSpPr>
          <p:spPr>
            <a:xfrm>
              <a:off x="4757828" y="4820373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4403" y="499871"/>
                  </a:moveTo>
                  <a:lnTo>
                    <a:pt x="184403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4403" y="124967"/>
                  </a:lnTo>
                  <a:lnTo>
                    <a:pt x="184403" y="0"/>
                  </a:lnTo>
                  <a:lnTo>
                    <a:pt x="367283" y="249935"/>
                  </a:lnTo>
                  <a:lnTo>
                    <a:pt x="184403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5" name="object 55"/>
            <p:cNvSpPr/>
            <p:nvPr/>
          </p:nvSpPr>
          <p:spPr>
            <a:xfrm>
              <a:off x="5867890" y="4801716"/>
              <a:ext cx="250913" cy="340309"/>
            </a:xfrm>
            <a:custGeom>
              <a:avLst/>
              <a:gdLst/>
              <a:ahLst/>
              <a:cxnLst/>
              <a:rect l="l" t="t" r="r" b="b"/>
              <a:pathLst>
                <a:path w="368934" h="500379">
                  <a:moveTo>
                    <a:pt x="184404" y="499871"/>
                  </a:moveTo>
                  <a:lnTo>
                    <a:pt x="184404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4404" y="124967"/>
                  </a:lnTo>
                  <a:lnTo>
                    <a:pt x="184404" y="0"/>
                  </a:lnTo>
                  <a:lnTo>
                    <a:pt x="368808" y="249935"/>
                  </a:lnTo>
                  <a:lnTo>
                    <a:pt x="184404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6" name="object 56"/>
            <p:cNvSpPr/>
            <p:nvPr/>
          </p:nvSpPr>
          <p:spPr>
            <a:xfrm>
              <a:off x="6598604" y="4805863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5" h="500379">
                  <a:moveTo>
                    <a:pt x="182879" y="499871"/>
                  </a:moveTo>
                  <a:lnTo>
                    <a:pt x="182879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2879" y="124967"/>
                  </a:lnTo>
                  <a:lnTo>
                    <a:pt x="182879" y="0"/>
                  </a:lnTo>
                  <a:lnTo>
                    <a:pt x="367283" y="249935"/>
                  </a:lnTo>
                  <a:lnTo>
                    <a:pt x="182879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</p:grpSp>
    </p:spTree>
    <p:extLst>
      <p:ext uri="{BB962C8B-B14F-4D97-AF65-F5344CB8AC3E}">
        <p14:creationId xmlns:p14="http://schemas.microsoft.com/office/powerpoint/2010/main" val="11279549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758537" y="890771"/>
            <a:ext cx="8385464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dirty="0" err="1"/>
              <a:t>머신러닝</a:t>
            </a:r>
            <a:r>
              <a:rPr spc="24" dirty="0"/>
              <a:t> </a:t>
            </a:r>
            <a:r>
              <a:rPr lang="ko-KR" altLang="en-US" dirty="0"/>
              <a:t>종류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65723" y="2078215"/>
            <a:ext cx="7098009" cy="14571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b="1" spc="62" dirty="0" err="1">
                <a:latin typeface="맑은 고딕"/>
                <a:cs typeface="맑은 고딕"/>
              </a:rPr>
              <a:t>비교사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학습</a:t>
            </a:r>
          </a:p>
          <a:p>
            <a:pPr marL="454609" marR="154607" indent="-285750">
              <a:lnSpc>
                <a:spcPct val="125699"/>
              </a:lnSpc>
              <a:spcBef>
                <a:spcPts val="572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학습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데이터의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정확한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클래스가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알려져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있지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않음</a:t>
            </a:r>
            <a:endParaRPr lang="en-US" b="1" dirty="0">
              <a:latin typeface="맑은 고딕"/>
              <a:cs typeface="맑은 고딕"/>
            </a:endParaRPr>
          </a:p>
          <a:p>
            <a:pPr marL="454609" marR="154607" indent="-285750">
              <a:lnSpc>
                <a:spcPct val="125699"/>
              </a:lnSpc>
              <a:spcBef>
                <a:spcPts val="572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학습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알고리즘은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원시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데이터에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의존함</a:t>
            </a:r>
          </a:p>
          <a:p>
            <a:pPr marL="454609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결과를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사람이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검토해야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하는데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막대한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비용이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발생</a:t>
            </a: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1DD6E97F-59AE-4A81-8973-36518BAE30F5}"/>
              </a:ext>
            </a:extLst>
          </p:cNvPr>
          <p:cNvGrpSpPr/>
          <p:nvPr/>
        </p:nvGrpSpPr>
        <p:grpSpPr>
          <a:xfrm>
            <a:off x="1321197" y="3980289"/>
            <a:ext cx="5848530" cy="2210974"/>
            <a:chOff x="1580970" y="4153750"/>
            <a:chExt cx="5185822" cy="2068115"/>
          </a:xfrm>
        </p:grpSpPr>
        <p:sp>
          <p:nvSpPr>
            <p:cNvPr id="4" name="object 4"/>
            <p:cNvSpPr txBox="1"/>
            <p:nvPr/>
          </p:nvSpPr>
          <p:spPr>
            <a:xfrm>
              <a:off x="1774435" y="5713867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원시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데이터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3065904" y="5635080"/>
              <a:ext cx="583016" cy="24692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79895" marR="3455" indent="-71690">
                <a:lnSpc>
                  <a:spcPct val="102499"/>
                </a:lnSpc>
              </a:pPr>
              <a:r>
                <a:rPr sz="816" spc="14" dirty="0">
                  <a:latin typeface="맑은 고딕"/>
                  <a:cs typeface="맑은 고딕"/>
                </a:rPr>
                <a:t>비교사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학습 알고리즘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1580970" y="4532062"/>
              <a:ext cx="966080" cy="1093480"/>
            </a:xfrm>
            <a:custGeom>
              <a:avLst/>
              <a:gdLst/>
              <a:ahLst/>
              <a:cxnLst/>
              <a:rect l="l" t="t" r="r" b="b"/>
              <a:pathLst>
                <a:path w="1420495" h="1607820">
                  <a:moveTo>
                    <a:pt x="1420367" y="1607820"/>
                  </a:moveTo>
                  <a:lnTo>
                    <a:pt x="0" y="1607820"/>
                  </a:lnTo>
                  <a:lnTo>
                    <a:pt x="0" y="0"/>
                  </a:lnTo>
                  <a:lnTo>
                    <a:pt x="1420367" y="0"/>
                  </a:lnTo>
                  <a:lnTo>
                    <a:pt x="1420367" y="6095"/>
                  </a:lnTo>
                  <a:lnTo>
                    <a:pt x="10668" y="6096"/>
                  </a:lnTo>
                  <a:lnTo>
                    <a:pt x="6096" y="12192"/>
                  </a:lnTo>
                  <a:lnTo>
                    <a:pt x="10668" y="12192"/>
                  </a:lnTo>
                  <a:lnTo>
                    <a:pt x="10668" y="1597151"/>
                  </a:lnTo>
                  <a:lnTo>
                    <a:pt x="6096" y="1597151"/>
                  </a:lnTo>
                  <a:lnTo>
                    <a:pt x="10668" y="1601724"/>
                  </a:lnTo>
                  <a:lnTo>
                    <a:pt x="1420367" y="1601724"/>
                  </a:lnTo>
                  <a:lnTo>
                    <a:pt x="1420367" y="1607820"/>
                  </a:lnTo>
                  <a:close/>
                </a:path>
                <a:path w="1420495" h="1607820">
                  <a:moveTo>
                    <a:pt x="10668" y="12192"/>
                  </a:moveTo>
                  <a:lnTo>
                    <a:pt x="6096" y="12192"/>
                  </a:lnTo>
                  <a:lnTo>
                    <a:pt x="10668" y="6096"/>
                  </a:lnTo>
                  <a:lnTo>
                    <a:pt x="10668" y="12192"/>
                  </a:lnTo>
                  <a:close/>
                </a:path>
                <a:path w="1420495" h="1607820">
                  <a:moveTo>
                    <a:pt x="1409700" y="12192"/>
                  </a:moveTo>
                  <a:lnTo>
                    <a:pt x="10668" y="12192"/>
                  </a:lnTo>
                  <a:lnTo>
                    <a:pt x="10668" y="6096"/>
                  </a:lnTo>
                  <a:lnTo>
                    <a:pt x="1409700" y="6096"/>
                  </a:lnTo>
                  <a:lnTo>
                    <a:pt x="1409700" y="12192"/>
                  </a:lnTo>
                  <a:close/>
                </a:path>
                <a:path w="1420495" h="1607820">
                  <a:moveTo>
                    <a:pt x="1409700" y="1601724"/>
                  </a:moveTo>
                  <a:lnTo>
                    <a:pt x="1409700" y="6096"/>
                  </a:lnTo>
                  <a:lnTo>
                    <a:pt x="1415795" y="12192"/>
                  </a:lnTo>
                  <a:lnTo>
                    <a:pt x="1420367" y="12192"/>
                  </a:lnTo>
                  <a:lnTo>
                    <a:pt x="1420367" y="1597151"/>
                  </a:lnTo>
                  <a:lnTo>
                    <a:pt x="1415795" y="1597151"/>
                  </a:lnTo>
                  <a:lnTo>
                    <a:pt x="1409700" y="1601724"/>
                  </a:lnTo>
                  <a:close/>
                </a:path>
                <a:path w="1420495" h="1607820">
                  <a:moveTo>
                    <a:pt x="1420367" y="12192"/>
                  </a:moveTo>
                  <a:lnTo>
                    <a:pt x="1415795" y="12192"/>
                  </a:lnTo>
                  <a:lnTo>
                    <a:pt x="1409700" y="6096"/>
                  </a:lnTo>
                  <a:lnTo>
                    <a:pt x="1420367" y="6095"/>
                  </a:lnTo>
                  <a:lnTo>
                    <a:pt x="1420367" y="12192"/>
                  </a:lnTo>
                  <a:close/>
                </a:path>
                <a:path w="1420495" h="1607820">
                  <a:moveTo>
                    <a:pt x="10668" y="1601724"/>
                  </a:moveTo>
                  <a:lnTo>
                    <a:pt x="6096" y="1597151"/>
                  </a:lnTo>
                  <a:lnTo>
                    <a:pt x="10668" y="1597151"/>
                  </a:lnTo>
                  <a:lnTo>
                    <a:pt x="10668" y="1601724"/>
                  </a:lnTo>
                  <a:close/>
                </a:path>
                <a:path w="1420495" h="1607820">
                  <a:moveTo>
                    <a:pt x="1409700" y="1601724"/>
                  </a:moveTo>
                  <a:lnTo>
                    <a:pt x="10668" y="1601724"/>
                  </a:lnTo>
                  <a:lnTo>
                    <a:pt x="10668" y="1597151"/>
                  </a:lnTo>
                  <a:lnTo>
                    <a:pt x="1409700" y="1597151"/>
                  </a:lnTo>
                  <a:lnTo>
                    <a:pt x="1409700" y="1601724"/>
                  </a:lnTo>
                  <a:close/>
                </a:path>
                <a:path w="1420495" h="1607820">
                  <a:moveTo>
                    <a:pt x="1420367" y="1601724"/>
                  </a:moveTo>
                  <a:lnTo>
                    <a:pt x="1409700" y="1601724"/>
                  </a:lnTo>
                  <a:lnTo>
                    <a:pt x="1415795" y="1597151"/>
                  </a:lnTo>
                  <a:lnTo>
                    <a:pt x="1420367" y="1597151"/>
                  </a:lnTo>
                  <a:lnTo>
                    <a:pt x="1420367" y="1601724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" name="object 7"/>
            <p:cNvSpPr/>
            <p:nvPr/>
          </p:nvSpPr>
          <p:spPr>
            <a:xfrm>
              <a:off x="1692909" y="4643017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73"/>
                  </a:moveTo>
                  <a:lnTo>
                    <a:pt x="38098" y="136769"/>
                  </a:lnTo>
                  <a:lnTo>
                    <a:pt x="9178" y="108947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006"/>
                  </a:lnTo>
                  <a:lnTo>
                    <a:pt x="128868" y="121764"/>
                  </a:lnTo>
                  <a:lnTo>
                    <a:pt x="95792" y="144194"/>
                  </a:lnTo>
                  <a:lnTo>
                    <a:pt x="82419" y="14717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8" name="object 8"/>
            <p:cNvSpPr/>
            <p:nvPr/>
          </p:nvSpPr>
          <p:spPr>
            <a:xfrm>
              <a:off x="1808994" y="4948744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921" y="147282"/>
                  </a:moveTo>
                  <a:lnTo>
                    <a:pt x="37486" y="136884"/>
                  </a:lnTo>
                  <a:lnTo>
                    <a:pt x="9071" y="108884"/>
                  </a:lnTo>
                  <a:lnTo>
                    <a:pt x="0" y="73121"/>
                  </a:lnTo>
                  <a:lnTo>
                    <a:pt x="1404" y="58422"/>
                  </a:lnTo>
                  <a:lnTo>
                    <a:pt x="20444" y="21825"/>
                  </a:lnTo>
                  <a:lnTo>
                    <a:pt x="56393" y="1805"/>
                  </a:lnTo>
                  <a:lnTo>
                    <a:pt x="70950" y="0"/>
                  </a:lnTo>
                  <a:lnTo>
                    <a:pt x="86048" y="1325"/>
                  </a:lnTo>
                  <a:lnTo>
                    <a:pt x="123844" y="19460"/>
                  </a:lnTo>
                  <a:lnTo>
                    <a:pt x="145275" y="53891"/>
                  </a:lnTo>
                  <a:lnTo>
                    <a:pt x="147645" y="67892"/>
                  </a:lnTo>
                  <a:lnTo>
                    <a:pt x="146389" y="83479"/>
                  </a:lnTo>
                  <a:lnTo>
                    <a:pt x="128735" y="122080"/>
                  </a:lnTo>
                  <a:lnTo>
                    <a:pt x="95386" y="144377"/>
                  </a:lnTo>
                  <a:lnTo>
                    <a:pt x="81921" y="14728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9" name="object 9"/>
            <p:cNvSpPr/>
            <p:nvPr/>
          </p:nvSpPr>
          <p:spPr>
            <a:xfrm>
              <a:off x="2246385" y="483887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789" y="147296"/>
                  </a:moveTo>
                  <a:lnTo>
                    <a:pt x="37413" y="136868"/>
                  </a:lnTo>
                  <a:lnTo>
                    <a:pt x="9029" y="10881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048" y="1382"/>
                  </a:lnTo>
                  <a:lnTo>
                    <a:pt x="123844" y="20005"/>
                  </a:lnTo>
                  <a:lnTo>
                    <a:pt x="145275" y="54410"/>
                  </a:lnTo>
                  <a:lnTo>
                    <a:pt x="147645" y="68069"/>
                  </a:lnTo>
                  <a:lnTo>
                    <a:pt x="146386" y="83618"/>
                  </a:lnTo>
                  <a:lnTo>
                    <a:pt x="128693" y="122156"/>
                  </a:lnTo>
                  <a:lnTo>
                    <a:pt x="95277" y="144411"/>
                  </a:lnTo>
                  <a:lnTo>
                    <a:pt x="81789" y="14729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0" name="object 10"/>
            <p:cNvSpPr/>
            <p:nvPr/>
          </p:nvSpPr>
          <p:spPr>
            <a:xfrm>
              <a:off x="2245348" y="5179911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73"/>
                  </a:moveTo>
                  <a:lnTo>
                    <a:pt x="38098" y="136769"/>
                  </a:lnTo>
                  <a:lnTo>
                    <a:pt x="9178" y="108947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006"/>
                  </a:lnTo>
                  <a:lnTo>
                    <a:pt x="128868" y="121764"/>
                  </a:lnTo>
                  <a:lnTo>
                    <a:pt x="95792" y="144194"/>
                  </a:lnTo>
                  <a:lnTo>
                    <a:pt x="82419" y="14717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1" name="object 11"/>
            <p:cNvSpPr/>
            <p:nvPr/>
          </p:nvSpPr>
          <p:spPr>
            <a:xfrm>
              <a:off x="1909530" y="5359221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92" y="147189"/>
                  </a:moveTo>
                  <a:lnTo>
                    <a:pt x="37457" y="137137"/>
                  </a:lnTo>
                  <a:lnTo>
                    <a:pt x="8891" y="109650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4926" y="1321"/>
                  </a:lnTo>
                  <a:lnTo>
                    <a:pt x="122902" y="19448"/>
                  </a:lnTo>
                  <a:lnTo>
                    <a:pt x="144774" y="53516"/>
                  </a:lnTo>
                  <a:lnTo>
                    <a:pt x="147466" y="67236"/>
                  </a:lnTo>
                  <a:lnTo>
                    <a:pt x="146278" y="83345"/>
                  </a:lnTo>
                  <a:lnTo>
                    <a:pt x="128890" y="122334"/>
                  </a:lnTo>
                  <a:lnTo>
                    <a:pt x="95852" y="144310"/>
                  </a:lnTo>
                  <a:lnTo>
                    <a:pt x="82492" y="147189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2" name="object 12"/>
            <p:cNvSpPr/>
            <p:nvPr/>
          </p:nvSpPr>
          <p:spPr>
            <a:xfrm>
              <a:off x="2184197" y="4604615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60" y="0"/>
                  </a:lnTo>
                  <a:lnTo>
                    <a:pt x="137160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3" name="object 13"/>
            <p:cNvSpPr/>
            <p:nvPr/>
          </p:nvSpPr>
          <p:spPr>
            <a:xfrm>
              <a:off x="2275407" y="4695825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4" name="object 14"/>
            <p:cNvSpPr/>
            <p:nvPr/>
          </p:nvSpPr>
          <p:spPr>
            <a:xfrm>
              <a:off x="2076404" y="4941469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5" name="object 15"/>
            <p:cNvSpPr/>
            <p:nvPr/>
          </p:nvSpPr>
          <p:spPr>
            <a:xfrm>
              <a:off x="1923005" y="4820202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6" name="object 16"/>
            <p:cNvSpPr/>
            <p:nvPr/>
          </p:nvSpPr>
          <p:spPr>
            <a:xfrm>
              <a:off x="1765462" y="5242046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7" name="object 17"/>
            <p:cNvSpPr/>
            <p:nvPr/>
          </p:nvSpPr>
          <p:spPr>
            <a:xfrm>
              <a:off x="2182124" y="5427575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8" name="object 18"/>
            <p:cNvSpPr/>
            <p:nvPr/>
          </p:nvSpPr>
          <p:spPr>
            <a:xfrm>
              <a:off x="2038054" y="5232718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9" name="object 19"/>
            <p:cNvSpPr/>
            <p:nvPr/>
          </p:nvSpPr>
          <p:spPr>
            <a:xfrm>
              <a:off x="1861854" y="4605652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0" name="object 20"/>
            <p:cNvSpPr/>
            <p:nvPr/>
          </p:nvSpPr>
          <p:spPr>
            <a:xfrm>
              <a:off x="1703273" y="5049262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1" name="object 21"/>
            <p:cNvSpPr/>
            <p:nvPr/>
          </p:nvSpPr>
          <p:spPr>
            <a:xfrm>
              <a:off x="1760279" y="479636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2" name="object 22"/>
            <p:cNvSpPr/>
            <p:nvPr/>
          </p:nvSpPr>
          <p:spPr>
            <a:xfrm>
              <a:off x="2273333" y="5015059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3"/>
                  </a:moveTo>
                  <a:lnTo>
                    <a:pt x="0" y="146303"/>
                  </a:lnTo>
                  <a:lnTo>
                    <a:pt x="85343" y="0"/>
                  </a:lnTo>
                  <a:lnTo>
                    <a:pt x="169164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3" name="object 23"/>
            <p:cNvSpPr/>
            <p:nvPr/>
          </p:nvSpPr>
          <p:spPr>
            <a:xfrm>
              <a:off x="2364544" y="5106269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79"/>
                  </a:moveTo>
                  <a:lnTo>
                    <a:pt x="0" y="144779"/>
                  </a:lnTo>
                  <a:lnTo>
                    <a:pt x="83819" y="0"/>
                  </a:lnTo>
                  <a:lnTo>
                    <a:pt x="169163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4" name="object 24"/>
            <p:cNvSpPr/>
            <p:nvPr/>
          </p:nvSpPr>
          <p:spPr>
            <a:xfrm>
              <a:off x="2345887" y="5318746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80"/>
                  </a:moveTo>
                  <a:lnTo>
                    <a:pt x="0" y="144780"/>
                  </a:lnTo>
                  <a:lnTo>
                    <a:pt x="83819" y="0"/>
                  </a:lnTo>
                  <a:lnTo>
                    <a:pt x="169163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5" name="object 25"/>
            <p:cNvSpPr/>
            <p:nvPr/>
          </p:nvSpPr>
          <p:spPr>
            <a:xfrm>
              <a:off x="2127191" y="5136326"/>
              <a:ext cx="114012" cy="99761"/>
            </a:xfrm>
            <a:custGeom>
              <a:avLst/>
              <a:gdLst/>
              <a:ahLst/>
              <a:cxnLst/>
              <a:rect l="l" t="t" r="r" b="b"/>
              <a:pathLst>
                <a:path w="167639" h="146685">
                  <a:moveTo>
                    <a:pt x="167640" y="146304"/>
                  </a:moveTo>
                  <a:lnTo>
                    <a:pt x="0" y="146304"/>
                  </a:lnTo>
                  <a:lnTo>
                    <a:pt x="83820" y="0"/>
                  </a:lnTo>
                  <a:lnTo>
                    <a:pt x="167640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6" name="object 26"/>
            <p:cNvSpPr/>
            <p:nvPr/>
          </p:nvSpPr>
          <p:spPr>
            <a:xfrm>
              <a:off x="2341741" y="4920740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79"/>
                  </a:moveTo>
                  <a:lnTo>
                    <a:pt x="0" y="144779"/>
                  </a:lnTo>
                  <a:lnTo>
                    <a:pt x="83820" y="0"/>
                  </a:lnTo>
                  <a:lnTo>
                    <a:pt x="169164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7" name="object 27"/>
            <p:cNvSpPr/>
            <p:nvPr/>
          </p:nvSpPr>
          <p:spPr>
            <a:xfrm>
              <a:off x="2102316" y="4751794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3820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8" name="object 28"/>
            <p:cNvSpPr/>
            <p:nvPr/>
          </p:nvSpPr>
          <p:spPr>
            <a:xfrm>
              <a:off x="2381127" y="4584921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5343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9" name="object 29"/>
            <p:cNvSpPr/>
            <p:nvPr/>
          </p:nvSpPr>
          <p:spPr>
            <a:xfrm>
              <a:off x="1912641" y="5027496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3820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0" name="object 30"/>
            <p:cNvSpPr/>
            <p:nvPr/>
          </p:nvSpPr>
          <p:spPr>
            <a:xfrm>
              <a:off x="2053601" y="5399590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80"/>
                  </a:moveTo>
                  <a:lnTo>
                    <a:pt x="0" y="144780"/>
                  </a:lnTo>
                  <a:lnTo>
                    <a:pt x="85344" y="0"/>
                  </a:lnTo>
                  <a:lnTo>
                    <a:pt x="169163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1" name="object 31"/>
            <p:cNvSpPr/>
            <p:nvPr/>
          </p:nvSpPr>
          <p:spPr>
            <a:xfrm>
              <a:off x="1764425" y="545975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98"/>
                  </a:moveTo>
                  <a:lnTo>
                    <a:pt x="38093" y="137128"/>
                  </a:lnTo>
                  <a:lnTo>
                    <a:pt x="9172" y="109613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419"/>
                  </a:lnTo>
                  <a:lnTo>
                    <a:pt x="128868" y="122376"/>
                  </a:lnTo>
                  <a:lnTo>
                    <a:pt x="95792" y="144330"/>
                  </a:lnTo>
                  <a:lnTo>
                    <a:pt x="82419" y="14719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2" name="object 32"/>
            <p:cNvSpPr/>
            <p:nvPr/>
          </p:nvSpPr>
          <p:spPr>
            <a:xfrm>
              <a:off x="1862890" y="5178875"/>
              <a:ext cx="99329" cy="100625"/>
            </a:xfrm>
            <a:custGeom>
              <a:avLst/>
              <a:gdLst/>
              <a:ahLst/>
              <a:cxnLst/>
              <a:rect l="l" t="t" r="r" b="b"/>
              <a:pathLst>
                <a:path w="146050" h="147954">
                  <a:moveTo>
                    <a:pt x="80461" y="147391"/>
                  </a:moveTo>
                  <a:lnTo>
                    <a:pt x="36337" y="136530"/>
                  </a:lnTo>
                  <a:lnTo>
                    <a:pt x="8265" y="107945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5017" y="1348"/>
                  </a:lnTo>
                  <a:lnTo>
                    <a:pt x="122619" y="19821"/>
                  </a:lnTo>
                  <a:lnTo>
                    <a:pt x="143643" y="54469"/>
                  </a:lnTo>
                  <a:lnTo>
                    <a:pt x="146059" y="68397"/>
                  </a:lnTo>
                  <a:lnTo>
                    <a:pt x="144847" y="84005"/>
                  </a:lnTo>
                  <a:lnTo>
                    <a:pt x="127434" y="122653"/>
                  </a:lnTo>
                  <a:lnTo>
                    <a:pt x="94075" y="144697"/>
                  </a:lnTo>
                  <a:lnTo>
                    <a:pt x="80461" y="14739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3" name="object 33"/>
            <p:cNvSpPr/>
            <p:nvPr/>
          </p:nvSpPr>
          <p:spPr>
            <a:xfrm>
              <a:off x="1651449" y="496125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523" y="147261"/>
                  </a:moveTo>
                  <a:lnTo>
                    <a:pt x="38120" y="137098"/>
                  </a:lnTo>
                  <a:lnTo>
                    <a:pt x="9172" y="10954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169" y="1305"/>
                  </a:lnTo>
                  <a:lnTo>
                    <a:pt x="123020" y="19455"/>
                  </a:lnTo>
                  <a:lnTo>
                    <a:pt x="144823" y="53611"/>
                  </a:lnTo>
                  <a:lnTo>
                    <a:pt x="147485" y="67365"/>
                  </a:lnTo>
                  <a:lnTo>
                    <a:pt x="146266" y="83583"/>
                  </a:lnTo>
                  <a:lnTo>
                    <a:pt x="128663" y="122750"/>
                  </a:lnTo>
                  <a:lnTo>
                    <a:pt x="95693" y="144551"/>
                  </a:lnTo>
                  <a:lnTo>
                    <a:pt x="82523" y="14726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4" name="object 34"/>
            <p:cNvSpPr/>
            <p:nvPr/>
          </p:nvSpPr>
          <p:spPr>
            <a:xfrm>
              <a:off x="1972756" y="488033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1789" y="147296"/>
                  </a:moveTo>
                  <a:lnTo>
                    <a:pt x="37413" y="136868"/>
                  </a:lnTo>
                  <a:lnTo>
                    <a:pt x="9029" y="10881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048" y="1382"/>
                  </a:lnTo>
                  <a:lnTo>
                    <a:pt x="123844" y="20005"/>
                  </a:lnTo>
                  <a:lnTo>
                    <a:pt x="145275" y="54410"/>
                  </a:lnTo>
                  <a:lnTo>
                    <a:pt x="147645" y="68069"/>
                  </a:lnTo>
                  <a:lnTo>
                    <a:pt x="146386" y="83618"/>
                  </a:lnTo>
                  <a:lnTo>
                    <a:pt x="128693" y="122156"/>
                  </a:lnTo>
                  <a:lnTo>
                    <a:pt x="95277" y="144411"/>
                  </a:lnTo>
                  <a:lnTo>
                    <a:pt x="81789" y="14729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5" name="object 35"/>
            <p:cNvSpPr/>
            <p:nvPr/>
          </p:nvSpPr>
          <p:spPr>
            <a:xfrm>
              <a:off x="2034944" y="5121868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92" y="147189"/>
                  </a:moveTo>
                  <a:lnTo>
                    <a:pt x="37457" y="137137"/>
                  </a:lnTo>
                  <a:lnTo>
                    <a:pt x="8891" y="109650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4926" y="1321"/>
                  </a:lnTo>
                  <a:lnTo>
                    <a:pt x="122902" y="19448"/>
                  </a:lnTo>
                  <a:lnTo>
                    <a:pt x="144774" y="53516"/>
                  </a:lnTo>
                  <a:lnTo>
                    <a:pt x="147466" y="67236"/>
                  </a:lnTo>
                  <a:lnTo>
                    <a:pt x="146278" y="83345"/>
                  </a:lnTo>
                  <a:lnTo>
                    <a:pt x="128890" y="122334"/>
                  </a:lnTo>
                  <a:lnTo>
                    <a:pt x="95852" y="144310"/>
                  </a:lnTo>
                  <a:lnTo>
                    <a:pt x="82492" y="147189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6" name="object 36"/>
            <p:cNvSpPr/>
            <p:nvPr/>
          </p:nvSpPr>
          <p:spPr>
            <a:xfrm>
              <a:off x="2979172" y="4709299"/>
              <a:ext cx="744188" cy="74418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7" name="object 37"/>
            <p:cNvSpPr txBox="1"/>
            <p:nvPr/>
          </p:nvSpPr>
          <p:spPr>
            <a:xfrm>
              <a:off x="5182401" y="6096318"/>
              <a:ext cx="477210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결과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검증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38" name="object 38"/>
            <p:cNvSpPr/>
            <p:nvPr/>
          </p:nvSpPr>
          <p:spPr>
            <a:xfrm>
              <a:off x="6191203" y="4934213"/>
              <a:ext cx="429273" cy="429273"/>
            </a:xfrm>
            <a:custGeom>
              <a:avLst/>
              <a:gdLst/>
              <a:ahLst/>
              <a:cxnLst/>
              <a:rect l="l" t="t" r="r" b="b"/>
              <a:pathLst>
                <a:path w="631190" h="631189">
                  <a:moveTo>
                    <a:pt x="0" y="0"/>
                  </a:moveTo>
                  <a:lnTo>
                    <a:pt x="630935" y="0"/>
                  </a:lnTo>
                  <a:lnTo>
                    <a:pt x="630935" y="630936"/>
                  </a:lnTo>
                  <a:lnTo>
                    <a:pt x="0" y="630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AD4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9" name="object 39"/>
            <p:cNvSpPr/>
            <p:nvPr/>
          </p:nvSpPr>
          <p:spPr>
            <a:xfrm>
              <a:off x="6620304" y="4791181"/>
              <a:ext cx="143379" cy="572220"/>
            </a:xfrm>
            <a:custGeom>
              <a:avLst/>
              <a:gdLst/>
              <a:ahLst/>
              <a:cxnLst/>
              <a:rect l="l" t="t" r="r" b="b"/>
              <a:pathLst>
                <a:path w="210820" h="841375">
                  <a:moveTo>
                    <a:pt x="0" y="841248"/>
                  </a:moveTo>
                  <a:lnTo>
                    <a:pt x="0" y="210311"/>
                  </a:lnTo>
                  <a:lnTo>
                    <a:pt x="210312" y="0"/>
                  </a:lnTo>
                  <a:lnTo>
                    <a:pt x="210312" y="630935"/>
                  </a:lnTo>
                  <a:lnTo>
                    <a:pt x="0" y="841248"/>
                  </a:lnTo>
                  <a:close/>
                </a:path>
              </a:pathLst>
            </a:custGeom>
            <a:solidFill>
              <a:srgbClr val="497CAA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0" name="object 40"/>
            <p:cNvSpPr/>
            <p:nvPr/>
          </p:nvSpPr>
          <p:spPr>
            <a:xfrm>
              <a:off x="6191204" y="4791181"/>
              <a:ext cx="572220" cy="143379"/>
            </a:xfrm>
            <a:custGeom>
              <a:avLst/>
              <a:gdLst/>
              <a:ahLst/>
              <a:cxnLst/>
              <a:rect l="l" t="t" r="r" b="b"/>
              <a:pathLst>
                <a:path w="841375" h="210820">
                  <a:moveTo>
                    <a:pt x="630935" y="210311"/>
                  </a:moveTo>
                  <a:lnTo>
                    <a:pt x="0" y="210311"/>
                  </a:lnTo>
                  <a:lnTo>
                    <a:pt x="210311" y="0"/>
                  </a:lnTo>
                  <a:lnTo>
                    <a:pt x="841248" y="0"/>
                  </a:lnTo>
                  <a:lnTo>
                    <a:pt x="630935" y="210311"/>
                  </a:lnTo>
                  <a:close/>
                </a:path>
              </a:pathLst>
            </a:custGeom>
            <a:solidFill>
              <a:srgbClr val="7BAFDD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1" name="object 41"/>
            <p:cNvSpPr/>
            <p:nvPr/>
          </p:nvSpPr>
          <p:spPr>
            <a:xfrm>
              <a:off x="6188094" y="4788071"/>
              <a:ext cx="578698" cy="579561"/>
            </a:xfrm>
            <a:custGeom>
              <a:avLst/>
              <a:gdLst/>
              <a:ahLst/>
              <a:cxnLst/>
              <a:rect l="l" t="t" r="r" b="b"/>
              <a:pathLst>
                <a:path w="850900" h="852170">
                  <a:moveTo>
                    <a:pt x="637031" y="851916"/>
                  </a:moveTo>
                  <a:lnTo>
                    <a:pt x="0" y="851916"/>
                  </a:lnTo>
                  <a:lnTo>
                    <a:pt x="0" y="213360"/>
                  </a:lnTo>
                  <a:lnTo>
                    <a:pt x="213359" y="0"/>
                  </a:lnTo>
                  <a:lnTo>
                    <a:pt x="850391" y="0"/>
                  </a:lnTo>
                  <a:lnTo>
                    <a:pt x="850391" y="1524"/>
                  </a:lnTo>
                  <a:lnTo>
                    <a:pt x="841247" y="1524"/>
                  </a:lnTo>
                  <a:lnTo>
                    <a:pt x="833628" y="9143"/>
                  </a:lnTo>
                  <a:lnTo>
                    <a:pt x="219456" y="9143"/>
                  </a:lnTo>
                  <a:lnTo>
                    <a:pt x="214883" y="10667"/>
                  </a:lnTo>
                  <a:lnTo>
                    <a:pt x="217932" y="10667"/>
                  </a:lnTo>
                  <a:lnTo>
                    <a:pt x="18288" y="210312"/>
                  </a:lnTo>
                  <a:lnTo>
                    <a:pt x="4572" y="210312"/>
                  </a:lnTo>
                  <a:lnTo>
                    <a:pt x="4572" y="220980"/>
                  </a:lnTo>
                  <a:lnTo>
                    <a:pt x="10668" y="220980"/>
                  </a:lnTo>
                  <a:lnTo>
                    <a:pt x="10668" y="839724"/>
                  </a:lnTo>
                  <a:lnTo>
                    <a:pt x="4572" y="839724"/>
                  </a:lnTo>
                  <a:lnTo>
                    <a:pt x="10668" y="845820"/>
                  </a:lnTo>
                  <a:lnTo>
                    <a:pt x="643127" y="845820"/>
                  </a:lnTo>
                  <a:lnTo>
                    <a:pt x="637031" y="851916"/>
                  </a:lnTo>
                  <a:close/>
                </a:path>
                <a:path w="850900" h="852170">
                  <a:moveTo>
                    <a:pt x="630935" y="211836"/>
                  </a:moveTo>
                  <a:lnTo>
                    <a:pt x="841247" y="1524"/>
                  </a:lnTo>
                  <a:lnTo>
                    <a:pt x="844296" y="4572"/>
                  </a:lnTo>
                  <a:lnTo>
                    <a:pt x="839724" y="4572"/>
                  </a:lnTo>
                  <a:lnTo>
                    <a:pt x="839724" y="18287"/>
                  </a:lnTo>
                  <a:lnTo>
                    <a:pt x="647699" y="210312"/>
                  </a:lnTo>
                  <a:lnTo>
                    <a:pt x="635508" y="210312"/>
                  </a:lnTo>
                  <a:lnTo>
                    <a:pt x="630935" y="211836"/>
                  </a:lnTo>
                  <a:close/>
                </a:path>
                <a:path w="850900" h="852170">
                  <a:moveTo>
                    <a:pt x="839724" y="632459"/>
                  </a:moveTo>
                  <a:lnTo>
                    <a:pt x="839724" y="18287"/>
                  </a:lnTo>
                  <a:lnTo>
                    <a:pt x="848868" y="9143"/>
                  </a:lnTo>
                  <a:lnTo>
                    <a:pt x="841247" y="1524"/>
                  </a:lnTo>
                  <a:lnTo>
                    <a:pt x="850391" y="1524"/>
                  </a:lnTo>
                  <a:lnTo>
                    <a:pt x="850391" y="630936"/>
                  </a:lnTo>
                  <a:lnTo>
                    <a:pt x="841247" y="630936"/>
                  </a:lnTo>
                  <a:lnTo>
                    <a:pt x="839724" y="632459"/>
                  </a:lnTo>
                  <a:close/>
                </a:path>
                <a:path w="850900" h="852170">
                  <a:moveTo>
                    <a:pt x="839724" y="18287"/>
                  </a:moveTo>
                  <a:lnTo>
                    <a:pt x="839724" y="4572"/>
                  </a:lnTo>
                  <a:lnTo>
                    <a:pt x="845820" y="10667"/>
                  </a:lnTo>
                  <a:lnTo>
                    <a:pt x="847344" y="10667"/>
                  </a:lnTo>
                  <a:lnTo>
                    <a:pt x="839724" y="18287"/>
                  </a:lnTo>
                  <a:close/>
                </a:path>
                <a:path w="850900" h="852170">
                  <a:moveTo>
                    <a:pt x="847344" y="10667"/>
                  </a:moveTo>
                  <a:lnTo>
                    <a:pt x="845820" y="10667"/>
                  </a:lnTo>
                  <a:lnTo>
                    <a:pt x="839724" y="4572"/>
                  </a:lnTo>
                  <a:lnTo>
                    <a:pt x="844296" y="4572"/>
                  </a:lnTo>
                  <a:lnTo>
                    <a:pt x="848868" y="9143"/>
                  </a:lnTo>
                  <a:lnTo>
                    <a:pt x="847344" y="10667"/>
                  </a:lnTo>
                  <a:close/>
                </a:path>
                <a:path w="850900" h="852170">
                  <a:moveTo>
                    <a:pt x="217932" y="10667"/>
                  </a:moveTo>
                  <a:lnTo>
                    <a:pt x="214883" y="10667"/>
                  </a:lnTo>
                  <a:lnTo>
                    <a:pt x="219456" y="9143"/>
                  </a:lnTo>
                  <a:lnTo>
                    <a:pt x="217932" y="10667"/>
                  </a:lnTo>
                  <a:close/>
                </a:path>
                <a:path w="850900" h="852170">
                  <a:moveTo>
                    <a:pt x="832104" y="10667"/>
                  </a:moveTo>
                  <a:lnTo>
                    <a:pt x="217932" y="10667"/>
                  </a:lnTo>
                  <a:lnTo>
                    <a:pt x="219456" y="9143"/>
                  </a:lnTo>
                  <a:lnTo>
                    <a:pt x="833628" y="9143"/>
                  </a:lnTo>
                  <a:lnTo>
                    <a:pt x="832104" y="10667"/>
                  </a:lnTo>
                  <a:close/>
                </a:path>
                <a:path w="850900" h="852170">
                  <a:moveTo>
                    <a:pt x="10668" y="220980"/>
                  </a:moveTo>
                  <a:lnTo>
                    <a:pt x="4572" y="220980"/>
                  </a:lnTo>
                  <a:lnTo>
                    <a:pt x="4572" y="210312"/>
                  </a:lnTo>
                  <a:lnTo>
                    <a:pt x="18288" y="210312"/>
                  </a:lnTo>
                  <a:lnTo>
                    <a:pt x="13716" y="214884"/>
                  </a:lnTo>
                  <a:lnTo>
                    <a:pt x="10668" y="214884"/>
                  </a:lnTo>
                  <a:lnTo>
                    <a:pt x="9144" y="219456"/>
                  </a:lnTo>
                  <a:lnTo>
                    <a:pt x="10668" y="219456"/>
                  </a:lnTo>
                  <a:lnTo>
                    <a:pt x="10668" y="220980"/>
                  </a:lnTo>
                  <a:close/>
                </a:path>
                <a:path w="850900" h="852170">
                  <a:moveTo>
                    <a:pt x="629412" y="220980"/>
                  </a:moveTo>
                  <a:lnTo>
                    <a:pt x="10668" y="220980"/>
                  </a:lnTo>
                  <a:lnTo>
                    <a:pt x="10667" y="217932"/>
                  </a:lnTo>
                  <a:lnTo>
                    <a:pt x="18288" y="210312"/>
                  </a:lnTo>
                  <a:lnTo>
                    <a:pt x="632459" y="210312"/>
                  </a:lnTo>
                  <a:lnTo>
                    <a:pt x="630935" y="211836"/>
                  </a:lnTo>
                  <a:lnTo>
                    <a:pt x="646175" y="211836"/>
                  </a:lnTo>
                  <a:lnTo>
                    <a:pt x="643127" y="214884"/>
                  </a:lnTo>
                  <a:lnTo>
                    <a:pt x="629412" y="214884"/>
                  </a:lnTo>
                  <a:lnTo>
                    <a:pt x="629412" y="220980"/>
                  </a:lnTo>
                  <a:close/>
                </a:path>
                <a:path w="850900" h="852170">
                  <a:moveTo>
                    <a:pt x="646175" y="211836"/>
                  </a:moveTo>
                  <a:lnTo>
                    <a:pt x="630935" y="211836"/>
                  </a:lnTo>
                  <a:lnTo>
                    <a:pt x="635508" y="210312"/>
                  </a:lnTo>
                  <a:lnTo>
                    <a:pt x="647699" y="210312"/>
                  </a:lnTo>
                  <a:lnTo>
                    <a:pt x="646175" y="211836"/>
                  </a:lnTo>
                  <a:close/>
                </a:path>
                <a:path w="850900" h="852170">
                  <a:moveTo>
                    <a:pt x="9144" y="219456"/>
                  </a:moveTo>
                  <a:lnTo>
                    <a:pt x="10668" y="214884"/>
                  </a:lnTo>
                  <a:lnTo>
                    <a:pt x="10668" y="217932"/>
                  </a:lnTo>
                  <a:lnTo>
                    <a:pt x="9144" y="219456"/>
                  </a:lnTo>
                  <a:close/>
                </a:path>
                <a:path w="850900" h="852170">
                  <a:moveTo>
                    <a:pt x="10667" y="217932"/>
                  </a:moveTo>
                  <a:lnTo>
                    <a:pt x="10668" y="214884"/>
                  </a:lnTo>
                  <a:lnTo>
                    <a:pt x="13716" y="214884"/>
                  </a:lnTo>
                  <a:lnTo>
                    <a:pt x="10667" y="217932"/>
                  </a:lnTo>
                  <a:close/>
                </a:path>
                <a:path w="850900" h="852170">
                  <a:moveTo>
                    <a:pt x="641604" y="845820"/>
                  </a:moveTo>
                  <a:lnTo>
                    <a:pt x="629412" y="845820"/>
                  </a:lnTo>
                  <a:lnTo>
                    <a:pt x="629412" y="214884"/>
                  </a:lnTo>
                  <a:lnTo>
                    <a:pt x="641604" y="214884"/>
                  </a:lnTo>
                  <a:lnTo>
                    <a:pt x="641604" y="216407"/>
                  </a:lnTo>
                  <a:lnTo>
                    <a:pt x="637031" y="220980"/>
                  </a:lnTo>
                  <a:lnTo>
                    <a:pt x="641604" y="220980"/>
                  </a:lnTo>
                  <a:lnTo>
                    <a:pt x="641604" y="830579"/>
                  </a:lnTo>
                  <a:lnTo>
                    <a:pt x="630935" y="841247"/>
                  </a:lnTo>
                  <a:lnTo>
                    <a:pt x="641604" y="841247"/>
                  </a:lnTo>
                  <a:lnTo>
                    <a:pt x="641604" y="845820"/>
                  </a:lnTo>
                  <a:close/>
                </a:path>
                <a:path w="850900" h="852170">
                  <a:moveTo>
                    <a:pt x="641604" y="216407"/>
                  </a:moveTo>
                  <a:lnTo>
                    <a:pt x="641604" y="214884"/>
                  </a:lnTo>
                  <a:lnTo>
                    <a:pt x="643127" y="214884"/>
                  </a:lnTo>
                  <a:lnTo>
                    <a:pt x="641604" y="216407"/>
                  </a:lnTo>
                  <a:close/>
                </a:path>
                <a:path w="850900" h="852170">
                  <a:moveTo>
                    <a:pt x="641604" y="220980"/>
                  </a:moveTo>
                  <a:lnTo>
                    <a:pt x="637031" y="220980"/>
                  </a:lnTo>
                  <a:lnTo>
                    <a:pt x="641604" y="216407"/>
                  </a:lnTo>
                  <a:lnTo>
                    <a:pt x="641604" y="220980"/>
                  </a:lnTo>
                  <a:close/>
                </a:path>
                <a:path w="850900" h="852170">
                  <a:moveTo>
                    <a:pt x="10668" y="219456"/>
                  </a:moveTo>
                  <a:lnTo>
                    <a:pt x="9144" y="219456"/>
                  </a:lnTo>
                  <a:lnTo>
                    <a:pt x="10667" y="217932"/>
                  </a:lnTo>
                  <a:lnTo>
                    <a:pt x="10668" y="219456"/>
                  </a:lnTo>
                  <a:close/>
                </a:path>
                <a:path w="850900" h="852170">
                  <a:moveTo>
                    <a:pt x="839724" y="635508"/>
                  </a:moveTo>
                  <a:lnTo>
                    <a:pt x="839724" y="632459"/>
                  </a:lnTo>
                  <a:lnTo>
                    <a:pt x="841247" y="630936"/>
                  </a:lnTo>
                  <a:lnTo>
                    <a:pt x="839724" y="635508"/>
                  </a:lnTo>
                  <a:close/>
                </a:path>
                <a:path w="850900" h="852170">
                  <a:moveTo>
                    <a:pt x="850391" y="635508"/>
                  </a:moveTo>
                  <a:lnTo>
                    <a:pt x="839724" y="635508"/>
                  </a:lnTo>
                  <a:lnTo>
                    <a:pt x="841247" y="630936"/>
                  </a:lnTo>
                  <a:lnTo>
                    <a:pt x="850391" y="630936"/>
                  </a:lnTo>
                  <a:lnTo>
                    <a:pt x="850391" y="635508"/>
                  </a:lnTo>
                  <a:close/>
                </a:path>
                <a:path w="850900" h="852170">
                  <a:moveTo>
                    <a:pt x="643127" y="845820"/>
                  </a:moveTo>
                  <a:lnTo>
                    <a:pt x="641604" y="845820"/>
                  </a:lnTo>
                  <a:lnTo>
                    <a:pt x="641604" y="830579"/>
                  </a:lnTo>
                  <a:lnTo>
                    <a:pt x="839724" y="632459"/>
                  </a:lnTo>
                  <a:lnTo>
                    <a:pt x="839724" y="635508"/>
                  </a:lnTo>
                  <a:lnTo>
                    <a:pt x="850391" y="635508"/>
                  </a:lnTo>
                  <a:lnTo>
                    <a:pt x="850391" y="638555"/>
                  </a:lnTo>
                  <a:lnTo>
                    <a:pt x="643127" y="845820"/>
                  </a:lnTo>
                  <a:close/>
                </a:path>
                <a:path w="850900" h="852170">
                  <a:moveTo>
                    <a:pt x="630935" y="841247"/>
                  </a:moveTo>
                  <a:lnTo>
                    <a:pt x="641604" y="830579"/>
                  </a:lnTo>
                  <a:lnTo>
                    <a:pt x="641604" y="839724"/>
                  </a:lnTo>
                  <a:lnTo>
                    <a:pt x="635508" y="839724"/>
                  </a:lnTo>
                  <a:lnTo>
                    <a:pt x="630935" y="841247"/>
                  </a:lnTo>
                  <a:close/>
                </a:path>
                <a:path w="850900" h="852170">
                  <a:moveTo>
                    <a:pt x="10668" y="845820"/>
                  </a:moveTo>
                  <a:lnTo>
                    <a:pt x="4572" y="839724"/>
                  </a:lnTo>
                  <a:lnTo>
                    <a:pt x="10668" y="839724"/>
                  </a:lnTo>
                  <a:lnTo>
                    <a:pt x="10668" y="845820"/>
                  </a:lnTo>
                  <a:close/>
                </a:path>
                <a:path w="850900" h="852170">
                  <a:moveTo>
                    <a:pt x="629412" y="845820"/>
                  </a:moveTo>
                  <a:lnTo>
                    <a:pt x="10668" y="845820"/>
                  </a:lnTo>
                  <a:lnTo>
                    <a:pt x="10668" y="839724"/>
                  </a:lnTo>
                  <a:lnTo>
                    <a:pt x="629412" y="839724"/>
                  </a:lnTo>
                  <a:lnTo>
                    <a:pt x="629412" y="845820"/>
                  </a:lnTo>
                  <a:close/>
                </a:path>
                <a:path w="850900" h="852170">
                  <a:moveTo>
                    <a:pt x="641604" y="841247"/>
                  </a:moveTo>
                  <a:lnTo>
                    <a:pt x="630935" y="841247"/>
                  </a:lnTo>
                  <a:lnTo>
                    <a:pt x="635508" y="839724"/>
                  </a:lnTo>
                  <a:lnTo>
                    <a:pt x="641604" y="839724"/>
                  </a:lnTo>
                  <a:lnTo>
                    <a:pt x="641604" y="841247"/>
                  </a:lnTo>
                  <a:close/>
                </a:path>
              </a:pathLst>
            </a:custGeom>
            <a:solidFill>
              <a:srgbClr val="41709C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2" name="object 42"/>
            <p:cNvSpPr txBox="1"/>
            <p:nvPr/>
          </p:nvSpPr>
          <p:spPr>
            <a:xfrm>
              <a:off x="6300783" y="5473407"/>
              <a:ext cx="334694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결과물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43" name="object 43"/>
            <p:cNvSpPr/>
            <p:nvPr/>
          </p:nvSpPr>
          <p:spPr>
            <a:xfrm>
              <a:off x="2719018" y="4939396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2879" y="499872"/>
                  </a:moveTo>
                  <a:lnTo>
                    <a:pt x="182879" y="374904"/>
                  </a:lnTo>
                  <a:lnTo>
                    <a:pt x="0" y="374904"/>
                  </a:lnTo>
                  <a:lnTo>
                    <a:pt x="0" y="124968"/>
                  </a:lnTo>
                  <a:lnTo>
                    <a:pt x="182879" y="124968"/>
                  </a:lnTo>
                  <a:lnTo>
                    <a:pt x="182879" y="0"/>
                  </a:lnTo>
                  <a:lnTo>
                    <a:pt x="367283" y="249936"/>
                  </a:lnTo>
                  <a:lnTo>
                    <a:pt x="182879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4" name="object 44"/>
            <p:cNvSpPr/>
            <p:nvPr/>
          </p:nvSpPr>
          <p:spPr>
            <a:xfrm>
              <a:off x="3831153" y="4936287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4403" y="499872"/>
                  </a:moveTo>
                  <a:lnTo>
                    <a:pt x="184403" y="374904"/>
                  </a:lnTo>
                  <a:lnTo>
                    <a:pt x="0" y="374904"/>
                  </a:lnTo>
                  <a:lnTo>
                    <a:pt x="0" y="124967"/>
                  </a:lnTo>
                  <a:lnTo>
                    <a:pt x="184403" y="124967"/>
                  </a:lnTo>
                  <a:lnTo>
                    <a:pt x="184403" y="0"/>
                  </a:lnTo>
                  <a:lnTo>
                    <a:pt x="367283" y="249935"/>
                  </a:lnTo>
                  <a:lnTo>
                    <a:pt x="184403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5" name="object 45"/>
            <p:cNvSpPr/>
            <p:nvPr/>
          </p:nvSpPr>
          <p:spPr>
            <a:xfrm>
              <a:off x="4850007" y="4925922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5" h="500379">
                  <a:moveTo>
                    <a:pt x="184404" y="499871"/>
                  </a:moveTo>
                  <a:lnTo>
                    <a:pt x="184404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4404" y="124967"/>
                  </a:lnTo>
                  <a:lnTo>
                    <a:pt x="184404" y="0"/>
                  </a:lnTo>
                  <a:lnTo>
                    <a:pt x="367283" y="249935"/>
                  </a:lnTo>
                  <a:lnTo>
                    <a:pt x="184404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6" name="object 46"/>
            <p:cNvSpPr/>
            <p:nvPr/>
          </p:nvSpPr>
          <p:spPr>
            <a:xfrm>
              <a:off x="5767287" y="4907265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5" h="500379">
                  <a:moveTo>
                    <a:pt x="182880" y="499871"/>
                  </a:moveTo>
                  <a:lnTo>
                    <a:pt x="182880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2880" y="124967"/>
                  </a:lnTo>
                  <a:lnTo>
                    <a:pt x="182880" y="0"/>
                  </a:lnTo>
                  <a:lnTo>
                    <a:pt x="367283" y="249935"/>
                  </a:lnTo>
                  <a:lnTo>
                    <a:pt x="182880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7" name="object 47"/>
            <p:cNvSpPr/>
            <p:nvPr/>
          </p:nvSpPr>
          <p:spPr>
            <a:xfrm>
              <a:off x="4290311" y="4529989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59" y="0"/>
                  </a:lnTo>
                  <a:lnTo>
                    <a:pt x="137159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8" name="object 48"/>
            <p:cNvSpPr/>
            <p:nvPr/>
          </p:nvSpPr>
          <p:spPr>
            <a:xfrm>
              <a:off x="4292384" y="5051357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4" h="147320">
                  <a:moveTo>
                    <a:pt x="81789" y="147296"/>
                  </a:moveTo>
                  <a:lnTo>
                    <a:pt x="37413" y="136868"/>
                  </a:lnTo>
                  <a:lnTo>
                    <a:pt x="9029" y="10881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048" y="1382"/>
                  </a:lnTo>
                  <a:lnTo>
                    <a:pt x="123844" y="20005"/>
                  </a:lnTo>
                  <a:lnTo>
                    <a:pt x="145275" y="54410"/>
                  </a:lnTo>
                  <a:lnTo>
                    <a:pt x="147645" y="68069"/>
                  </a:lnTo>
                  <a:lnTo>
                    <a:pt x="146386" y="83618"/>
                  </a:lnTo>
                  <a:lnTo>
                    <a:pt x="128693" y="122156"/>
                  </a:lnTo>
                  <a:lnTo>
                    <a:pt x="95277" y="144411"/>
                  </a:lnTo>
                  <a:lnTo>
                    <a:pt x="81789" y="14729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9" name="object 49"/>
            <p:cNvSpPr/>
            <p:nvPr/>
          </p:nvSpPr>
          <p:spPr>
            <a:xfrm>
              <a:off x="4336953" y="5327037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5" h="144779">
                  <a:moveTo>
                    <a:pt x="169163" y="144780"/>
                  </a:moveTo>
                  <a:lnTo>
                    <a:pt x="0" y="144780"/>
                  </a:lnTo>
                  <a:lnTo>
                    <a:pt x="83819" y="0"/>
                  </a:lnTo>
                  <a:lnTo>
                    <a:pt x="169163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0" name="object 50"/>
            <p:cNvSpPr/>
            <p:nvPr/>
          </p:nvSpPr>
          <p:spPr>
            <a:xfrm>
              <a:off x="4428162" y="5374715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5" h="146685">
                  <a:moveTo>
                    <a:pt x="169164" y="146303"/>
                  </a:moveTo>
                  <a:lnTo>
                    <a:pt x="0" y="146303"/>
                  </a:lnTo>
                  <a:lnTo>
                    <a:pt x="85344" y="0"/>
                  </a:lnTo>
                  <a:lnTo>
                    <a:pt x="169164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1" name="object 51"/>
            <p:cNvSpPr/>
            <p:nvPr/>
          </p:nvSpPr>
          <p:spPr>
            <a:xfrm>
              <a:off x="4363901" y="5422393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5" h="146685">
                  <a:moveTo>
                    <a:pt x="169164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9164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2" name="object 52"/>
            <p:cNvSpPr/>
            <p:nvPr/>
          </p:nvSpPr>
          <p:spPr>
            <a:xfrm>
              <a:off x="4262326" y="5374715"/>
              <a:ext cx="114012" cy="99761"/>
            </a:xfrm>
            <a:custGeom>
              <a:avLst/>
              <a:gdLst/>
              <a:ahLst/>
              <a:cxnLst/>
              <a:rect l="l" t="t" r="r" b="b"/>
              <a:pathLst>
                <a:path w="167639" h="146685">
                  <a:moveTo>
                    <a:pt x="167639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7639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3" name="object 53"/>
            <p:cNvSpPr/>
            <p:nvPr/>
          </p:nvSpPr>
          <p:spPr>
            <a:xfrm>
              <a:off x="4245742" y="5510493"/>
              <a:ext cx="114012" cy="98465"/>
            </a:xfrm>
            <a:custGeom>
              <a:avLst/>
              <a:gdLst/>
              <a:ahLst/>
              <a:cxnLst/>
              <a:rect l="l" t="t" r="r" b="b"/>
              <a:pathLst>
                <a:path w="167639" h="144779">
                  <a:moveTo>
                    <a:pt x="167639" y="144780"/>
                  </a:moveTo>
                  <a:lnTo>
                    <a:pt x="0" y="144780"/>
                  </a:lnTo>
                  <a:lnTo>
                    <a:pt x="83819" y="0"/>
                  </a:lnTo>
                  <a:lnTo>
                    <a:pt x="167639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4" name="object 54"/>
            <p:cNvSpPr/>
            <p:nvPr/>
          </p:nvSpPr>
          <p:spPr>
            <a:xfrm>
              <a:off x="4313113" y="5542624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5" h="144779">
                  <a:moveTo>
                    <a:pt x="169164" y="144780"/>
                  </a:moveTo>
                  <a:lnTo>
                    <a:pt x="0" y="144780"/>
                  </a:lnTo>
                  <a:lnTo>
                    <a:pt x="85344" y="0"/>
                  </a:lnTo>
                  <a:lnTo>
                    <a:pt x="169164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5" name="object 55"/>
            <p:cNvSpPr/>
            <p:nvPr/>
          </p:nvSpPr>
          <p:spPr>
            <a:xfrm>
              <a:off x="4455110" y="5605848"/>
              <a:ext cx="114012" cy="99761"/>
            </a:xfrm>
            <a:custGeom>
              <a:avLst/>
              <a:gdLst/>
              <a:ahLst/>
              <a:cxnLst/>
              <a:rect l="l" t="t" r="r" b="b"/>
              <a:pathLst>
                <a:path w="167639" h="146685">
                  <a:moveTo>
                    <a:pt x="167639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7639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6" name="object 56"/>
            <p:cNvSpPr/>
            <p:nvPr/>
          </p:nvSpPr>
          <p:spPr>
            <a:xfrm>
              <a:off x="4439563" y="5490801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5" h="144779">
                  <a:moveTo>
                    <a:pt x="169164" y="144780"/>
                  </a:moveTo>
                  <a:lnTo>
                    <a:pt x="0" y="144780"/>
                  </a:lnTo>
                  <a:lnTo>
                    <a:pt x="83819" y="0"/>
                  </a:lnTo>
                  <a:lnTo>
                    <a:pt x="169164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7" name="object 57"/>
            <p:cNvSpPr/>
            <p:nvPr/>
          </p:nvSpPr>
          <p:spPr>
            <a:xfrm>
              <a:off x="4523517" y="5472144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5" h="146685">
                  <a:moveTo>
                    <a:pt x="169164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9164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8" name="object 58"/>
            <p:cNvSpPr/>
            <p:nvPr/>
          </p:nvSpPr>
          <p:spPr>
            <a:xfrm>
              <a:off x="4512116" y="5355021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5" h="146685">
                  <a:moveTo>
                    <a:pt x="169164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9164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9" name="object 59"/>
            <p:cNvSpPr/>
            <p:nvPr/>
          </p:nvSpPr>
          <p:spPr>
            <a:xfrm>
              <a:off x="4382556" y="5142596"/>
              <a:ext cx="100625" cy="100625"/>
            </a:xfrm>
            <a:custGeom>
              <a:avLst/>
              <a:gdLst/>
              <a:ahLst/>
              <a:cxnLst/>
              <a:rect l="l" t="t" r="r" b="b"/>
              <a:pathLst>
                <a:path w="147954" h="147954">
                  <a:moveTo>
                    <a:pt x="82208" y="147372"/>
                  </a:moveTo>
                  <a:lnTo>
                    <a:pt x="38285" y="136900"/>
                  </a:lnTo>
                  <a:lnTo>
                    <a:pt x="9433" y="108919"/>
                  </a:lnTo>
                  <a:lnTo>
                    <a:pt x="0" y="73076"/>
                  </a:lnTo>
                  <a:lnTo>
                    <a:pt x="1438" y="58525"/>
                  </a:lnTo>
                  <a:lnTo>
                    <a:pt x="20780" y="22189"/>
                  </a:lnTo>
                  <a:lnTo>
                    <a:pt x="56810" y="1996"/>
                  </a:lnTo>
                  <a:lnTo>
                    <a:pt x="71227" y="0"/>
                  </a:lnTo>
                  <a:lnTo>
                    <a:pt x="86685" y="1315"/>
                  </a:lnTo>
                  <a:lnTo>
                    <a:pt x="124543" y="19480"/>
                  </a:lnTo>
                  <a:lnTo>
                    <a:pt x="145417" y="53998"/>
                  </a:lnTo>
                  <a:lnTo>
                    <a:pt x="147666" y="68033"/>
                  </a:lnTo>
                  <a:lnTo>
                    <a:pt x="146433" y="83726"/>
                  </a:lnTo>
                  <a:lnTo>
                    <a:pt x="129039" y="122519"/>
                  </a:lnTo>
                  <a:lnTo>
                    <a:pt x="95780" y="144643"/>
                  </a:lnTo>
                  <a:lnTo>
                    <a:pt x="82208" y="14737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0" name="object 60"/>
            <p:cNvSpPr/>
            <p:nvPr/>
          </p:nvSpPr>
          <p:spPr>
            <a:xfrm>
              <a:off x="4438527" y="5054466"/>
              <a:ext cx="99761" cy="100625"/>
            </a:xfrm>
            <a:custGeom>
              <a:avLst/>
              <a:gdLst/>
              <a:ahLst/>
              <a:cxnLst/>
              <a:rect l="l" t="t" r="r" b="b"/>
              <a:pathLst>
                <a:path w="146685" h="147954">
                  <a:moveTo>
                    <a:pt x="79743" y="147505"/>
                  </a:moveTo>
                  <a:lnTo>
                    <a:pt x="36294" y="136619"/>
                  </a:lnTo>
                  <a:lnTo>
                    <a:pt x="8404" y="107776"/>
                  </a:lnTo>
                  <a:lnTo>
                    <a:pt x="0" y="73119"/>
                  </a:lnTo>
                  <a:lnTo>
                    <a:pt x="1404" y="58853"/>
                  </a:lnTo>
                  <a:lnTo>
                    <a:pt x="20444" y="22406"/>
                  </a:lnTo>
                  <a:lnTo>
                    <a:pt x="56393" y="1881"/>
                  </a:lnTo>
                  <a:lnTo>
                    <a:pt x="70950" y="0"/>
                  </a:lnTo>
                  <a:lnTo>
                    <a:pt x="86139" y="1411"/>
                  </a:lnTo>
                  <a:lnTo>
                    <a:pt x="123546" y="20394"/>
                  </a:lnTo>
                  <a:lnTo>
                    <a:pt x="144111" y="55383"/>
                  </a:lnTo>
                  <a:lnTo>
                    <a:pt x="146201" y="69243"/>
                  </a:lnTo>
                  <a:lnTo>
                    <a:pt x="144929" y="84696"/>
                  </a:lnTo>
                  <a:lnTo>
                    <a:pt x="127230" y="123082"/>
                  </a:lnTo>
                  <a:lnTo>
                    <a:pt x="93491" y="144921"/>
                  </a:lnTo>
                  <a:lnTo>
                    <a:pt x="79743" y="147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1" name="object 61"/>
            <p:cNvSpPr/>
            <p:nvPr/>
          </p:nvSpPr>
          <p:spPr>
            <a:xfrm>
              <a:off x="4400177" y="4943595"/>
              <a:ext cx="99329" cy="100625"/>
            </a:xfrm>
            <a:custGeom>
              <a:avLst/>
              <a:gdLst/>
              <a:ahLst/>
              <a:cxnLst/>
              <a:rect l="l" t="t" r="r" b="b"/>
              <a:pathLst>
                <a:path w="146050" h="147954">
                  <a:moveTo>
                    <a:pt x="80461" y="147391"/>
                  </a:moveTo>
                  <a:lnTo>
                    <a:pt x="36337" y="136530"/>
                  </a:lnTo>
                  <a:lnTo>
                    <a:pt x="8265" y="107945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5017" y="1348"/>
                  </a:lnTo>
                  <a:lnTo>
                    <a:pt x="122619" y="19821"/>
                  </a:lnTo>
                  <a:lnTo>
                    <a:pt x="143643" y="54469"/>
                  </a:lnTo>
                  <a:lnTo>
                    <a:pt x="146059" y="68397"/>
                  </a:lnTo>
                  <a:lnTo>
                    <a:pt x="144847" y="84005"/>
                  </a:lnTo>
                  <a:lnTo>
                    <a:pt x="127434" y="122653"/>
                  </a:lnTo>
                  <a:lnTo>
                    <a:pt x="94075" y="144697"/>
                  </a:lnTo>
                  <a:lnTo>
                    <a:pt x="80461" y="14739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2" name="object 62"/>
            <p:cNvSpPr/>
            <p:nvPr/>
          </p:nvSpPr>
          <p:spPr>
            <a:xfrm>
              <a:off x="4275801" y="4927011"/>
              <a:ext cx="100625" cy="100625"/>
            </a:xfrm>
            <a:custGeom>
              <a:avLst/>
              <a:gdLst/>
              <a:ahLst/>
              <a:cxnLst/>
              <a:rect l="l" t="t" r="r" b="b"/>
              <a:pathLst>
                <a:path w="147954" h="147954">
                  <a:moveTo>
                    <a:pt x="81837" y="147381"/>
                  </a:moveTo>
                  <a:lnTo>
                    <a:pt x="38086" y="136848"/>
                  </a:lnTo>
                  <a:lnTo>
                    <a:pt x="9321" y="108740"/>
                  </a:lnTo>
                  <a:lnTo>
                    <a:pt x="0" y="73073"/>
                  </a:lnTo>
                  <a:lnTo>
                    <a:pt x="1438" y="58950"/>
                  </a:lnTo>
                  <a:lnTo>
                    <a:pt x="20780" y="22773"/>
                  </a:lnTo>
                  <a:lnTo>
                    <a:pt x="56810" y="2079"/>
                  </a:lnTo>
                  <a:lnTo>
                    <a:pt x="71227" y="0"/>
                  </a:lnTo>
                  <a:lnTo>
                    <a:pt x="86260" y="1372"/>
                  </a:lnTo>
                  <a:lnTo>
                    <a:pt x="123948" y="20024"/>
                  </a:lnTo>
                  <a:lnTo>
                    <a:pt x="145317" y="54511"/>
                  </a:lnTo>
                  <a:lnTo>
                    <a:pt x="147658" y="68200"/>
                  </a:lnTo>
                  <a:lnTo>
                    <a:pt x="146369" y="83857"/>
                  </a:lnTo>
                  <a:lnTo>
                    <a:pt x="128464" y="122588"/>
                  </a:lnTo>
                  <a:lnTo>
                    <a:pt x="95128" y="144672"/>
                  </a:lnTo>
                  <a:lnTo>
                    <a:pt x="81837" y="14738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3" name="object 63"/>
            <p:cNvSpPr/>
            <p:nvPr/>
          </p:nvSpPr>
          <p:spPr>
            <a:xfrm>
              <a:off x="4259217" y="5159182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4" h="147320">
                  <a:moveTo>
                    <a:pt x="82419" y="147198"/>
                  </a:moveTo>
                  <a:lnTo>
                    <a:pt x="38093" y="137128"/>
                  </a:lnTo>
                  <a:lnTo>
                    <a:pt x="9172" y="109613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419"/>
                  </a:lnTo>
                  <a:lnTo>
                    <a:pt x="128868" y="122376"/>
                  </a:lnTo>
                  <a:lnTo>
                    <a:pt x="95792" y="144330"/>
                  </a:lnTo>
                  <a:lnTo>
                    <a:pt x="82419" y="14719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4" name="object 64"/>
            <p:cNvSpPr/>
            <p:nvPr/>
          </p:nvSpPr>
          <p:spPr>
            <a:xfrm>
              <a:off x="4228122" y="5021298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4" h="147320">
                  <a:moveTo>
                    <a:pt x="81921" y="147282"/>
                  </a:moveTo>
                  <a:lnTo>
                    <a:pt x="37486" y="136884"/>
                  </a:lnTo>
                  <a:lnTo>
                    <a:pt x="9071" y="108884"/>
                  </a:lnTo>
                  <a:lnTo>
                    <a:pt x="0" y="73121"/>
                  </a:lnTo>
                  <a:lnTo>
                    <a:pt x="1404" y="58422"/>
                  </a:lnTo>
                  <a:lnTo>
                    <a:pt x="20444" y="21825"/>
                  </a:lnTo>
                  <a:lnTo>
                    <a:pt x="56393" y="1805"/>
                  </a:lnTo>
                  <a:lnTo>
                    <a:pt x="70950" y="0"/>
                  </a:lnTo>
                  <a:lnTo>
                    <a:pt x="86048" y="1325"/>
                  </a:lnTo>
                  <a:lnTo>
                    <a:pt x="123844" y="19460"/>
                  </a:lnTo>
                  <a:lnTo>
                    <a:pt x="145275" y="53891"/>
                  </a:lnTo>
                  <a:lnTo>
                    <a:pt x="147645" y="67892"/>
                  </a:lnTo>
                  <a:lnTo>
                    <a:pt x="146389" y="83479"/>
                  </a:lnTo>
                  <a:lnTo>
                    <a:pt x="128735" y="122080"/>
                  </a:lnTo>
                  <a:lnTo>
                    <a:pt x="95386" y="144377"/>
                  </a:lnTo>
                  <a:lnTo>
                    <a:pt x="81921" y="14728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5" name="object 65"/>
            <p:cNvSpPr/>
            <p:nvPr/>
          </p:nvSpPr>
          <p:spPr>
            <a:xfrm>
              <a:off x="4447855" y="5148784"/>
              <a:ext cx="100625" cy="99329"/>
            </a:xfrm>
            <a:custGeom>
              <a:avLst/>
              <a:gdLst/>
              <a:ahLst/>
              <a:cxnLst/>
              <a:rect l="l" t="t" r="r" b="b"/>
              <a:pathLst>
                <a:path w="147954" h="146050">
                  <a:moveTo>
                    <a:pt x="80783" y="145901"/>
                  </a:moveTo>
                  <a:lnTo>
                    <a:pt x="36510" y="135459"/>
                  </a:lnTo>
                  <a:lnTo>
                    <a:pt x="8359" y="107300"/>
                  </a:lnTo>
                  <a:lnTo>
                    <a:pt x="0" y="73121"/>
                  </a:lnTo>
                  <a:lnTo>
                    <a:pt x="1404" y="58422"/>
                  </a:lnTo>
                  <a:lnTo>
                    <a:pt x="20444" y="21825"/>
                  </a:lnTo>
                  <a:lnTo>
                    <a:pt x="56393" y="1805"/>
                  </a:lnTo>
                  <a:lnTo>
                    <a:pt x="70950" y="0"/>
                  </a:lnTo>
                  <a:lnTo>
                    <a:pt x="86048" y="1325"/>
                  </a:lnTo>
                  <a:lnTo>
                    <a:pt x="123844" y="19460"/>
                  </a:lnTo>
                  <a:lnTo>
                    <a:pt x="145275" y="53891"/>
                  </a:lnTo>
                  <a:lnTo>
                    <a:pt x="147645" y="67892"/>
                  </a:lnTo>
                  <a:lnTo>
                    <a:pt x="146363" y="83574"/>
                  </a:lnTo>
                  <a:lnTo>
                    <a:pt x="128372" y="121815"/>
                  </a:lnTo>
                  <a:lnTo>
                    <a:pt x="94453" y="143272"/>
                  </a:lnTo>
                  <a:lnTo>
                    <a:pt x="80783" y="14590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6" name="object 66"/>
            <p:cNvSpPr/>
            <p:nvPr/>
          </p:nvSpPr>
          <p:spPr>
            <a:xfrm>
              <a:off x="4416760" y="4994382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4" h="147320">
                  <a:moveTo>
                    <a:pt x="82419" y="147198"/>
                  </a:moveTo>
                  <a:lnTo>
                    <a:pt x="38093" y="137128"/>
                  </a:lnTo>
                  <a:lnTo>
                    <a:pt x="9172" y="109613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419"/>
                  </a:lnTo>
                  <a:lnTo>
                    <a:pt x="128868" y="122376"/>
                  </a:lnTo>
                  <a:lnTo>
                    <a:pt x="95792" y="144330"/>
                  </a:lnTo>
                  <a:lnTo>
                    <a:pt x="82419" y="14719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7" name="object 67"/>
            <p:cNvSpPr/>
            <p:nvPr/>
          </p:nvSpPr>
          <p:spPr>
            <a:xfrm>
              <a:off x="4514190" y="4999608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4" h="147320">
                  <a:moveTo>
                    <a:pt x="82523" y="147242"/>
                  </a:moveTo>
                  <a:lnTo>
                    <a:pt x="38124" y="136740"/>
                  </a:lnTo>
                  <a:lnTo>
                    <a:pt x="9177" y="108880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169" y="1305"/>
                  </a:lnTo>
                  <a:lnTo>
                    <a:pt x="123020" y="19455"/>
                  </a:lnTo>
                  <a:lnTo>
                    <a:pt x="144823" y="53611"/>
                  </a:lnTo>
                  <a:lnTo>
                    <a:pt x="147485" y="67365"/>
                  </a:lnTo>
                  <a:lnTo>
                    <a:pt x="146266" y="83166"/>
                  </a:lnTo>
                  <a:lnTo>
                    <a:pt x="128663" y="122143"/>
                  </a:lnTo>
                  <a:lnTo>
                    <a:pt x="95693" y="144425"/>
                  </a:lnTo>
                  <a:lnTo>
                    <a:pt x="82523" y="14724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8" name="object 68"/>
            <p:cNvSpPr/>
            <p:nvPr/>
          </p:nvSpPr>
          <p:spPr>
            <a:xfrm>
              <a:off x="4381521" y="4621199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59" y="0"/>
                  </a:lnTo>
                  <a:lnTo>
                    <a:pt x="137159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69" name="object 69"/>
            <p:cNvSpPr/>
            <p:nvPr/>
          </p:nvSpPr>
          <p:spPr>
            <a:xfrm>
              <a:off x="4329698" y="469064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59" y="0"/>
                  </a:lnTo>
                  <a:lnTo>
                    <a:pt x="137159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0" name="object 70"/>
            <p:cNvSpPr/>
            <p:nvPr/>
          </p:nvSpPr>
          <p:spPr>
            <a:xfrm>
              <a:off x="4420907" y="4731065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1" name="object 71"/>
            <p:cNvSpPr/>
            <p:nvPr/>
          </p:nvSpPr>
          <p:spPr>
            <a:xfrm>
              <a:off x="4418834" y="457144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2" name="object 72"/>
            <p:cNvSpPr/>
            <p:nvPr/>
          </p:nvSpPr>
          <p:spPr>
            <a:xfrm>
              <a:off x="4545284" y="471966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3" name="object 73"/>
            <p:cNvSpPr/>
            <p:nvPr/>
          </p:nvSpPr>
          <p:spPr>
            <a:xfrm>
              <a:off x="4521445" y="4616016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4" name="object 74"/>
            <p:cNvSpPr/>
            <p:nvPr/>
          </p:nvSpPr>
          <p:spPr>
            <a:xfrm>
              <a:off x="4484131" y="4685460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5" name="object 75"/>
            <p:cNvSpPr/>
            <p:nvPr/>
          </p:nvSpPr>
          <p:spPr>
            <a:xfrm>
              <a:off x="4252997" y="466265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6" name="object 76"/>
            <p:cNvSpPr/>
            <p:nvPr/>
          </p:nvSpPr>
          <p:spPr>
            <a:xfrm>
              <a:off x="4344208" y="475386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7" name="object 77"/>
            <p:cNvSpPr/>
            <p:nvPr/>
          </p:nvSpPr>
          <p:spPr>
            <a:xfrm>
              <a:off x="4484131" y="4499931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8" name="object 78"/>
            <p:cNvSpPr txBox="1"/>
            <p:nvPr/>
          </p:nvSpPr>
          <p:spPr>
            <a:xfrm>
              <a:off x="4196719" y="5822692"/>
              <a:ext cx="477210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자동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군집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79" name="object 79"/>
            <p:cNvSpPr/>
            <p:nvPr/>
          </p:nvSpPr>
          <p:spPr>
            <a:xfrm>
              <a:off x="5244903" y="4153750"/>
              <a:ext cx="358619" cy="114219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80" name="object 80"/>
            <p:cNvSpPr/>
            <p:nvPr/>
          </p:nvSpPr>
          <p:spPr>
            <a:xfrm>
              <a:off x="5251123" y="5304236"/>
              <a:ext cx="356546" cy="75662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</p:grpSp>
    </p:spTree>
    <p:extLst>
      <p:ext uri="{BB962C8B-B14F-4D97-AF65-F5344CB8AC3E}">
        <p14:creationId xmlns:p14="http://schemas.microsoft.com/office/powerpoint/2010/main" val="11383208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914401" y="890771"/>
            <a:ext cx="8229600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b="1" err="1"/>
              <a:t>머신러닝</a:t>
            </a:r>
            <a:r>
              <a:rPr b="1" spc="24" dirty="0"/>
              <a:t> </a:t>
            </a:r>
            <a:r>
              <a:rPr lang="ko-KR" altLang="en-US" b="1" spc="24" dirty="0"/>
              <a:t>종류</a:t>
            </a:r>
            <a:endParaRPr b="1" dirty="0"/>
          </a:p>
        </p:txBody>
      </p:sp>
      <p:sp>
        <p:nvSpPr>
          <p:cNvPr id="3" name="object 3"/>
          <p:cNvSpPr txBox="1"/>
          <p:nvPr/>
        </p:nvSpPr>
        <p:spPr>
          <a:xfrm>
            <a:off x="914400" y="1995819"/>
            <a:ext cx="7678882" cy="14601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1537" indent="-342900">
              <a:buFont typeface="Arial" panose="020B0604020202020204" pitchFamily="34" charset="0"/>
              <a:buChar char="•"/>
            </a:pPr>
            <a:r>
              <a:rPr sz="2000" b="1" spc="62" dirty="0" err="1">
                <a:latin typeface="맑은 고딕"/>
                <a:cs typeface="맑은 고딕"/>
              </a:rPr>
              <a:t>반교사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학습</a:t>
            </a:r>
          </a:p>
          <a:p>
            <a:pPr marL="511759" indent="-342900">
              <a:spcBef>
                <a:spcPts val="938"/>
              </a:spcBef>
              <a:buFont typeface="Arial" panose="020B0604020202020204" pitchFamily="34" charset="0"/>
              <a:buChar char="•"/>
            </a:pPr>
            <a:r>
              <a:rPr sz="2000" b="1" dirty="0" err="1">
                <a:latin typeface="맑은 고딕"/>
                <a:cs typeface="맑은 고딕"/>
              </a:rPr>
              <a:t>교사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학습과</a:t>
            </a:r>
            <a:r>
              <a:rPr sz="2000" b="1" spc="7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비교사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학습을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섞은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모델</a:t>
            </a:r>
          </a:p>
          <a:p>
            <a:pPr marL="511759" marR="3455" indent="-342900">
              <a:lnSpc>
                <a:spcPct val="125099"/>
              </a:lnSpc>
              <a:spcBef>
                <a:spcPts val="7"/>
              </a:spcBef>
              <a:buFont typeface="Arial" panose="020B0604020202020204" pitchFamily="34" charset="0"/>
              <a:buChar char="•"/>
            </a:pPr>
            <a:r>
              <a:rPr sz="2000" b="1" dirty="0" err="1">
                <a:latin typeface="맑은 고딕"/>
                <a:cs typeface="맑은 고딕"/>
              </a:rPr>
              <a:t>사람이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수작업으로</a:t>
            </a:r>
            <a:r>
              <a:rPr sz="2000" b="1" spc="7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클래스를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입력한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데이터에</a:t>
            </a:r>
            <a:r>
              <a:rPr sz="2000" b="1" spc="7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의존한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 err="1">
                <a:latin typeface="맑은 고딕"/>
                <a:cs typeface="맑은 고딕"/>
              </a:rPr>
              <a:t>분석</a:t>
            </a:r>
            <a:r>
              <a:rPr sz="2000" b="1" dirty="0">
                <a:latin typeface="맑은 고딕"/>
                <a:cs typeface="맑은 고딕"/>
              </a:rPr>
              <a:t> </a:t>
            </a:r>
            <a:endParaRPr lang="en-US" altLang="ko-KR" sz="2000" b="1" dirty="0">
              <a:latin typeface="맑은 고딕"/>
              <a:cs typeface="맑은 고딕"/>
            </a:endParaRPr>
          </a:p>
          <a:p>
            <a:pPr marL="511759" marR="3455" indent="-342900">
              <a:lnSpc>
                <a:spcPct val="125099"/>
              </a:lnSpc>
              <a:spcBef>
                <a:spcPts val="7"/>
              </a:spcBef>
              <a:buFont typeface="Arial" panose="020B0604020202020204" pitchFamily="34" charset="0"/>
              <a:buChar char="•"/>
            </a:pPr>
            <a:r>
              <a:rPr sz="2000" b="1" dirty="0" err="1">
                <a:latin typeface="맑은 고딕"/>
                <a:cs typeface="맑은 고딕"/>
              </a:rPr>
              <a:t>모델의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결과를</a:t>
            </a:r>
            <a:r>
              <a:rPr sz="2000" b="1" spc="7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자동으로</a:t>
            </a:r>
            <a:r>
              <a:rPr sz="2000" b="1" spc="-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분석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CCCCF5A-0E41-4730-8846-0D058AB2F1FA}"/>
              </a:ext>
            </a:extLst>
          </p:cNvPr>
          <p:cNvGrpSpPr/>
          <p:nvPr/>
        </p:nvGrpSpPr>
        <p:grpSpPr>
          <a:xfrm>
            <a:off x="1383585" y="3956426"/>
            <a:ext cx="6376830" cy="1800747"/>
            <a:chOff x="1676125" y="4513647"/>
            <a:chExt cx="5380507" cy="1349945"/>
          </a:xfrm>
        </p:grpSpPr>
        <p:sp>
          <p:nvSpPr>
            <p:cNvPr id="4" name="object 4"/>
            <p:cNvSpPr txBox="1"/>
            <p:nvPr/>
          </p:nvSpPr>
          <p:spPr>
            <a:xfrm>
              <a:off x="1870644" y="5695452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원시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데이터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3186993" y="5691323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클래스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입력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4298095" y="5616665"/>
              <a:ext cx="477210" cy="24692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27208" marR="3455" indent="-19002">
                <a:lnSpc>
                  <a:spcPct val="102499"/>
                </a:lnSpc>
              </a:pPr>
              <a:r>
                <a:rPr sz="816" spc="14" dirty="0">
                  <a:latin typeface="맑은 고딕"/>
                  <a:cs typeface="맑은 고딕"/>
                </a:rPr>
                <a:t>교사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학습 알고리즘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5309685" y="5663351"/>
              <a:ext cx="583016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학습된</a:t>
              </a:r>
              <a:r>
                <a:rPr sz="816" spc="4" dirty="0">
                  <a:latin typeface="맑은 고딕"/>
                  <a:cs typeface="맑은 고딕"/>
                </a:rPr>
                <a:t> </a:t>
              </a:r>
              <a:r>
                <a:rPr sz="816" spc="14" dirty="0">
                  <a:latin typeface="맑은 고딕"/>
                  <a:cs typeface="맑은 고딕"/>
                </a:rPr>
                <a:t>모델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1676125" y="4513647"/>
              <a:ext cx="967376" cy="1093480"/>
            </a:xfrm>
            <a:custGeom>
              <a:avLst/>
              <a:gdLst/>
              <a:ahLst/>
              <a:cxnLst/>
              <a:rect l="l" t="t" r="r" b="b"/>
              <a:pathLst>
                <a:path w="1422400" h="1607820">
                  <a:moveTo>
                    <a:pt x="1421891" y="1607820"/>
                  </a:moveTo>
                  <a:lnTo>
                    <a:pt x="0" y="1607820"/>
                  </a:lnTo>
                  <a:lnTo>
                    <a:pt x="0" y="0"/>
                  </a:lnTo>
                  <a:lnTo>
                    <a:pt x="1421891" y="0"/>
                  </a:lnTo>
                  <a:lnTo>
                    <a:pt x="1421891" y="6096"/>
                  </a:lnTo>
                  <a:lnTo>
                    <a:pt x="12192" y="6096"/>
                  </a:lnTo>
                  <a:lnTo>
                    <a:pt x="6096" y="12192"/>
                  </a:lnTo>
                  <a:lnTo>
                    <a:pt x="12192" y="12192"/>
                  </a:lnTo>
                  <a:lnTo>
                    <a:pt x="12192" y="1597151"/>
                  </a:lnTo>
                  <a:lnTo>
                    <a:pt x="6096" y="1597151"/>
                  </a:lnTo>
                  <a:lnTo>
                    <a:pt x="12192" y="1601724"/>
                  </a:lnTo>
                  <a:lnTo>
                    <a:pt x="1421891" y="1601724"/>
                  </a:lnTo>
                  <a:lnTo>
                    <a:pt x="1421891" y="1607820"/>
                  </a:lnTo>
                  <a:close/>
                </a:path>
                <a:path w="1422400" h="1607820">
                  <a:moveTo>
                    <a:pt x="12192" y="12192"/>
                  </a:moveTo>
                  <a:lnTo>
                    <a:pt x="6096" y="12192"/>
                  </a:lnTo>
                  <a:lnTo>
                    <a:pt x="12192" y="6096"/>
                  </a:lnTo>
                  <a:lnTo>
                    <a:pt x="12192" y="12192"/>
                  </a:lnTo>
                  <a:close/>
                </a:path>
                <a:path w="1422400" h="1607820">
                  <a:moveTo>
                    <a:pt x="1409700" y="12192"/>
                  </a:moveTo>
                  <a:lnTo>
                    <a:pt x="12192" y="12192"/>
                  </a:lnTo>
                  <a:lnTo>
                    <a:pt x="12192" y="6096"/>
                  </a:lnTo>
                  <a:lnTo>
                    <a:pt x="1409700" y="6096"/>
                  </a:lnTo>
                  <a:lnTo>
                    <a:pt x="1409700" y="12192"/>
                  </a:lnTo>
                  <a:close/>
                </a:path>
                <a:path w="1422400" h="1607820">
                  <a:moveTo>
                    <a:pt x="1409700" y="1601724"/>
                  </a:moveTo>
                  <a:lnTo>
                    <a:pt x="1409700" y="6096"/>
                  </a:lnTo>
                  <a:lnTo>
                    <a:pt x="1415795" y="12192"/>
                  </a:lnTo>
                  <a:lnTo>
                    <a:pt x="1421891" y="12192"/>
                  </a:lnTo>
                  <a:lnTo>
                    <a:pt x="1421891" y="1597151"/>
                  </a:lnTo>
                  <a:lnTo>
                    <a:pt x="1415795" y="1597151"/>
                  </a:lnTo>
                  <a:lnTo>
                    <a:pt x="1409700" y="1601724"/>
                  </a:lnTo>
                  <a:close/>
                </a:path>
                <a:path w="1422400" h="1607820">
                  <a:moveTo>
                    <a:pt x="1421891" y="12192"/>
                  </a:moveTo>
                  <a:lnTo>
                    <a:pt x="1415795" y="12192"/>
                  </a:lnTo>
                  <a:lnTo>
                    <a:pt x="1409700" y="6096"/>
                  </a:lnTo>
                  <a:lnTo>
                    <a:pt x="1421891" y="6096"/>
                  </a:lnTo>
                  <a:lnTo>
                    <a:pt x="1421891" y="12192"/>
                  </a:lnTo>
                  <a:close/>
                </a:path>
                <a:path w="1422400" h="1607820">
                  <a:moveTo>
                    <a:pt x="12192" y="1601724"/>
                  </a:moveTo>
                  <a:lnTo>
                    <a:pt x="6096" y="1597151"/>
                  </a:lnTo>
                  <a:lnTo>
                    <a:pt x="12192" y="1597151"/>
                  </a:lnTo>
                  <a:lnTo>
                    <a:pt x="12192" y="1601724"/>
                  </a:lnTo>
                  <a:close/>
                </a:path>
                <a:path w="1422400" h="1607820">
                  <a:moveTo>
                    <a:pt x="1409700" y="1601724"/>
                  </a:moveTo>
                  <a:lnTo>
                    <a:pt x="12192" y="1601724"/>
                  </a:lnTo>
                  <a:lnTo>
                    <a:pt x="12192" y="1597151"/>
                  </a:lnTo>
                  <a:lnTo>
                    <a:pt x="1409700" y="1597151"/>
                  </a:lnTo>
                  <a:lnTo>
                    <a:pt x="1409700" y="1601724"/>
                  </a:lnTo>
                  <a:close/>
                </a:path>
                <a:path w="1422400" h="1607820">
                  <a:moveTo>
                    <a:pt x="1421891" y="1601724"/>
                  </a:moveTo>
                  <a:lnTo>
                    <a:pt x="1409700" y="1601724"/>
                  </a:lnTo>
                  <a:lnTo>
                    <a:pt x="1415795" y="1597151"/>
                  </a:lnTo>
                  <a:lnTo>
                    <a:pt x="1421891" y="1597151"/>
                  </a:lnTo>
                  <a:lnTo>
                    <a:pt x="1421891" y="1601724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9" name="object 9"/>
            <p:cNvSpPr/>
            <p:nvPr/>
          </p:nvSpPr>
          <p:spPr>
            <a:xfrm>
              <a:off x="1788065" y="4624646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779" y="147243"/>
                  </a:moveTo>
                  <a:lnTo>
                    <a:pt x="38260" y="136775"/>
                  </a:lnTo>
                  <a:lnTo>
                    <a:pt x="9252" y="10899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588" y="1305"/>
                  </a:lnTo>
                  <a:lnTo>
                    <a:pt x="123623" y="19455"/>
                  </a:lnTo>
                  <a:lnTo>
                    <a:pt x="144940" y="53611"/>
                  </a:lnTo>
                  <a:lnTo>
                    <a:pt x="147500" y="67365"/>
                  </a:lnTo>
                  <a:lnTo>
                    <a:pt x="146331" y="83168"/>
                  </a:lnTo>
                  <a:lnTo>
                    <a:pt x="129193" y="122147"/>
                  </a:lnTo>
                  <a:lnTo>
                    <a:pt x="96244" y="144428"/>
                  </a:lnTo>
                  <a:lnTo>
                    <a:pt x="82779" y="14724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0" name="object 10"/>
            <p:cNvSpPr/>
            <p:nvPr/>
          </p:nvSpPr>
          <p:spPr>
            <a:xfrm>
              <a:off x="1904149" y="4930361"/>
              <a:ext cx="100625" cy="100625"/>
            </a:xfrm>
            <a:custGeom>
              <a:avLst/>
              <a:gdLst/>
              <a:ahLst/>
              <a:cxnLst/>
              <a:rect l="l" t="t" r="r" b="b"/>
              <a:pathLst>
                <a:path w="147955" h="147954">
                  <a:moveTo>
                    <a:pt x="81964" y="147371"/>
                  </a:moveTo>
                  <a:lnTo>
                    <a:pt x="38156" y="136867"/>
                  </a:lnTo>
                  <a:lnTo>
                    <a:pt x="9361" y="108807"/>
                  </a:lnTo>
                  <a:lnTo>
                    <a:pt x="0" y="73076"/>
                  </a:lnTo>
                  <a:lnTo>
                    <a:pt x="1438" y="58525"/>
                  </a:lnTo>
                  <a:lnTo>
                    <a:pt x="20780" y="22189"/>
                  </a:lnTo>
                  <a:lnTo>
                    <a:pt x="56810" y="1996"/>
                  </a:lnTo>
                  <a:lnTo>
                    <a:pt x="71227" y="0"/>
                  </a:lnTo>
                  <a:lnTo>
                    <a:pt x="86261" y="1315"/>
                  </a:lnTo>
                  <a:lnTo>
                    <a:pt x="123949" y="19480"/>
                  </a:lnTo>
                  <a:lnTo>
                    <a:pt x="145318" y="53998"/>
                  </a:lnTo>
                  <a:lnTo>
                    <a:pt x="147658" y="68033"/>
                  </a:lnTo>
                  <a:lnTo>
                    <a:pt x="146372" y="83726"/>
                  </a:lnTo>
                  <a:lnTo>
                    <a:pt x="128506" y="122517"/>
                  </a:lnTo>
                  <a:lnTo>
                    <a:pt x="95233" y="144642"/>
                  </a:lnTo>
                  <a:lnTo>
                    <a:pt x="81964" y="14737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1" name="object 11"/>
            <p:cNvSpPr/>
            <p:nvPr/>
          </p:nvSpPr>
          <p:spPr>
            <a:xfrm>
              <a:off x="2341541" y="4820496"/>
              <a:ext cx="100625" cy="100625"/>
            </a:xfrm>
            <a:custGeom>
              <a:avLst/>
              <a:gdLst/>
              <a:ahLst/>
              <a:cxnLst/>
              <a:rect l="l" t="t" r="r" b="b"/>
              <a:pathLst>
                <a:path w="147955" h="147954">
                  <a:moveTo>
                    <a:pt x="81837" y="147381"/>
                  </a:moveTo>
                  <a:lnTo>
                    <a:pt x="38086" y="136848"/>
                  </a:lnTo>
                  <a:lnTo>
                    <a:pt x="9321" y="108740"/>
                  </a:lnTo>
                  <a:lnTo>
                    <a:pt x="0" y="73073"/>
                  </a:lnTo>
                  <a:lnTo>
                    <a:pt x="1438" y="58950"/>
                  </a:lnTo>
                  <a:lnTo>
                    <a:pt x="20780" y="22773"/>
                  </a:lnTo>
                  <a:lnTo>
                    <a:pt x="56810" y="2079"/>
                  </a:lnTo>
                  <a:lnTo>
                    <a:pt x="71227" y="0"/>
                  </a:lnTo>
                  <a:lnTo>
                    <a:pt x="86260" y="1372"/>
                  </a:lnTo>
                  <a:lnTo>
                    <a:pt x="123948" y="20024"/>
                  </a:lnTo>
                  <a:lnTo>
                    <a:pt x="145317" y="54511"/>
                  </a:lnTo>
                  <a:lnTo>
                    <a:pt x="147658" y="68200"/>
                  </a:lnTo>
                  <a:lnTo>
                    <a:pt x="146369" y="83857"/>
                  </a:lnTo>
                  <a:lnTo>
                    <a:pt x="128464" y="122588"/>
                  </a:lnTo>
                  <a:lnTo>
                    <a:pt x="95128" y="144672"/>
                  </a:lnTo>
                  <a:lnTo>
                    <a:pt x="81837" y="14738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2" name="object 12"/>
            <p:cNvSpPr/>
            <p:nvPr/>
          </p:nvSpPr>
          <p:spPr>
            <a:xfrm>
              <a:off x="2340505" y="516154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779" y="147243"/>
                  </a:moveTo>
                  <a:lnTo>
                    <a:pt x="38260" y="136775"/>
                  </a:lnTo>
                  <a:lnTo>
                    <a:pt x="9252" y="10899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588" y="1305"/>
                  </a:lnTo>
                  <a:lnTo>
                    <a:pt x="123623" y="19455"/>
                  </a:lnTo>
                  <a:lnTo>
                    <a:pt x="144940" y="53611"/>
                  </a:lnTo>
                  <a:lnTo>
                    <a:pt x="147500" y="67365"/>
                  </a:lnTo>
                  <a:lnTo>
                    <a:pt x="146331" y="83168"/>
                  </a:lnTo>
                  <a:lnTo>
                    <a:pt x="129193" y="122147"/>
                  </a:lnTo>
                  <a:lnTo>
                    <a:pt x="96244" y="144428"/>
                  </a:lnTo>
                  <a:lnTo>
                    <a:pt x="82779" y="14724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3" name="object 13"/>
            <p:cNvSpPr/>
            <p:nvPr/>
          </p:nvSpPr>
          <p:spPr>
            <a:xfrm>
              <a:off x="2004687" y="5340806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98"/>
                  </a:moveTo>
                  <a:lnTo>
                    <a:pt x="38093" y="137128"/>
                  </a:lnTo>
                  <a:lnTo>
                    <a:pt x="9172" y="109613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419"/>
                  </a:lnTo>
                  <a:lnTo>
                    <a:pt x="128868" y="122376"/>
                  </a:lnTo>
                  <a:lnTo>
                    <a:pt x="95792" y="144330"/>
                  </a:lnTo>
                  <a:lnTo>
                    <a:pt x="82419" y="14719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4" name="object 14"/>
            <p:cNvSpPr/>
            <p:nvPr/>
          </p:nvSpPr>
          <p:spPr>
            <a:xfrm>
              <a:off x="2279353" y="4586200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137160" y="0"/>
                  </a:lnTo>
                  <a:lnTo>
                    <a:pt x="137160" y="137159"/>
                  </a:lnTo>
                  <a:lnTo>
                    <a:pt x="0" y="137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5" name="object 15"/>
            <p:cNvSpPr/>
            <p:nvPr/>
          </p:nvSpPr>
          <p:spPr>
            <a:xfrm>
              <a:off x="2370563" y="4677410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6" name="object 16"/>
            <p:cNvSpPr/>
            <p:nvPr/>
          </p:nvSpPr>
          <p:spPr>
            <a:xfrm>
              <a:off x="2172596" y="4923054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7" name="object 17"/>
            <p:cNvSpPr/>
            <p:nvPr/>
          </p:nvSpPr>
          <p:spPr>
            <a:xfrm>
              <a:off x="2019199" y="480178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8" name="object 18"/>
            <p:cNvSpPr/>
            <p:nvPr/>
          </p:nvSpPr>
          <p:spPr>
            <a:xfrm>
              <a:off x="1861654" y="5223631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9" name="object 19"/>
            <p:cNvSpPr/>
            <p:nvPr/>
          </p:nvSpPr>
          <p:spPr>
            <a:xfrm>
              <a:off x="2277280" y="5409160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0" name="object 20"/>
            <p:cNvSpPr/>
            <p:nvPr/>
          </p:nvSpPr>
          <p:spPr>
            <a:xfrm>
              <a:off x="2133211" y="5214303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60" y="137160"/>
                  </a:moveTo>
                  <a:lnTo>
                    <a:pt x="0" y="137160"/>
                  </a:lnTo>
                  <a:lnTo>
                    <a:pt x="0" y="0"/>
                  </a:lnTo>
                  <a:lnTo>
                    <a:pt x="137160" y="0"/>
                  </a:lnTo>
                  <a:lnTo>
                    <a:pt x="137160" y="137160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1" name="object 21"/>
            <p:cNvSpPr/>
            <p:nvPr/>
          </p:nvSpPr>
          <p:spPr>
            <a:xfrm>
              <a:off x="1958047" y="458723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2" name="object 22"/>
            <p:cNvSpPr/>
            <p:nvPr/>
          </p:nvSpPr>
          <p:spPr>
            <a:xfrm>
              <a:off x="1798429" y="5030847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3" name="object 23"/>
            <p:cNvSpPr/>
            <p:nvPr/>
          </p:nvSpPr>
          <p:spPr>
            <a:xfrm>
              <a:off x="1855436" y="4777948"/>
              <a:ext cx="93283" cy="93283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137159" y="137159"/>
                  </a:moveTo>
                  <a:lnTo>
                    <a:pt x="0" y="137159"/>
                  </a:lnTo>
                  <a:lnTo>
                    <a:pt x="0" y="0"/>
                  </a:lnTo>
                  <a:lnTo>
                    <a:pt x="137159" y="0"/>
                  </a:lnTo>
                  <a:lnTo>
                    <a:pt x="137159" y="137159"/>
                  </a:lnTo>
                  <a:close/>
                </a:path>
              </a:pathLst>
            </a:custGeom>
            <a:solidFill>
              <a:srgbClr val="0070BF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4" name="object 24"/>
            <p:cNvSpPr/>
            <p:nvPr/>
          </p:nvSpPr>
          <p:spPr>
            <a:xfrm>
              <a:off x="2369527" y="4996644"/>
              <a:ext cx="114012" cy="99761"/>
            </a:xfrm>
            <a:custGeom>
              <a:avLst/>
              <a:gdLst/>
              <a:ahLst/>
              <a:cxnLst/>
              <a:rect l="l" t="t" r="r" b="b"/>
              <a:pathLst>
                <a:path w="167639" h="146685">
                  <a:moveTo>
                    <a:pt x="167639" y="146303"/>
                  </a:moveTo>
                  <a:lnTo>
                    <a:pt x="0" y="146303"/>
                  </a:lnTo>
                  <a:lnTo>
                    <a:pt x="83819" y="0"/>
                  </a:lnTo>
                  <a:lnTo>
                    <a:pt x="167639" y="146303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5" name="object 25"/>
            <p:cNvSpPr/>
            <p:nvPr/>
          </p:nvSpPr>
          <p:spPr>
            <a:xfrm>
              <a:off x="2459700" y="5087854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79"/>
                  </a:moveTo>
                  <a:lnTo>
                    <a:pt x="0" y="144779"/>
                  </a:lnTo>
                  <a:lnTo>
                    <a:pt x="85343" y="0"/>
                  </a:lnTo>
                  <a:lnTo>
                    <a:pt x="169164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6" name="object 26"/>
            <p:cNvSpPr/>
            <p:nvPr/>
          </p:nvSpPr>
          <p:spPr>
            <a:xfrm>
              <a:off x="2441044" y="5300331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80"/>
                  </a:moveTo>
                  <a:lnTo>
                    <a:pt x="0" y="144780"/>
                  </a:lnTo>
                  <a:lnTo>
                    <a:pt x="85343" y="0"/>
                  </a:lnTo>
                  <a:lnTo>
                    <a:pt x="169164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7" name="object 27"/>
            <p:cNvSpPr/>
            <p:nvPr/>
          </p:nvSpPr>
          <p:spPr>
            <a:xfrm>
              <a:off x="2222347" y="5117911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3" y="146304"/>
                  </a:moveTo>
                  <a:lnTo>
                    <a:pt x="0" y="146304"/>
                  </a:lnTo>
                  <a:lnTo>
                    <a:pt x="83819" y="0"/>
                  </a:lnTo>
                  <a:lnTo>
                    <a:pt x="169163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8" name="object 28"/>
            <p:cNvSpPr/>
            <p:nvPr/>
          </p:nvSpPr>
          <p:spPr>
            <a:xfrm>
              <a:off x="2436898" y="4902325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3" y="144779"/>
                  </a:moveTo>
                  <a:lnTo>
                    <a:pt x="0" y="144779"/>
                  </a:lnTo>
                  <a:lnTo>
                    <a:pt x="85344" y="0"/>
                  </a:lnTo>
                  <a:lnTo>
                    <a:pt x="169163" y="144779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29" name="object 29"/>
            <p:cNvSpPr/>
            <p:nvPr/>
          </p:nvSpPr>
          <p:spPr>
            <a:xfrm>
              <a:off x="2197472" y="4733379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4"/>
                  </a:moveTo>
                  <a:lnTo>
                    <a:pt x="0" y="146304"/>
                  </a:lnTo>
                  <a:lnTo>
                    <a:pt x="85344" y="0"/>
                  </a:lnTo>
                  <a:lnTo>
                    <a:pt x="169164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0" name="object 30"/>
            <p:cNvSpPr/>
            <p:nvPr/>
          </p:nvSpPr>
          <p:spPr>
            <a:xfrm>
              <a:off x="2476284" y="4566506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4"/>
                  </a:moveTo>
                  <a:lnTo>
                    <a:pt x="0" y="146304"/>
                  </a:lnTo>
                  <a:lnTo>
                    <a:pt x="85343" y="0"/>
                  </a:lnTo>
                  <a:lnTo>
                    <a:pt x="169164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1" name="object 31"/>
            <p:cNvSpPr/>
            <p:nvPr/>
          </p:nvSpPr>
          <p:spPr>
            <a:xfrm>
              <a:off x="2007797" y="5009081"/>
              <a:ext cx="115308" cy="99761"/>
            </a:xfrm>
            <a:custGeom>
              <a:avLst/>
              <a:gdLst/>
              <a:ahLst/>
              <a:cxnLst/>
              <a:rect l="l" t="t" r="r" b="b"/>
              <a:pathLst>
                <a:path w="169544" h="146685">
                  <a:moveTo>
                    <a:pt x="169164" y="146304"/>
                  </a:moveTo>
                  <a:lnTo>
                    <a:pt x="0" y="146304"/>
                  </a:lnTo>
                  <a:lnTo>
                    <a:pt x="85344" y="0"/>
                  </a:lnTo>
                  <a:lnTo>
                    <a:pt x="169164" y="146304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2" name="object 32"/>
            <p:cNvSpPr/>
            <p:nvPr/>
          </p:nvSpPr>
          <p:spPr>
            <a:xfrm>
              <a:off x="2149794" y="5381175"/>
              <a:ext cx="115308" cy="98465"/>
            </a:xfrm>
            <a:custGeom>
              <a:avLst/>
              <a:gdLst/>
              <a:ahLst/>
              <a:cxnLst/>
              <a:rect l="l" t="t" r="r" b="b"/>
              <a:pathLst>
                <a:path w="169544" h="144779">
                  <a:moveTo>
                    <a:pt x="169164" y="144780"/>
                  </a:moveTo>
                  <a:lnTo>
                    <a:pt x="0" y="144780"/>
                  </a:lnTo>
                  <a:lnTo>
                    <a:pt x="83820" y="0"/>
                  </a:lnTo>
                  <a:lnTo>
                    <a:pt x="169164" y="14478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3" name="object 33"/>
            <p:cNvSpPr/>
            <p:nvPr/>
          </p:nvSpPr>
          <p:spPr>
            <a:xfrm>
              <a:off x="1859582" y="5441388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779" y="147262"/>
                  </a:moveTo>
                  <a:lnTo>
                    <a:pt x="38256" y="137133"/>
                  </a:lnTo>
                  <a:lnTo>
                    <a:pt x="9248" y="109666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588" y="1305"/>
                  </a:lnTo>
                  <a:lnTo>
                    <a:pt x="123623" y="19455"/>
                  </a:lnTo>
                  <a:lnTo>
                    <a:pt x="144940" y="53611"/>
                  </a:lnTo>
                  <a:lnTo>
                    <a:pt x="147500" y="67365"/>
                  </a:lnTo>
                  <a:lnTo>
                    <a:pt x="146331" y="83584"/>
                  </a:lnTo>
                  <a:lnTo>
                    <a:pt x="129193" y="122754"/>
                  </a:lnTo>
                  <a:lnTo>
                    <a:pt x="96244" y="144553"/>
                  </a:lnTo>
                  <a:lnTo>
                    <a:pt x="82779" y="14726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4" name="object 34"/>
            <p:cNvSpPr/>
            <p:nvPr/>
          </p:nvSpPr>
          <p:spPr>
            <a:xfrm>
              <a:off x="1958046" y="5160459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19" y="147173"/>
                  </a:moveTo>
                  <a:lnTo>
                    <a:pt x="38098" y="136769"/>
                  </a:lnTo>
                  <a:lnTo>
                    <a:pt x="9178" y="108947"/>
                  </a:lnTo>
                  <a:lnTo>
                    <a:pt x="0" y="74597"/>
                  </a:lnTo>
                  <a:lnTo>
                    <a:pt x="1435" y="59983"/>
                  </a:lnTo>
                  <a:lnTo>
                    <a:pt x="20605" y="22980"/>
                  </a:lnTo>
                  <a:lnTo>
                    <a:pt x="55872" y="2084"/>
                  </a:lnTo>
                  <a:lnTo>
                    <a:pt x="69828" y="0"/>
                  </a:lnTo>
                  <a:lnTo>
                    <a:pt x="85021" y="1323"/>
                  </a:lnTo>
                  <a:lnTo>
                    <a:pt x="122954" y="19478"/>
                  </a:lnTo>
                  <a:lnTo>
                    <a:pt x="144797" y="53592"/>
                  </a:lnTo>
                  <a:lnTo>
                    <a:pt x="147475" y="67328"/>
                  </a:lnTo>
                  <a:lnTo>
                    <a:pt x="146282" y="83006"/>
                  </a:lnTo>
                  <a:lnTo>
                    <a:pt x="128868" y="121764"/>
                  </a:lnTo>
                  <a:lnTo>
                    <a:pt x="95792" y="144194"/>
                  </a:lnTo>
                  <a:lnTo>
                    <a:pt x="82419" y="14717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5" name="object 35"/>
            <p:cNvSpPr/>
            <p:nvPr/>
          </p:nvSpPr>
          <p:spPr>
            <a:xfrm>
              <a:off x="1747642" y="4942800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492" y="147189"/>
                  </a:moveTo>
                  <a:lnTo>
                    <a:pt x="37457" y="137137"/>
                  </a:lnTo>
                  <a:lnTo>
                    <a:pt x="8891" y="109650"/>
                  </a:lnTo>
                  <a:lnTo>
                    <a:pt x="0" y="74597"/>
                  </a:lnTo>
                  <a:lnTo>
                    <a:pt x="1376" y="59983"/>
                  </a:lnTo>
                  <a:lnTo>
                    <a:pt x="20050" y="22980"/>
                  </a:lnTo>
                  <a:lnTo>
                    <a:pt x="55378" y="2084"/>
                  </a:lnTo>
                  <a:lnTo>
                    <a:pt x="69707" y="0"/>
                  </a:lnTo>
                  <a:lnTo>
                    <a:pt x="84926" y="1321"/>
                  </a:lnTo>
                  <a:lnTo>
                    <a:pt x="122902" y="19448"/>
                  </a:lnTo>
                  <a:lnTo>
                    <a:pt x="144774" y="53516"/>
                  </a:lnTo>
                  <a:lnTo>
                    <a:pt x="147466" y="67236"/>
                  </a:lnTo>
                  <a:lnTo>
                    <a:pt x="146278" y="83345"/>
                  </a:lnTo>
                  <a:lnTo>
                    <a:pt x="128890" y="122334"/>
                  </a:lnTo>
                  <a:lnTo>
                    <a:pt x="95852" y="144310"/>
                  </a:lnTo>
                  <a:lnTo>
                    <a:pt x="82492" y="147189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6" name="object 36"/>
            <p:cNvSpPr/>
            <p:nvPr/>
          </p:nvSpPr>
          <p:spPr>
            <a:xfrm>
              <a:off x="2067913" y="4861955"/>
              <a:ext cx="100625" cy="100625"/>
            </a:xfrm>
            <a:custGeom>
              <a:avLst/>
              <a:gdLst/>
              <a:ahLst/>
              <a:cxnLst/>
              <a:rect l="l" t="t" r="r" b="b"/>
              <a:pathLst>
                <a:path w="147955" h="147954">
                  <a:moveTo>
                    <a:pt x="81837" y="147381"/>
                  </a:moveTo>
                  <a:lnTo>
                    <a:pt x="38086" y="136848"/>
                  </a:lnTo>
                  <a:lnTo>
                    <a:pt x="9321" y="108740"/>
                  </a:lnTo>
                  <a:lnTo>
                    <a:pt x="0" y="73073"/>
                  </a:lnTo>
                  <a:lnTo>
                    <a:pt x="1438" y="58950"/>
                  </a:lnTo>
                  <a:lnTo>
                    <a:pt x="20780" y="22773"/>
                  </a:lnTo>
                  <a:lnTo>
                    <a:pt x="56810" y="2079"/>
                  </a:lnTo>
                  <a:lnTo>
                    <a:pt x="71227" y="0"/>
                  </a:lnTo>
                  <a:lnTo>
                    <a:pt x="86260" y="1372"/>
                  </a:lnTo>
                  <a:lnTo>
                    <a:pt x="123948" y="20024"/>
                  </a:lnTo>
                  <a:lnTo>
                    <a:pt x="145317" y="54511"/>
                  </a:lnTo>
                  <a:lnTo>
                    <a:pt x="147658" y="68200"/>
                  </a:lnTo>
                  <a:lnTo>
                    <a:pt x="146369" y="83857"/>
                  </a:lnTo>
                  <a:lnTo>
                    <a:pt x="128464" y="122588"/>
                  </a:lnTo>
                  <a:lnTo>
                    <a:pt x="95128" y="144672"/>
                  </a:lnTo>
                  <a:lnTo>
                    <a:pt x="81837" y="14738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7" name="object 37"/>
            <p:cNvSpPr/>
            <p:nvPr/>
          </p:nvSpPr>
          <p:spPr>
            <a:xfrm>
              <a:off x="2130101" y="5103497"/>
              <a:ext cx="100625" cy="100193"/>
            </a:xfrm>
            <a:custGeom>
              <a:avLst/>
              <a:gdLst/>
              <a:ahLst/>
              <a:cxnLst/>
              <a:rect l="l" t="t" r="r" b="b"/>
              <a:pathLst>
                <a:path w="147955" h="147320">
                  <a:moveTo>
                    <a:pt x="82523" y="147261"/>
                  </a:moveTo>
                  <a:lnTo>
                    <a:pt x="38120" y="137098"/>
                  </a:lnTo>
                  <a:lnTo>
                    <a:pt x="9172" y="109548"/>
                  </a:lnTo>
                  <a:lnTo>
                    <a:pt x="0" y="74532"/>
                  </a:lnTo>
                  <a:lnTo>
                    <a:pt x="1409" y="60063"/>
                  </a:lnTo>
                  <a:lnTo>
                    <a:pt x="20390" y="23325"/>
                  </a:lnTo>
                  <a:lnTo>
                    <a:pt x="55821" y="2271"/>
                  </a:lnTo>
                  <a:lnTo>
                    <a:pt x="70025" y="0"/>
                  </a:lnTo>
                  <a:lnTo>
                    <a:pt x="85169" y="1305"/>
                  </a:lnTo>
                  <a:lnTo>
                    <a:pt x="123020" y="19455"/>
                  </a:lnTo>
                  <a:lnTo>
                    <a:pt x="144823" y="53611"/>
                  </a:lnTo>
                  <a:lnTo>
                    <a:pt x="147485" y="67365"/>
                  </a:lnTo>
                  <a:lnTo>
                    <a:pt x="146266" y="83583"/>
                  </a:lnTo>
                  <a:lnTo>
                    <a:pt x="128663" y="122750"/>
                  </a:lnTo>
                  <a:lnTo>
                    <a:pt x="95693" y="144551"/>
                  </a:lnTo>
                  <a:lnTo>
                    <a:pt x="82523" y="14726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8" name="object 38"/>
            <p:cNvSpPr/>
            <p:nvPr/>
          </p:nvSpPr>
          <p:spPr>
            <a:xfrm>
              <a:off x="3063964" y="4705395"/>
              <a:ext cx="646759" cy="68821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39" name="object 39"/>
            <p:cNvSpPr/>
            <p:nvPr/>
          </p:nvSpPr>
          <p:spPr>
            <a:xfrm>
              <a:off x="3421547" y="5005972"/>
              <a:ext cx="349291" cy="39386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0" name="object 40"/>
            <p:cNvSpPr/>
            <p:nvPr/>
          </p:nvSpPr>
          <p:spPr>
            <a:xfrm>
              <a:off x="4158480" y="4690884"/>
              <a:ext cx="744188" cy="744188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1" name="object 41"/>
            <p:cNvSpPr/>
            <p:nvPr/>
          </p:nvSpPr>
          <p:spPr>
            <a:xfrm>
              <a:off x="5322440" y="4755145"/>
              <a:ext cx="558832" cy="581289"/>
            </a:xfrm>
            <a:custGeom>
              <a:avLst/>
              <a:gdLst/>
              <a:ahLst/>
              <a:cxnLst/>
              <a:rect l="l" t="t" r="r" b="b"/>
              <a:pathLst>
                <a:path w="821690" h="854710">
                  <a:moveTo>
                    <a:pt x="203350" y="854707"/>
                  </a:moveTo>
                  <a:lnTo>
                    <a:pt x="159580" y="850858"/>
                  </a:lnTo>
                  <a:lnTo>
                    <a:pt x="111509" y="842336"/>
                  </a:lnTo>
                  <a:lnTo>
                    <a:pt x="58521" y="828633"/>
                  </a:lnTo>
                  <a:lnTo>
                    <a:pt x="0" y="809243"/>
                  </a:lnTo>
                  <a:lnTo>
                    <a:pt x="0" y="0"/>
                  </a:lnTo>
                  <a:lnTo>
                    <a:pt x="821435" y="0"/>
                  </a:lnTo>
                  <a:lnTo>
                    <a:pt x="821435" y="694943"/>
                  </a:lnTo>
                  <a:lnTo>
                    <a:pt x="762697" y="696836"/>
                  </a:lnTo>
                  <a:lnTo>
                    <a:pt x="709514" y="702176"/>
                  </a:lnTo>
                  <a:lnTo>
                    <a:pt x="661272" y="710456"/>
                  </a:lnTo>
                  <a:lnTo>
                    <a:pt x="617354" y="721168"/>
                  </a:lnTo>
                  <a:lnTo>
                    <a:pt x="577143" y="733805"/>
                  </a:lnTo>
                  <a:lnTo>
                    <a:pt x="540025" y="747860"/>
                  </a:lnTo>
                  <a:lnTo>
                    <a:pt x="472598" y="778190"/>
                  </a:lnTo>
                  <a:lnTo>
                    <a:pt x="410146" y="808100"/>
                  </a:lnTo>
                  <a:lnTo>
                    <a:pt x="379245" y="821629"/>
                  </a:lnTo>
                  <a:lnTo>
                    <a:pt x="347740" y="833530"/>
                  </a:lnTo>
                  <a:lnTo>
                    <a:pt x="315014" y="843296"/>
                  </a:lnTo>
                  <a:lnTo>
                    <a:pt x="280451" y="850419"/>
                  </a:lnTo>
                  <a:lnTo>
                    <a:pt x="243435" y="854392"/>
                  </a:lnTo>
                  <a:lnTo>
                    <a:pt x="203350" y="85470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2" name="object 42"/>
            <p:cNvSpPr/>
            <p:nvPr/>
          </p:nvSpPr>
          <p:spPr>
            <a:xfrm>
              <a:off x="5318293" y="4751000"/>
              <a:ext cx="567038" cy="589926"/>
            </a:xfrm>
            <a:custGeom>
              <a:avLst/>
              <a:gdLst/>
              <a:ahLst/>
              <a:cxnLst/>
              <a:rect l="l" t="t" r="r" b="b"/>
              <a:pathLst>
                <a:path w="833754" h="867410">
                  <a:moveTo>
                    <a:pt x="225551" y="867156"/>
                  </a:moveTo>
                  <a:lnTo>
                    <a:pt x="170688" y="862583"/>
                  </a:lnTo>
                  <a:lnTo>
                    <a:pt x="109728" y="851916"/>
                  </a:lnTo>
                  <a:lnTo>
                    <a:pt x="59436" y="838200"/>
                  </a:lnTo>
                  <a:lnTo>
                    <a:pt x="0" y="818387"/>
                  </a:lnTo>
                  <a:lnTo>
                    <a:pt x="0" y="0"/>
                  </a:lnTo>
                  <a:lnTo>
                    <a:pt x="833627" y="0"/>
                  </a:lnTo>
                  <a:lnTo>
                    <a:pt x="833627" y="6096"/>
                  </a:lnTo>
                  <a:lnTo>
                    <a:pt x="10668" y="6096"/>
                  </a:lnTo>
                  <a:lnTo>
                    <a:pt x="6096" y="12192"/>
                  </a:lnTo>
                  <a:lnTo>
                    <a:pt x="10668" y="12192"/>
                  </a:lnTo>
                  <a:lnTo>
                    <a:pt x="10668" y="809243"/>
                  </a:lnTo>
                  <a:lnTo>
                    <a:pt x="7620" y="809243"/>
                  </a:lnTo>
                  <a:lnTo>
                    <a:pt x="10668" y="815339"/>
                  </a:lnTo>
                  <a:lnTo>
                    <a:pt x="22250" y="815339"/>
                  </a:lnTo>
                  <a:lnTo>
                    <a:pt x="25908" y="816864"/>
                  </a:lnTo>
                  <a:lnTo>
                    <a:pt x="29565" y="816864"/>
                  </a:lnTo>
                  <a:lnTo>
                    <a:pt x="44195" y="822960"/>
                  </a:lnTo>
                  <a:lnTo>
                    <a:pt x="62484" y="827531"/>
                  </a:lnTo>
                  <a:lnTo>
                    <a:pt x="112775" y="841247"/>
                  </a:lnTo>
                  <a:lnTo>
                    <a:pt x="111252" y="841247"/>
                  </a:lnTo>
                  <a:lnTo>
                    <a:pt x="143256" y="847343"/>
                  </a:lnTo>
                  <a:lnTo>
                    <a:pt x="172211" y="851916"/>
                  </a:lnTo>
                  <a:lnTo>
                    <a:pt x="199643" y="854964"/>
                  </a:lnTo>
                  <a:lnTo>
                    <a:pt x="323849" y="854964"/>
                  </a:lnTo>
                  <a:lnTo>
                    <a:pt x="318515" y="856487"/>
                  </a:lnTo>
                  <a:lnTo>
                    <a:pt x="297180" y="861060"/>
                  </a:lnTo>
                  <a:lnTo>
                    <a:pt x="274319" y="864108"/>
                  </a:lnTo>
                  <a:lnTo>
                    <a:pt x="225551" y="867156"/>
                  </a:lnTo>
                  <a:close/>
                </a:path>
                <a:path w="833754" h="867410">
                  <a:moveTo>
                    <a:pt x="10668" y="12192"/>
                  </a:moveTo>
                  <a:lnTo>
                    <a:pt x="6096" y="12192"/>
                  </a:lnTo>
                  <a:lnTo>
                    <a:pt x="10668" y="6096"/>
                  </a:lnTo>
                  <a:lnTo>
                    <a:pt x="10668" y="12192"/>
                  </a:lnTo>
                  <a:close/>
                </a:path>
                <a:path w="833754" h="867410">
                  <a:moveTo>
                    <a:pt x="822960" y="12192"/>
                  </a:moveTo>
                  <a:lnTo>
                    <a:pt x="10668" y="12192"/>
                  </a:lnTo>
                  <a:lnTo>
                    <a:pt x="10668" y="6096"/>
                  </a:lnTo>
                  <a:lnTo>
                    <a:pt x="822960" y="6096"/>
                  </a:lnTo>
                  <a:lnTo>
                    <a:pt x="822960" y="12192"/>
                  </a:lnTo>
                  <a:close/>
                </a:path>
                <a:path w="833754" h="867410">
                  <a:moveTo>
                    <a:pt x="822960" y="701039"/>
                  </a:moveTo>
                  <a:lnTo>
                    <a:pt x="822960" y="6096"/>
                  </a:lnTo>
                  <a:lnTo>
                    <a:pt x="829056" y="12192"/>
                  </a:lnTo>
                  <a:lnTo>
                    <a:pt x="833627" y="12192"/>
                  </a:lnTo>
                  <a:lnTo>
                    <a:pt x="833627" y="694943"/>
                  </a:lnTo>
                  <a:lnTo>
                    <a:pt x="827531" y="694943"/>
                  </a:lnTo>
                  <a:lnTo>
                    <a:pt x="822960" y="701039"/>
                  </a:lnTo>
                  <a:close/>
                </a:path>
                <a:path w="833754" h="867410">
                  <a:moveTo>
                    <a:pt x="833627" y="12192"/>
                  </a:moveTo>
                  <a:lnTo>
                    <a:pt x="829056" y="12192"/>
                  </a:lnTo>
                  <a:lnTo>
                    <a:pt x="822960" y="6096"/>
                  </a:lnTo>
                  <a:lnTo>
                    <a:pt x="833627" y="6096"/>
                  </a:lnTo>
                  <a:lnTo>
                    <a:pt x="833627" y="12192"/>
                  </a:lnTo>
                  <a:close/>
                </a:path>
                <a:path w="833754" h="867410">
                  <a:moveTo>
                    <a:pt x="323849" y="854964"/>
                  </a:moveTo>
                  <a:lnTo>
                    <a:pt x="248411" y="854964"/>
                  </a:lnTo>
                  <a:lnTo>
                    <a:pt x="272795" y="853439"/>
                  </a:lnTo>
                  <a:lnTo>
                    <a:pt x="336804" y="839724"/>
                  </a:lnTo>
                  <a:lnTo>
                    <a:pt x="376428" y="826008"/>
                  </a:lnTo>
                  <a:lnTo>
                    <a:pt x="414528" y="809243"/>
                  </a:lnTo>
                  <a:lnTo>
                    <a:pt x="452628" y="790956"/>
                  </a:lnTo>
                  <a:lnTo>
                    <a:pt x="472439" y="781812"/>
                  </a:lnTo>
                  <a:lnTo>
                    <a:pt x="493776" y="771143"/>
                  </a:lnTo>
                  <a:lnTo>
                    <a:pt x="513587" y="762000"/>
                  </a:lnTo>
                  <a:lnTo>
                    <a:pt x="536448" y="752856"/>
                  </a:lnTo>
                  <a:lnTo>
                    <a:pt x="557784" y="743712"/>
                  </a:lnTo>
                  <a:lnTo>
                    <a:pt x="606552" y="726947"/>
                  </a:lnTo>
                  <a:lnTo>
                    <a:pt x="661416" y="711708"/>
                  </a:lnTo>
                  <a:lnTo>
                    <a:pt x="722375" y="701039"/>
                  </a:lnTo>
                  <a:lnTo>
                    <a:pt x="790956" y="696468"/>
                  </a:lnTo>
                  <a:lnTo>
                    <a:pt x="809243" y="694943"/>
                  </a:lnTo>
                  <a:lnTo>
                    <a:pt x="822960" y="694943"/>
                  </a:lnTo>
                  <a:lnTo>
                    <a:pt x="822960" y="701039"/>
                  </a:lnTo>
                  <a:lnTo>
                    <a:pt x="833627" y="701039"/>
                  </a:lnTo>
                  <a:lnTo>
                    <a:pt x="833627" y="705612"/>
                  </a:lnTo>
                  <a:lnTo>
                    <a:pt x="809243" y="707135"/>
                  </a:lnTo>
                  <a:lnTo>
                    <a:pt x="790956" y="707135"/>
                  </a:lnTo>
                  <a:lnTo>
                    <a:pt x="755904" y="708660"/>
                  </a:lnTo>
                  <a:lnTo>
                    <a:pt x="691895" y="717804"/>
                  </a:lnTo>
                  <a:lnTo>
                    <a:pt x="693420" y="717804"/>
                  </a:lnTo>
                  <a:lnTo>
                    <a:pt x="662939" y="722375"/>
                  </a:lnTo>
                  <a:lnTo>
                    <a:pt x="635508" y="729995"/>
                  </a:lnTo>
                  <a:lnTo>
                    <a:pt x="637031" y="729995"/>
                  </a:lnTo>
                  <a:lnTo>
                    <a:pt x="615086" y="736091"/>
                  </a:lnTo>
                  <a:lnTo>
                    <a:pt x="611124" y="736091"/>
                  </a:lnTo>
                  <a:lnTo>
                    <a:pt x="585215" y="745235"/>
                  </a:lnTo>
                  <a:lnTo>
                    <a:pt x="566165" y="752856"/>
                  </a:lnTo>
                  <a:lnTo>
                    <a:pt x="562356" y="752856"/>
                  </a:lnTo>
                  <a:lnTo>
                    <a:pt x="539495" y="762000"/>
                  </a:lnTo>
                  <a:lnTo>
                    <a:pt x="518160" y="772668"/>
                  </a:lnTo>
                  <a:lnTo>
                    <a:pt x="458723" y="800100"/>
                  </a:lnTo>
                  <a:lnTo>
                    <a:pt x="419100" y="819912"/>
                  </a:lnTo>
                  <a:lnTo>
                    <a:pt x="399287" y="827531"/>
                  </a:lnTo>
                  <a:lnTo>
                    <a:pt x="379476" y="836675"/>
                  </a:lnTo>
                  <a:lnTo>
                    <a:pt x="359663" y="842772"/>
                  </a:lnTo>
                  <a:lnTo>
                    <a:pt x="339852" y="850391"/>
                  </a:lnTo>
                  <a:lnTo>
                    <a:pt x="323849" y="854964"/>
                  </a:lnTo>
                  <a:close/>
                </a:path>
                <a:path w="833754" h="867410">
                  <a:moveTo>
                    <a:pt x="833627" y="701039"/>
                  </a:moveTo>
                  <a:lnTo>
                    <a:pt x="822960" y="701039"/>
                  </a:lnTo>
                  <a:lnTo>
                    <a:pt x="827531" y="694943"/>
                  </a:lnTo>
                  <a:lnTo>
                    <a:pt x="833627" y="694943"/>
                  </a:lnTo>
                  <a:lnTo>
                    <a:pt x="833627" y="701039"/>
                  </a:lnTo>
                  <a:close/>
                </a:path>
                <a:path w="833754" h="867410">
                  <a:moveTo>
                    <a:pt x="609600" y="737616"/>
                  </a:moveTo>
                  <a:lnTo>
                    <a:pt x="611124" y="736091"/>
                  </a:lnTo>
                  <a:lnTo>
                    <a:pt x="615086" y="736091"/>
                  </a:lnTo>
                  <a:lnTo>
                    <a:pt x="609600" y="737616"/>
                  </a:lnTo>
                  <a:close/>
                </a:path>
                <a:path w="833754" h="867410">
                  <a:moveTo>
                    <a:pt x="562356" y="754379"/>
                  </a:moveTo>
                  <a:lnTo>
                    <a:pt x="562356" y="752856"/>
                  </a:lnTo>
                  <a:lnTo>
                    <a:pt x="566165" y="752856"/>
                  </a:lnTo>
                  <a:lnTo>
                    <a:pt x="562356" y="754379"/>
                  </a:lnTo>
                  <a:close/>
                </a:path>
                <a:path w="833754" h="867410">
                  <a:moveTo>
                    <a:pt x="10668" y="815339"/>
                  </a:moveTo>
                  <a:lnTo>
                    <a:pt x="7620" y="809243"/>
                  </a:lnTo>
                  <a:lnTo>
                    <a:pt x="10668" y="810513"/>
                  </a:lnTo>
                  <a:lnTo>
                    <a:pt x="10668" y="815339"/>
                  </a:lnTo>
                  <a:close/>
                </a:path>
                <a:path w="833754" h="867410">
                  <a:moveTo>
                    <a:pt x="10668" y="810513"/>
                  </a:moveTo>
                  <a:lnTo>
                    <a:pt x="7620" y="809243"/>
                  </a:lnTo>
                  <a:lnTo>
                    <a:pt x="10668" y="809243"/>
                  </a:lnTo>
                  <a:lnTo>
                    <a:pt x="10668" y="810513"/>
                  </a:lnTo>
                  <a:close/>
                </a:path>
                <a:path w="833754" h="867410">
                  <a:moveTo>
                    <a:pt x="22250" y="815339"/>
                  </a:moveTo>
                  <a:lnTo>
                    <a:pt x="10668" y="815339"/>
                  </a:lnTo>
                  <a:lnTo>
                    <a:pt x="10668" y="810513"/>
                  </a:lnTo>
                  <a:lnTo>
                    <a:pt x="22250" y="815339"/>
                  </a:lnTo>
                  <a:close/>
                </a:path>
                <a:path w="833754" h="867410">
                  <a:moveTo>
                    <a:pt x="29565" y="816864"/>
                  </a:moveTo>
                  <a:lnTo>
                    <a:pt x="25908" y="816864"/>
                  </a:lnTo>
                  <a:lnTo>
                    <a:pt x="25908" y="815339"/>
                  </a:lnTo>
                  <a:lnTo>
                    <a:pt x="29565" y="816864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3" name="object 43"/>
            <p:cNvSpPr/>
            <p:nvPr/>
          </p:nvSpPr>
          <p:spPr>
            <a:xfrm>
              <a:off x="6481217" y="4915798"/>
              <a:ext cx="428409" cy="429273"/>
            </a:xfrm>
            <a:custGeom>
              <a:avLst/>
              <a:gdLst/>
              <a:ahLst/>
              <a:cxnLst/>
              <a:rect l="l" t="t" r="r" b="b"/>
              <a:pathLst>
                <a:path w="629920" h="631189">
                  <a:moveTo>
                    <a:pt x="0" y="0"/>
                  </a:moveTo>
                  <a:lnTo>
                    <a:pt x="629412" y="0"/>
                  </a:lnTo>
                  <a:lnTo>
                    <a:pt x="629412" y="630936"/>
                  </a:lnTo>
                  <a:lnTo>
                    <a:pt x="0" y="630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AD4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4" name="object 44"/>
            <p:cNvSpPr/>
            <p:nvPr/>
          </p:nvSpPr>
          <p:spPr>
            <a:xfrm>
              <a:off x="6909280" y="4772766"/>
              <a:ext cx="143379" cy="572220"/>
            </a:xfrm>
            <a:custGeom>
              <a:avLst/>
              <a:gdLst/>
              <a:ahLst/>
              <a:cxnLst/>
              <a:rect l="l" t="t" r="r" b="b"/>
              <a:pathLst>
                <a:path w="210820" h="841375">
                  <a:moveTo>
                    <a:pt x="0" y="841248"/>
                  </a:moveTo>
                  <a:lnTo>
                    <a:pt x="0" y="210311"/>
                  </a:lnTo>
                  <a:lnTo>
                    <a:pt x="210312" y="0"/>
                  </a:lnTo>
                  <a:lnTo>
                    <a:pt x="210312" y="630935"/>
                  </a:lnTo>
                  <a:lnTo>
                    <a:pt x="0" y="841248"/>
                  </a:lnTo>
                  <a:close/>
                </a:path>
              </a:pathLst>
            </a:custGeom>
            <a:solidFill>
              <a:srgbClr val="497CAA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5" name="object 45"/>
            <p:cNvSpPr/>
            <p:nvPr/>
          </p:nvSpPr>
          <p:spPr>
            <a:xfrm>
              <a:off x="6481218" y="4772766"/>
              <a:ext cx="571356" cy="143379"/>
            </a:xfrm>
            <a:custGeom>
              <a:avLst/>
              <a:gdLst/>
              <a:ahLst/>
              <a:cxnLst/>
              <a:rect l="l" t="t" r="r" b="b"/>
              <a:pathLst>
                <a:path w="840104" h="210820">
                  <a:moveTo>
                    <a:pt x="629412" y="210311"/>
                  </a:moveTo>
                  <a:lnTo>
                    <a:pt x="0" y="210311"/>
                  </a:lnTo>
                  <a:lnTo>
                    <a:pt x="208787" y="0"/>
                  </a:lnTo>
                  <a:lnTo>
                    <a:pt x="839724" y="0"/>
                  </a:lnTo>
                  <a:lnTo>
                    <a:pt x="629412" y="210311"/>
                  </a:lnTo>
                  <a:close/>
                </a:path>
              </a:pathLst>
            </a:custGeom>
            <a:solidFill>
              <a:srgbClr val="7BAFDD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6" name="object 46"/>
            <p:cNvSpPr/>
            <p:nvPr/>
          </p:nvSpPr>
          <p:spPr>
            <a:xfrm>
              <a:off x="6477071" y="4769656"/>
              <a:ext cx="579561" cy="579561"/>
            </a:xfrm>
            <a:custGeom>
              <a:avLst/>
              <a:gdLst/>
              <a:ahLst/>
              <a:cxnLst/>
              <a:rect l="l" t="t" r="r" b="b"/>
              <a:pathLst>
                <a:path w="852170" h="852170">
                  <a:moveTo>
                    <a:pt x="638556" y="851916"/>
                  </a:moveTo>
                  <a:lnTo>
                    <a:pt x="0" y="851916"/>
                  </a:lnTo>
                  <a:lnTo>
                    <a:pt x="0" y="213360"/>
                  </a:lnTo>
                  <a:lnTo>
                    <a:pt x="213359" y="0"/>
                  </a:lnTo>
                  <a:lnTo>
                    <a:pt x="851916" y="0"/>
                  </a:lnTo>
                  <a:lnTo>
                    <a:pt x="851916" y="1524"/>
                  </a:lnTo>
                  <a:lnTo>
                    <a:pt x="841247" y="1524"/>
                  </a:lnTo>
                  <a:lnTo>
                    <a:pt x="833683" y="9143"/>
                  </a:lnTo>
                  <a:lnTo>
                    <a:pt x="219456" y="9143"/>
                  </a:lnTo>
                  <a:lnTo>
                    <a:pt x="214883" y="10667"/>
                  </a:lnTo>
                  <a:lnTo>
                    <a:pt x="217932" y="10667"/>
                  </a:lnTo>
                  <a:lnTo>
                    <a:pt x="18288" y="210312"/>
                  </a:lnTo>
                  <a:lnTo>
                    <a:pt x="6096" y="210312"/>
                  </a:lnTo>
                  <a:lnTo>
                    <a:pt x="6096" y="220980"/>
                  </a:lnTo>
                  <a:lnTo>
                    <a:pt x="10668" y="220980"/>
                  </a:lnTo>
                  <a:lnTo>
                    <a:pt x="10668" y="839724"/>
                  </a:lnTo>
                  <a:lnTo>
                    <a:pt x="6096" y="839724"/>
                  </a:lnTo>
                  <a:lnTo>
                    <a:pt x="10668" y="845820"/>
                  </a:lnTo>
                  <a:lnTo>
                    <a:pt x="644651" y="845820"/>
                  </a:lnTo>
                  <a:lnTo>
                    <a:pt x="638556" y="851916"/>
                  </a:lnTo>
                  <a:close/>
                </a:path>
                <a:path w="852170" h="852170">
                  <a:moveTo>
                    <a:pt x="632460" y="211836"/>
                  </a:moveTo>
                  <a:lnTo>
                    <a:pt x="841247" y="1524"/>
                  </a:lnTo>
                  <a:lnTo>
                    <a:pt x="844905" y="4572"/>
                  </a:lnTo>
                  <a:lnTo>
                    <a:pt x="839724" y="4572"/>
                  </a:lnTo>
                  <a:lnTo>
                    <a:pt x="839724" y="19811"/>
                  </a:lnTo>
                  <a:lnTo>
                    <a:pt x="649224" y="210312"/>
                  </a:lnTo>
                  <a:lnTo>
                    <a:pt x="635508" y="210312"/>
                  </a:lnTo>
                  <a:lnTo>
                    <a:pt x="632460" y="211836"/>
                  </a:lnTo>
                  <a:close/>
                </a:path>
                <a:path w="852170" h="852170">
                  <a:moveTo>
                    <a:pt x="839724" y="632471"/>
                  </a:moveTo>
                  <a:lnTo>
                    <a:pt x="839724" y="19811"/>
                  </a:lnTo>
                  <a:lnTo>
                    <a:pt x="850391" y="9143"/>
                  </a:lnTo>
                  <a:lnTo>
                    <a:pt x="841247" y="1524"/>
                  </a:lnTo>
                  <a:lnTo>
                    <a:pt x="851916" y="1524"/>
                  </a:lnTo>
                  <a:lnTo>
                    <a:pt x="851916" y="630936"/>
                  </a:lnTo>
                  <a:lnTo>
                    <a:pt x="841247" y="630936"/>
                  </a:lnTo>
                  <a:lnTo>
                    <a:pt x="839724" y="632471"/>
                  </a:lnTo>
                  <a:close/>
                </a:path>
                <a:path w="852170" h="852170">
                  <a:moveTo>
                    <a:pt x="839724" y="19811"/>
                  </a:moveTo>
                  <a:lnTo>
                    <a:pt x="839724" y="4572"/>
                  </a:lnTo>
                  <a:lnTo>
                    <a:pt x="845820" y="10667"/>
                  </a:lnTo>
                  <a:lnTo>
                    <a:pt x="848867" y="10667"/>
                  </a:lnTo>
                  <a:lnTo>
                    <a:pt x="839724" y="19811"/>
                  </a:lnTo>
                  <a:close/>
                </a:path>
                <a:path w="852170" h="852170">
                  <a:moveTo>
                    <a:pt x="848867" y="10667"/>
                  </a:moveTo>
                  <a:lnTo>
                    <a:pt x="845820" y="10667"/>
                  </a:lnTo>
                  <a:lnTo>
                    <a:pt x="839724" y="4572"/>
                  </a:lnTo>
                  <a:lnTo>
                    <a:pt x="844905" y="4572"/>
                  </a:lnTo>
                  <a:lnTo>
                    <a:pt x="850391" y="9143"/>
                  </a:lnTo>
                  <a:lnTo>
                    <a:pt x="848867" y="10667"/>
                  </a:lnTo>
                  <a:close/>
                </a:path>
                <a:path w="852170" h="852170">
                  <a:moveTo>
                    <a:pt x="217932" y="10667"/>
                  </a:moveTo>
                  <a:lnTo>
                    <a:pt x="214883" y="10667"/>
                  </a:lnTo>
                  <a:lnTo>
                    <a:pt x="219456" y="9143"/>
                  </a:lnTo>
                  <a:lnTo>
                    <a:pt x="217932" y="10667"/>
                  </a:lnTo>
                  <a:close/>
                </a:path>
                <a:path w="852170" h="852170">
                  <a:moveTo>
                    <a:pt x="832170" y="10667"/>
                  </a:moveTo>
                  <a:lnTo>
                    <a:pt x="217932" y="10667"/>
                  </a:lnTo>
                  <a:lnTo>
                    <a:pt x="219456" y="9143"/>
                  </a:lnTo>
                  <a:lnTo>
                    <a:pt x="833683" y="9143"/>
                  </a:lnTo>
                  <a:lnTo>
                    <a:pt x="832170" y="10667"/>
                  </a:lnTo>
                  <a:close/>
                </a:path>
                <a:path w="852170" h="852170">
                  <a:moveTo>
                    <a:pt x="10668" y="220980"/>
                  </a:moveTo>
                  <a:lnTo>
                    <a:pt x="6096" y="220980"/>
                  </a:lnTo>
                  <a:lnTo>
                    <a:pt x="6096" y="210312"/>
                  </a:lnTo>
                  <a:lnTo>
                    <a:pt x="18288" y="210312"/>
                  </a:lnTo>
                  <a:lnTo>
                    <a:pt x="13716" y="214884"/>
                  </a:lnTo>
                  <a:lnTo>
                    <a:pt x="10668" y="214884"/>
                  </a:lnTo>
                  <a:lnTo>
                    <a:pt x="9144" y="219456"/>
                  </a:lnTo>
                  <a:lnTo>
                    <a:pt x="10668" y="219456"/>
                  </a:lnTo>
                  <a:lnTo>
                    <a:pt x="10668" y="220980"/>
                  </a:lnTo>
                  <a:close/>
                </a:path>
                <a:path w="852170" h="852170">
                  <a:moveTo>
                    <a:pt x="630935" y="220980"/>
                  </a:moveTo>
                  <a:lnTo>
                    <a:pt x="10668" y="220980"/>
                  </a:lnTo>
                  <a:lnTo>
                    <a:pt x="10668" y="217931"/>
                  </a:lnTo>
                  <a:lnTo>
                    <a:pt x="18288" y="210312"/>
                  </a:lnTo>
                  <a:lnTo>
                    <a:pt x="633972" y="210312"/>
                  </a:lnTo>
                  <a:lnTo>
                    <a:pt x="632460" y="211836"/>
                  </a:lnTo>
                  <a:lnTo>
                    <a:pt x="647700" y="211836"/>
                  </a:lnTo>
                  <a:lnTo>
                    <a:pt x="644652" y="214884"/>
                  </a:lnTo>
                  <a:lnTo>
                    <a:pt x="630935" y="214884"/>
                  </a:lnTo>
                  <a:lnTo>
                    <a:pt x="630935" y="220980"/>
                  </a:lnTo>
                  <a:close/>
                </a:path>
                <a:path w="852170" h="852170">
                  <a:moveTo>
                    <a:pt x="647700" y="211836"/>
                  </a:moveTo>
                  <a:lnTo>
                    <a:pt x="632460" y="211836"/>
                  </a:lnTo>
                  <a:lnTo>
                    <a:pt x="635508" y="210312"/>
                  </a:lnTo>
                  <a:lnTo>
                    <a:pt x="649224" y="210312"/>
                  </a:lnTo>
                  <a:lnTo>
                    <a:pt x="647700" y="211836"/>
                  </a:lnTo>
                  <a:close/>
                </a:path>
                <a:path w="852170" h="852170">
                  <a:moveTo>
                    <a:pt x="9144" y="219456"/>
                  </a:moveTo>
                  <a:lnTo>
                    <a:pt x="10668" y="214884"/>
                  </a:lnTo>
                  <a:lnTo>
                    <a:pt x="10668" y="217932"/>
                  </a:lnTo>
                  <a:lnTo>
                    <a:pt x="9144" y="219456"/>
                  </a:lnTo>
                  <a:close/>
                </a:path>
                <a:path w="852170" h="852170">
                  <a:moveTo>
                    <a:pt x="10667" y="217932"/>
                  </a:moveTo>
                  <a:lnTo>
                    <a:pt x="10668" y="214884"/>
                  </a:lnTo>
                  <a:lnTo>
                    <a:pt x="13716" y="214884"/>
                  </a:lnTo>
                  <a:lnTo>
                    <a:pt x="10667" y="217932"/>
                  </a:lnTo>
                  <a:close/>
                </a:path>
                <a:path w="852170" h="852170">
                  <a:moveTo>
                    <a:pt x="641604" y="845820"/>
                  </a:moveTo>
                  <a:lnTo>
                    <a:pt x="630935" y="845820"/>
                  </a:lnTo>
                  <a:lnTo>
                    <a:pt x="630935" y="214884"/>
                  </a:lnTo>
                  <a:lnTo>
                    <a:pt x="641604" y="214884"/>
                  </a:lnTo>
                  <a:lnTo>
                    <a:pt x="641604" y="217932"/>
                  </a:lnTo>
                  <a:lnTo>
                    <a:pt x="638556" y="220980"/>
                  </a:lnTo>
                  <a:lnTo>
                    <a:pt x="641604" y="220980"/>
                  </a:lnTo>
                  <a:lnTo>
                    <a:pt x="641604" y="832037"/>
                  </a:lnTo>
                  <a:lnTo>
                    <a:pt x="632460" y="841247"/>
                  </a:lnTo>
                  <a:lnTo>
                    <a:pt x="641604" y="841247"/>
                  </a:lnTo>
                  <a:lnTo>
                    <a:pt x="641604" y="845820"/>
                  </a:lnTo>
                  <a:close/>
                </a:path>
                <a:path w="852170" h="852170">
                  <a:moveTo>
                    <a:pt x="641604" y="217931"/>
                  </a:moveTo>
                  <a:lnTo>
                    <a:pt x="641604" y="214884"/>
                  </a:lnTo>
                  <a:lnTo>
                    <a:pt x="644652" y="214884"/>
                  </a:lnTo>
                  <a:lnTo>
                    <a:pt x="641604" y="217931"/>
                  </a:lnTo>
                  <a:close/>
                </a:path>
                <a:path w="852170" h="852170">
                  <a:moveTo>
                    <a:pt x="641604" y="220980"/>
                  </a:moveTo>
                  <a:lnTo>
                    <a:pt x="638556" y="220980"/>
                  </a:lnTo>
                  <a:lnTo>
                    <a:pt x="641604" y="217931"/>
                  </a:lnTo>
                  <a:lnTo>
                    <a:pt x="641604" y="220980"/>
                  </a:lnTo>
                  <a:close/>
                </a:path>
                <a:path w="852170" h="852170">
                  <a:moveTo>
                    <a:pt x="10668" y="219456"/>
                  </a:moveTo>
                  <a:lnTo>
                    <a:pt x="9144" y="219456"/>
                  </a:lnTo>
                  <a:lnTo>
                    <a:pt x="10667" y="217932"/>
                  </a:lnTo>
                  <a:lnTo>
                    <a:pt x="10668" y="219456"/>
                  </a:lnTo>
                  <a:close/>
                </a:path>
                <a:path w="852170" h="852170">
                  <a:moveTo>
                    <a:pt x="839724" y="635508"/>
                  </a:moveTo>
                  <a:lnTo>
                    <a:pt x="839724" y="632471"/>
                  </a:lnTo>
                  <a:lnTo>
                    <a:pt x="841247" y="630936"/>
                  </a:lnTo>
                  <a:lnTo>
                    <a:pt x="839724" y="635508"/>
                  </a:lnTo>
                  <a:close/>
                </a:path>
                <a:path w="852170" h="852170">
                  <a:moveTo>
                    <a:pt x="851916" y="635508"/>
                  </a:moveTo>
                  <a:lnTo>
                    <a:pt x="839724" y="635508"/>
                  </a:lnTo>
                  <a:lnTo>
                    <a:pt x="841247" y="630936"/>
                  </a:lnTo>
                  <a:lnTo>
                    <a:pt x="851916" y="630936"/>
                  </a:lnTo>
                  <a:lnTo>
                    <a:pt x="851916" y="635508"/>
                  </a:lnTo>
                  <a:close/>
                </a:path>
                <a:path w="852170" h="852170">
                  <a:moveTo>
                    <a:pt x="644651" y="845820"/>
                  </a:moveTo>
                  <a:lnTo>
                    <a:pt x="641604" y="845820"/>
                  </a:lnTo>
                  <a:lnTo>
                    <a:pt x="641604" y="832037"/>
                  </a:lnTo>
                  <a:lnTo>
                    <a:pt x="839724" y="632471"/>
                  </a:lnTo>
                  <a:lnTo>
                    <a:pt x="839724" y="635508"/>
                  </a:lnTo>
                  <a:lnTo>
                    <a:pt x="851916" y="635508"/>
                  </a:lnTo>
                  <a:lnTo>
                    <a:pt x="851916" y="638555"/>
                  </a:lnTo>
                  <a:lnTo>
                    <a:pt x="644651" y="845820"/>
                  </a:lnTo>
                  <a:close/>
                </a:path>
                <a:path w="852170" h="852170">
                  <a:moveTo>
                    <a:pt x="632460" y="841247"/>
                  </a:moveTo>
                  <a:lnTo>
                    <a:pt x="641604" y="832037"/>
                  </a:lnTo>
                  <a:lnTo>
                    <a:pt x="641604" y="839724"/>
                  </a:lnTo>
                  <a:lnTo>
                    <a:pt x="635508" y="839724"/>
                  </a:lnTo>
                  <a:lnTo>
                    <a:pt x="632460" y="841247"/>
                  </a:lnTo>
                  <a:close/>
                </a:path>
                <a:path w="852170" h="852170">
                  <a:moveTo>
                    <a:pt x="10668" y="845820"/>
                  </a:moveTo>
                  <a:lnTo>
                    <a:pt x="6096" y="839724"/>
                  </a:lnTo>
                  <a:lnTo>
                    <a:pt x="10668" y="839724"/>
                  </a:lnTo>
                  <a:lnTo>
                    <a:pt x="10668" y="845820"/>
                  </a:lnTo>
                  <a:close/>
                </a:path>
                <a:path w="852170" h="852170">
                  <a:moveTo>
                    <a:pt x="630935" y="845820"/>
                  </a:moveTo>
                  <a:lnTo>
                    <a:pt x="10668" y="845820"/>
                  </a:lnTo>
                  <a:lnTo>
                    <a:pt x="10668" y="839724"/>
                  </a:lnTo>
                  <a:lnTo>
                    <a:pt x="630935" y="839724"/>
                  </a:lnTo>
                  <a:lnTo>
                    <a:pt x="630935" y="845820"/>
                  </a:lnTo>
                  <a:close/>
                </a:path>
                <a:path w="852170" h="852170">
                  <a:moveTo>
                    <a:pt x="641604" y="841247"/>
                  </a:moveTo>
                  <a:lnTo>
                    <a:pt x="632460" y="841247"/>
                  </a:lnTo>
                  <a:lnTo>
                    <a:pt x="635508" y="839724"/>
                  </a:lnTo>
                  <a:lnTo>
                    <a:pt x="641604" y="839724"/>
                  </a:lnTo>
                  <a:lnTo>
                    <a:pt x="641604" y="841247"/>
                  </a:lnTo>
                  <a:close/>
                </a:path>
              </a:pathLst>
            </a:custGeom>
            <a:solidFill>
              <a:srgbClr val="41709C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7" name="object 47"/>
            <p:cNvSpPr txBox="1"/>
            <p:nvPr/>
          </p:nvSpPr>
          <p:spPr>
            <a:xfrm>
              <a:off x="6590772" y="5691323"/>
              <a:ext cx="334694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결과물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48" name="object 48"/>
            <p:cNvSpPr/>
            <p:nvPr/>
          </p:nvSpPr>
          <p:spPr>
            <a:xfrm>
              <a:off x="2814174" y="4920981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2879" y="499872"/>
                  </a:moveTo>
                  <a:lnTo>
                    <a:pt x="182879" y="374904"/>
                  </a:lnTo>
                  <a:lnTo>
                    <a:pt x="0" y="374904"/>
                  </a:lnTo>
                  <a:lnTo>
                    <a:pt x="0" y="124968"/>
                  </a:lnTo>
                  <a:lnTo>
                    <a:pt x="182879" y="124968"/>
                  </a:lnTo>
                  <a:lnTo>
                    <a:pt x="182879" y="0"/>
                  </a:lnTo>
                  <a:lnTo>
                    <a:pt x="367283" y="249936"/>
                  </a:lnTo>
                  <a:lnTo>
                    <a:pt x="182879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49" name="object 49"/>
            <p:cNvSpPr/>
            <p:nvPr/>
          </p:nvSpPr>
          <p:spPr>
            <a:xfrm>
              <a:off x="3927346" y="4917872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2880" y="499872"/>
                  </a:moveTo>
                  <a:lnTo>
                    <a:pt x="182880" y="374904"/>
                  </a:lnTo>
                  <a:lnTo>
                    <a:pt x="0" y="374904"/>
                  </a:lnTo>
                  <a:lnTo>
                    <a:pt x="0" y="124967"/>
                  </a:lnTo>
                  <a:lnTo>
                    <a:pt x="182880" y="124967"/>
                  </a:lnTo>
                  <a:lnTo>
                    <a:pt x="182880" y="0"/>
                  </a:lnTo>
                  <a:lnTo>
                    <a:pt x="367283" y="249935"/>
                  </a:lnTo>
                  <a:lnTo>
                    <a:pt x="182880" y="499872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0" name="object 50"/>
            <p:cNvSpPr/>
            <p:nvPr/>
          </p:nvSpPr>
          <p:spPr>
            <a:xfrm>
              <a:off x="4946200" y="4907507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4" h="500379">
                  <a:moveTo>
                    <a:pt x="182880" y="499871"/>
                  </a:moveTo>
                  <a:lnTo>
                    <a:pt x="182880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2880" y="124967"/>
                  </a:lnTo>
                  <a:lnTo>
                    <a:pt x="182880" y="0"/>
                  </a:lnTo>
                  <a:lnTo>
                    <a:pt x="367284" y="249935"/>
                  </a:lnTo>
                  <a:lnTo>
                    <a:pt x="182880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1" name="object 51"/>
            <p:cNvSpPr/>
            <p:nvPr/>
          </p:nvSpPr>
          <p:spPr>
            <a:xfrm>
              <a:off x="6056263" y="4888850"/>
              <a:ext cx="250049" cy="340309"/>
            </a:xfrm>
            <a:custGeom>
              <a:avLst/>
              <a:gdLst/>
              <a:ahLst/>
              <a:cxnLst/>
              <a:rect l="l" t="t" r="r" b="b"/>
              <a:pathLst>
                <a:path w="367665" h="500379">
                  <a:moveTo>
                    <a:pt x="182880" y="499871"/>
                  </a:moveTo>
                  <a:lnTo>
                    <a:pt x="182880" y="374903"/>
                  </a:lnTo>
                  <a:lnTo>
                    <a:pt x="0" y="374903"/>
                  </a:lnTo>
                  <a:lnTo>
                    <a:pt x="0" y="124967"/>
                  </a:lnTo>
                  <a:lnTo>
                    <a:pt x="182880" y="124967"/>
                  </a:lnTo>
                  <a:lnTo>
                    <a:pt x="182880" y="0"/>
                  </a:lnTo>
                  <a:lnTo>
                    <a:pt x="367283" y="249935"/>
                  </a:lnTo>
                  <a:lnTo>
                    <a:pt x="182880" y="499871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</p:grpSp>
    </p:spTree>
    <p:extLst>
      <p:ext uri="{BB962C8B-B14F-4D97-AF65-F5344CB8AC3E}">
        <p14:creationId xmlns:p14="http://schemas.microsoft.com/office/powerpoint/2010/main" val="25699634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1196975" y="890771"/>
            <a:ext cx="7947025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dirty="0" err="1"/>
              <a:t>머신러닝</a:t>
            </a:r>
            <a:r>
              <a:rPr spc="24" dirty="0"/>
              <a:t> </a:t>
            </a:r>
            <a:r>
              <a:rPr lang="ko-KR" altLang="en-US" dirty="0"/>
              <a:t>종류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00692" y="1914721"/>
            <a:ext cx="8261300" cy="164134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sz="1600" b="1" spc="62" dirty="0" err="1">
                <a:latin typeface="맑은 고딕"/>
                <a:cs typeface="맑은 고딕"/>
              </a:rPr>
              <a:t>강화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학습</a:t>
            </a:r>
          </a:p>
          <a:p>
            <a:pPr marL="454609" marR="3455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기계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또는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소프트웨어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에이전트는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환경으로부터의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피드백을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기반으로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동작을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학습</a:t>
            </a:r>
          </a:p>
          <a:p>
            <a:pPr marL="454609" marR="146834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이러한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동작은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번에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모두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학습하거나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또는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시간이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지남에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따라 계속해서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적응할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있음</a:t>
            </a:r>
          </a:p>
          <a:p>
            <a:pPr marL="454609" marR="1115504" indent="-285750">
              <a:lnSpc>
                <a:spcPts val="1795"/>
              </a:lnSpc>
              <a:spcBef>
                <a:spcPts val="113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알고리즘은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사람의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입력에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의해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지속적으로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훈련됨</a:t>
            </a:r>
            <a:r>
              <a:rPr sz="1600" b="1" dirty="0">
                <a:latin typeface="맑은 고딕"/>
                <a:cs typeface="맑은 고딕"/>
              </a:rPr>
              <a:t> 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454609" marR="1115504" indent="-285750">
              <a:lnSpc>
                <a:spcPts val="1795"/>
              </a:lnSpc>
              <a:spcBef>
                <a:spcPts val="113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자동적으로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최대한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정확도를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높임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C712D9D-76D4-4159-9292-C0C69E88FD33}"/>
              </a:ext>
            </a:extLst>
          </p:cNvPr>
          <p:cNvGrpSpPr/>
          <p:nvPr/>
        </p:nvGrpSpPr>
        <p:grpSpPr>
          <a:xfrm>
            <a:off x="871984" y="3954910"/>
            <a:ext cx="5005094" cy="2306220"/>
            <a:chOff x="1904861" y="4705543"/>
            <a:chExt cx="3813359" cy="1362186"/>
          </a:xfrm>
        </p:grpSpPr>
        <p:sp>
          <p:nvSpPr>
            <p:cNvPr id="4" name="object 4"/>
            <p:cNvSpPr/>
            <p:nvPr/>
          </p:nvSpPr>
          <p:spPr>
            <a:xfrm>
              <a:off x="2681180" y="4705543"/>
              <a:ext cx="2260808" cy="495780"/>
            </a:xfrm>
            <a:custGeom>
              <a:avLst/>
              <a:gdLst/>
              <a:ahLst/>
              <a:cxnLst/>
              <a:rect l="l" t="t" r="r" b="b"/>
              <a:pathLst>
                <a:path w="3324225" h="728979">
                  <a:moveTo>
                    <a:pt x="3323843" y="728472"/>
                  </a:moveTo>
                  <a:lnTo>
                    <a:pt x="0" y="728472"/>
                  </a:lnTo>
                  <a:lnTo>
                    <a:pt x="0" y="0"/>
                  </a:lnTo>
                  <a:lnTo>
                    <a:pt x="3323843" y="0"/>
                  </a:lnTo>
                  <a:lnTo>
                    <a:pt x="3323843" y="6096"/>
                  </a:lnTo>
                  <a:lnTo>
                    <a:pt x="10668" y="6096"/>
                  </a:lnTo>
                  <a:lnTo>
                    <a:pt x="4572" y="12192"/>
                  </a:lnTo>
                  <a:lnTo>
                    <a:pt x="10668" y="12192"/>
                  </a:lnTo>
                  <a:lnTo>
                    <a:pt x="10668" y="717804"/>
                  </a:lnTo>
                  <a:lnTo>
                    <a:pt x="4572" y="717804"/>
                  </a:lnTo>
                  <a:lnTo>
                    <a:pt x="10668" y="723900"/>
                  </a:lnTo>
                  <a:lnTo>
                    <a:pt x="3323843" y="723900"/>
                  </a:lnTo>
                  <a:lnTo>
                    <a:pt x="3323843" y="728472"/>
                  </a:lnTo>
                  <a:close/>
                </a:path>
                <a:path w="3324225" h="728979">
                  <a:moveTo>
                    <a:pt x="10668" y="12192"/>
                  </a:moveTo>
                  <a:lnTo>
                    <a:pt x="4572" y="12192"/>
                  </a:lnTo>
                  <a:lnTo>
                    <a:pt x="10668" y="6096"/>
                  </a:lnTo>
                  <a:lnTo>
                    <a:pt x="10668" y="12192"/>
                  </a:lnTo>
                  <a:close/>
                </a:path>
                <a:path w="3324225" h="728979">
                  <a:moveTo>
                    <a:pt x="3313175" y="12192"/>
                  </a:moveTo>
                  <a:lnTo>
                    <a:pt x="10668" y="12192"/>
                  </a:lnTo>
                  <a:lnTo>
                    <a:pt x="10668" y="6096"/>
                  </a:lnTo>
                  <a:lnTo>
                    <a:pt x="3313175" y="6096"/>
                  </a:lnTo>
                  <a:lnTo>
                    <a:pt x="3313175" y="12192"/>
                  </a:lnTo>
                  <a:close/>
                </a:path>
                <a:path w="3324225" h="728979">
                  <a:moveTo>
                    <a:pt x="3313175" y="723900"/>
                  </a:moveTo>
                  <a:lnTo>
                    <a:pt x="3313175" y="6096"/>
                  </a:lnTo>
                  <a:lnTo>
                    <a:pt x="3317748" y="12192"/>
                  </a:lnTo>
                  <a:lnTo>
                    <a:pt x="3323843" y="12192"/>
                  </a:lnTo>
                  <a:lnTo>
                    <a:pt x="3323843" y="717804"/>
                  </a:lnTo>
                  <a:lnTo>
                    <a:pt x="3317748" y="717804"/>
                  </a:lnTo>
                  <a:lnTo>
                    <a:pt x="3313175" y="723900"/>
                  </a:lnTo>
                  <a:close/>
                </a:path>
                <a:path w="3324225" h="728979">
                  <a:moveTo>
                    <a:pt x="3323843" y="12192"/>
                  </a:moveTo>
                  <a:lnTo>
                    <a:pt x="3317748" y="12192"/>
                  </a:lnTo>
                  <a:lnTo>
                    <a:pt x="3313175" y="6096"/>
                  </a:lnTo>
                  <a:lnTo>
                    <a:pt x="3323843" y="6096"/>
                  </a:lnTo>
                  <a:lnTo>
                    <a:pt x="3323843" y="12192"/>
                  </a:lnTo>
                  <a:close/>
                </a:path>
                <a:path w="3324225" h="728979">
                  <a:moveTo>
                    <a:pt x="10668" y="723900"/>
                  </a:moveTo>
                  <a:lnTo>
                    <a:pt x="4572" y="717804"/>
                  </a:lnTo>
                  <a:lnTo>
                    <a:pt x="10668" y="717804"/>
                  </a:lnTo>
                  <a:lnTo>
                    <a:pt x="10668" y="723900"/>
                  </a:lnTo>
                  <a:close/>
                </a:path>
                <a:path w="3324225" h="728979">
                  <a:moveTo>
                    <a:pt x="3313175" y="723900"/>
                  </a:moveTo>
                  <a:lnTo>
                    <a:pt x="10668" y="723900"/>
                  </a:lnTo>
                  <a:lnTo>
                    <a:pt x="10668" y="717804"/>
                  </a:lnTo>
                  <a:lnTo>
                    <a:pt x="3313175" y="717804"/>
                  </a:lnTo>
                  <a:lnTo>
                    <a:pt x="3313175" y="723900"/>
                  </a:lnTo>
                  <a:close/>
                </a:path>
                <a:path w="3324225" h="728979">
                  <a:moveTo>
                    <a:pt x="3323843" y="723900"/>
                  </a:moveTo>
                  <a:lnTo>
                    <a:pt x="3313175" y="723900"/>
                  </a:lnTo>
                  <a:lnTo>
                    <a:pt x="3317748" y="717804"/>
                  </a:lnTo>
                  <a:lnTo>
                    <a:pt x="3323843" y="717804"/>
                  </a:lnTo>
                  <a:lnTo>
                    <a:pt x="3323843" y="723900"/>
                  </a:lnTo>
                  <a:close/>
                </a:path>
              </a:pathLst>
            </a:custGeom>
            <a:solidFill>
              <a:srgbClr val="41709C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2684289" y="4709689"/>
              <a:ext cx="2253466" cy="125547"/>
            </a:xfrm>
            <a:prstGeom prst="rect">
              <a:avLst/>
            </a:prstGeom>
            <a:solidFill>
              <a:srgbClr val="0070BF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sz="816" spc="14" dirty="0">
                  <a:solidFill>
                    <a:srgbClr val="FFFFFF"/>
                  </a:solidFill>
                  <a:latin typeface="맑은 고딕"/>
                  <a:cs typeface="맑은 고딕"/>
                </a:rPr>
                <a:t>에이전트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1904861" y="5724397"/>
              <a:ext cx="3813359" cy="343332"/>
            </a:xfrm>
            <a:custGeom>
              <a:avLst/>
              <a:gdLst/>
              <a:ahLst/>
              <a:cxnLst/>
              <a:rect l="l" t="t" r="r" b="b"/>
              <a:pathLst>
                <a:path w="5607050" h="504825">
                  <a:moveTo>
                    <a:pt x="5606796" y="504443"/>
                  </a:moveTo>
                  <a:lnTo>
                    <a:pt x="0" y="504443"/>
                  </a:lnTo>
                  <a:lnTo>
                    <a:pt x="0" y="0"/>
                  </a:lnTo>
                  <a:lnTo>
                    <a:pt x="5606796" y="0"/>
                  </a:lnTo>
                  <a:lnTo>
                    <a:pt x="5606796" y="6096"/>
                  </a:lnTo>
                  <a:lnTo>
                    <a:pt x="10668" y="6096"/>
                  </a:lnTo>
                  <a:lnTo>
                    <a:pt x="4572" y="12192"/>
                  </a:lnTo>
                  <a:lnTo>
                    <a:pt x="10668" y="12191"/>
                  </a:lnTo>
                  <a:lnTo>
                    <a:pt x="10668" y="492252"/>
                  </a:lnTo>
                  <a:lnTo>
                    <a:pt x="4572" y="492252"/>
                  </a:lnTo>
                  <a:lnTo>
                    <a:pt x="10668" y="498348"/>
                  </a:lnTo>
                  <a:lnTo>
                    <a:pt x="5606796" y="498348"/>
                  </a:lnTo>
                  <a:lnTo>
                    <a:pt x="5606796" y="504443"/>
                  </a:lnTo>
                  <a:close/>
                </a:path>
                <a:path w="5607050" h="504825">
                  <a:moveTo>
                    <a:pt x="10668" y="12191"/>
                  </a:moveTo>
                  <a:lnTo>
                    <a:pt x="4572" y="12192"/>
                  </a:lnTo>
                  <a:lnTo>
                    <a:pt x="10668" y="6096"/>
                  </a:lnTo>
                  <a:lnTo>
                    <a:pt x="10668" y="12191"/>
                  </a:lnTo>
                  <a:close/>
                </a:path>
                <a:path w="5607050" h="504825">
                  <a:moveTo>
                    <a:pt x="5594603" y="12191"/>
                  </a:moveTo>
                  <a:lnTo>
                    <a:pt x="10668" y="12191"/>
                  </a:lnTo>
                  <a:lnTo>
                    <a:pt x="10668" y="6096"/>
                  </a:lnTo>
                  <a:lnTo>
                    <a:pt x="5594603" y="6096"/>
                  </a:lnTo>
                  <a:lnTo>
                    <a:pt x="5594603" y="12191"/>
                  </a:lnTo>
                  <a:close/>
                </a:path>
                <a:path w="5607050" h="504825">
                  <a:moveTo>
                    <a:pt x="5594603" y="498348"/>
                  </a:moveTo>
                  <a:lnTo>
                    <a:pt x="5594603" y="6096"/>
                  </a:lnTo>
                  <a:lnTo>
                    <a:pt x="5600700" y="12192"/>
                  </a:lnTo>
                  <a:lnTo>
                    <a:pt x="5606796" y="12191"/>
                  </a:lnTo>
                  <a:lnTo>
                    <a:pt x="5606796" y="492252"/>
                  </a:lnTo>
                  <a:lnTo>
                    <a:pt x="5600700" y="492252"/>
                  </a:lnTo>
                  <a:lnTo>
                    <a:pt x="5594603" y="498348"/>
                  </a:lnTo>
                  <a:close/>
                </a:path>
                <a:path w="5607050" h="504825">
                  <a:moveTo>
                    <a:pt x="5606796" y="12191"/>
                  </a:moveTo>
                  <a:lnTo>
                    <a:pt x="5600700" y="12192"/>
                  </a:lnTo>
                  <a:lnTo>
                    <a:pt x="5594603" y="6096"/>
                  </a:lnTo>
                  <a:lnTo>
                    <a:pt x="5606796" y="6096"/>
                  </a:lnTo>
                  <a:lnTo>
                    <a:pt x="5606796" y="12191"/>
                  </a:lnTo>
                  <a:close/>
                </a:path>
                <a:path w="5607050" h="504825">
                  <a:moveTo>
                    <a:pt x="10668" y="498348"/>
                  </a:moveTo>
                  <a:lnTo>
                    <a:pt x="4572" y="492252"/>
                  </a:lnTo>
                  <a:lnTo>
                    <a:pt x="10668" y="492252"/>
                  </a:lnTo>
                  <a:lnTo>
                    <a:pt x="10668" y="498348"/>
                  </a:lnTo>
                  <a:close/>
                </a:path>
                <a:path w="5607050" h="504825">
                  <a:moveTo>
                    <a:pt x="5594603" y="498348"/>
                  </a:moveTo>
                  <a:lnTo>
                    <a:pt x="10668" y="498348"/>
                  </a:lnTo>
                  <a:lnTo>
                    <a:pt x="10668" y="492252"/>
                  </a:lnTo>
                  <a:lnTo>
                    <a:pt x="5594603" y="492252"/>
                  </a:lnTo>
                  <a:lnTo>
                    <a:pt x="5594603" y="498348"/>
                  </a:lnTo>
                  <a:close/>
                </a:path>
                <a:path w="5607050" h="504825">
                  <a:moveTo>
                    <a:pt x="5606796" y="498348"/>
                  </a:moveTo>
                  <a:lnTo>
                    <a:pt x="5594603" y="498348"/>
                  </a:lnTo>
                  <a:lnTo>
                    <a:pt x="5600700" y="492252"/>
                  </a:lnTo>
                  <a:lnTo>
                    <a:pt x="5606796" y="492252"/>
                  </a:lnTo>
                  <a:lnTo>
                    <a:pt x="5606796" y="498348"/>
                  </a:lnTo>
                  <a:close/>
                </a:path>
              </a:pathLst>
            </a:custGeom>
            <a:solidFill>
              <a:srgbClr val="41709C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1907969" y="5728543"/>
              <a:ext cx="3806018" cy="125547"/>
            </a:xfrm>
            <a:prstGeom prst="rect">
              <a:avLst/>
            </a:prstGeom>
            <a:solidFill>
              <a:srgbClr val="0070BF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sz="816" spc="14" dirty="0">
                  <a:solidFill>
                    <a:srgbClr val="FFFFFF"/>
                  </a:solidFill>
                  <a:latin typeface="맑은 고딕"/>
                  <a:cs typeface="맑은 고딕"/>
                </a:rPr>
                <a:t>환경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2741294" y="5197869"/>
              <a:ext cx="283302" cy="535943"/>
            </a:xfrm>
            <a:custGeom>
              <a:avLst/>
              <a:gdLst/>
              <a:ahLst/>
              <a:cxnLst/>
              <a:rect l="l" t="t" r="r" b="b"/>
              <a:pathLst>
                <a:path w="416560" h="788035">
                  <a:moveTo>
                    <a:pt x="414527" y="111251"/>
                  </a:moveTo>
                  <a:lnTo>
                    <a:pt x="385309" y="96139"/>
                  </a:lnTo>
                  <a:lnTo>
                    <a:pt x="393192" y="80772"/>
                  </a:lnTo>
                  <a:lnTo>
                    <a:pt x="362712" y="65532"/>
                  </a:lnTo>
                  <a:lnTo>
                    <a:pt x="326136" y="65532"/>
                  </a:lnTo>
                  <a:lnTo>
                    <a:pt x="416051" y="0"/>
                  </a:lnTo>
                  <a:lnTo>
                    <a:pt x="415154" y="65532"/>
                  </a:lnTo>
                  <a:lnTo>
                    <a:pt x="362712" y="65532"/>
                  </a:lnTo>
                  <a:lnTo>
                    <a:pt x="355042" y="80483"/>
                  </a:lnTo>
                  <a:lnTo>
                    <a:pt x="414949" y="80483"/>
                  </a:lnTo>
                  <a:lnTo>
                    <a:pt x="414527" y="111251"/>
                  </a:lnTo>
                  <a:close/>
                </a:path>
                <a:path w="416560" h="788035">
                  <a:moveTo>
                    <a:pt x="385309" y="96139"/>
                  </a:moveTo>
                  <a:lnTo>
                    <a:pt x="355042" y="80483"/>
                  </a:lnTo>
                  <a:lnTo>
                    <a:pt x="362712" y="65532"/>
                  </a:lnTo>
                  <a:lnTo>
                    <a:pt x="393192" y="80772"/>
                  </a:lnTo>
                  <a:lnTo>
                    <a:pt x="385309" y="96139"/>
                  </a:lnTo>
                  <a:close/>
                </a:path>
                <a:path w="416560" h="788035">
                  <a:moveTo>
                    <a:pt x="30479" y="787908"/>
                  </a:moveTo>
                  <a:lnTo>
                    <a:pt x="0" y="772668"/>
                  </a:lnTo>
                  <a:lnTo>
                    <a:pt x="355042" y="80483"/>
                  </a:lnTo>
                  <a:lnTo>
                    <a:pt x="385309" y="96139"/>
                  </a:lnTo>
                  <a:lnTo>
                    <a:pt x="30479" y="787908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9" name="object 9"/>
            <p:cNvSpPr/>
            <p:nvPr/>
          </p:nvSpPr>
          <p:spPr>
            <a:xfrm>
              <a:off x="3013887" y="5197869"/>
              <a:ext cx="283302" cy="535943"/>
            </a:xfrm>
            <a:custGeom>
              <a:avLst/>
              <a:gdLst/>
              <a:ahLst/>
              <a:cxnLst/>
              <a:rect l="l" t="t" r="r" b="b"/>
              <a:pathLst>
                <a:path w="416560" h="788035">
                  <a:moveTo>
                    <a:pt x="414527" y="111251"/>
                  </a:moveTo>
                  <a:lnTo>
                    <a:pt x="385309" y="96139"/>
                  </a:lnTo>
                  <a:lnTo>
                    <a:pt x="393192" y="80772"/>
                  </a:lnTo>
                  <a:lnTo>
                    <a:pt x="362712" y="65532"/>
                  </a:lnTo>
                  <a:lnTo>
                    <a:pt x="326136" y="65532"/>
                  </a:lnTo>
                  <a:lnTo>
                    <a:pt x="416051" y="0"/>
                  </a:lnTo>
                  <a:lnTo>
                    <a:pt x="415154" y="65532"/>
                  </a:lnTo>
                  <a:lnTo>
                    <a:pt x="362712" y="65532"/>
                  </a:lnTo>
                  <a:lnTo>
                    <a:pt x="355042" y="80483"/>
                  </a:lnTo>
                  <a:lnTo>
                    <a:pt x="414949" y="80483"/>
                  </a:lnTo>
                  <a:lnTo>
                    <a:pt x="414527" y="111251"/>
                  </a:lnTo>
                  <a:close/>
                </a:path>
                <a:path w="416560" h="788035">
                  <a:moveTo>
                    <a:pt x="385309" y="96139"/>
                  </a:moveTo>
                  <a:lnTo>
                    <a:pt x="355042" y="80483"/>
                  </a:lnTo>
                  <a:lnTo>
                    <a:pt x="362712" y="65532"/>
                  </a:lnTo>
                  <a:lnTo>
                    <a:pt x="393192" y="80772"/>
                  </a:lnTo>
                  <a:lnTo>
                    <a:pt x="385309" y="96139"/>
                  </a:lnTo>
                  <a:close/>
                </a:path>
                <a:path w="416560" h="788035">
                  <a:moveTo>
                    <a:pt x="30479" y="787908"/>
                  </a:moveTo>
                  <a:lnTo>
                    <a:pt x="0" y="772668"/>
                  </a:lnTo>
                  <a:lnTo>
                    <a:pt x="355042" y="80483"/>
                  </a:lnTo>
                  <a:lnTo>
                    <a:pt x="385309" y="96139"/>
                  </a:lnTo>
                  <a:lnTo>
                    <a:pt x="30479" y="787908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0" name="object 10"/>
            <p:cNvSpPr/>
            <p:nvPr/>
          </p:nvSpPr>
          <p:spPr>
            <a:xfrm>
              <a:off x="4586218" y="5191649"/>
              <a:ext cx="351537" cy="537239"/>
            </a:xfrm>
            <a:custGeom>
              <a:avLst/>
              <a:gdLst/>
              <a:ahLst/>
              <a:cxnLst/>
              <a:rect l="l" t="t" r="r" b="b"/>
              <a:pathLst>
                <a:path w="516890" h="789939">
                  <a:moveTo>
                    <a:pt x="448427" y="714845"/>
                  </a:moveTo>
                  <a:lnTo>
                    <a:pt x="0" y="18288"/>
                  </a:lnTo>
                  <a:lnTo>
                    <a:pt x="27432" y="0"/>
                  </a:lnTo>
                  <a:lnTo>
                    <a:pt x="477061" y="696103"/>
                  </a:lnTo>
                  <a:lnTo>
                    <a:pt x="448427" y="714845"/>
                  </a:lnTo>
                  <a:close/>
                </a:path>
                <a:path w="516890" h="789939">
                  <a:moveTo>
                    <a:pt x="509955" y="728472"/>
                  </a:moveTo>
                  <a:lnTo>
                    <a:pt x="457199" y="728472"/>
                  </a:lnTo>
                  <a:lnTo>
                    <a:pt x="486156" y="710183"/>
                  </a:lnTo>
                  <a:lnTo>
                    <a:pt x="477061" y="696103"/>
                  </a:lnTo>
                  <a:lnTo>
                    <a:pt x="504444" y="678179"/>
                  </a:lnTo>
                  <a:lnTo>
                    <a:pt x="509955" y="728472"/>
                  </a:lnTo>
                  <a:close/>
                </a:path>
                <a:path w="516890" h="789939">
                  <a:moveTo>
                    <a:pt x="457199" y="728472"/>
                  </a:moveTo>
                  <a:lnTo>
                    <a:pt x="448427" y="714845"/>
                  </a:lnTo>
                  <a:lnTo>
                    <a:pt x="477061" y="696103"/>
                  </a:lnTo>
                  <a:lnTo>
                    <a:pt x="486156" y="710183"/>
                  </a:lnTo>
                  <a:lnTo>
                    <a:pt x="457199" y="728472"/>
                  </a:lnTo>
                  <a:close/>
                </a:path>
                <a:path w="516890" h="789939">
                  <a:moveTo>
                    <a:pt x="516636" y="789431"/>
                  </a:moveTo>
                  <a:lnTo>
                    <a:pt x="420623" y="733043"/>
                  </a:lnTo>
                  <a:lnTo>
                    <a:pt x="448427" y="714845"/>
                  </a:lnTo>
                  <a:lnTo>
                    <a:pt x="457199" y="728472"/>
                  </a:lnTo>
                  <a:lnTo>
                    <a:pt x="509955" y="728472"/>
                  </a:lnTo>
                  <a:lnTo>
                    <a:pt x="516636" y="789431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/>
            <a:lstStyle/>
            <a:p>
              <a:endParaRPr sz="1224"/>
            </a:p>
          </p:txBody>
        </p:sp>
        <p:sp>
          <p:nvSpPr>
            <p:cNvPr id="11" name="object 11"/>
            <p:cNvSpPr txBox="1"/>
            <p:nvPr/>
          </p:nvSpPr>
          <p:spPr>
            <a:xfrm>
              <a:off x="2393768" y="5387795"/>
              <a:ext cx="228888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상태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12" name="object 12"/>
            <p:cNvSpPr txBox="1"/>
            <p:nvPr/>
          </p:nvSpPr>
          <p:spPr>
            <a:xfrm>
              <a:off x="3305082" y="5387795"/>
              <a:ext cx="228888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보상</a:t>
              </a:r>
              <a:endParaRPr sz="816">
                <a:latin typeface="맑은 고딕"/>
                <a:cs typeface="맑은 고딕"/>
              </a:endParaRPr>
            </a:p>
          </p:txBody>
        </p:sp>
        <p:sp>
          <p:nvSpPr>
            <p:cNvPr id="13" name="object 13"/>
            <p:cNvSpPr txBox="1"/>
            <p:nvPr/>
          </p:nvSpPr>
          <p:spPr>
            <a:xfrm>
              <a:off x="4957501" y="5387795"/>
              <a:ext cx="228888" cy="12554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8637"/>
              <a:r>
                <a:rPr sz="816" spc="14" dirty="0">
                  <a:latin typeface="맑은 고딕"/>
                  <a:cs typeface="맑은 고딕"/>
                </a:rPr>
                <a:t>액션</a:t>
              </a:r>
              <a:endParaRPr sz="816">
                <a:latin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29765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1196975" y="890771"/>
            <a:ext cx="7947025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dirty="0" err="1"/>
              <a:t>머신러닝</a:t>
            </a:r>
            <a:r>
              <a:rPr spc="24" dirty="0"/>
              <a:t> </a:t>
            </a:r>
            <a:r>
              <a:rPr dirty="0" err="1"/>
              <a:t>기술</a:t>
            </a:r>
            <a:r>
              <a:rPr lang="en-US" altLang="ko-KR" dirty="0"/>
              <a:t> </a:t>
            </a:r>
            <a:r>
              <a:rPr lang="ko-KR" altLang="en-US" dirty="0"/>
              <a:t>적용 분야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15727" y="1929179"/>
            <a:ext cx="7947025" cy="34701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b="1" spc="62" dirty="0" err="1">
                <a:latin typeface="맑은 고딕"/>
                <a:cs typeface="맑은 고딕"/>
              </a:rPr>
              <a:t>분류</a:t>
            </a:r>
            <a:endParaRPr b="1" dirty="0">
              <a:latin typeface="맑은 고딕"/>
              <a:cs typeface="맑은 고딕"/>
            </a:endParaRPr>
          </a:p>
          <a:p>
            <a:pPr marL="454609" indent="-285750">
              <a:spcBef>
                <a:spcPts val="938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미리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정의된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카테고리로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데이터를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분류</a:t>
            </a:r>
          </a:p>
          <a:p>
            <a:pPr marL="454609" indent="-285750">
              <a:spcBef>
                <a:spcPts val="368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데이터로는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텍스트</a:t>
            </a:r>
            <a:r>
              <a:rPr b="1" spc="47" dirty="0">
                <a:latin typeface="맑은 고딕"/>
                <a:cs typeface="맑은 고딕"/>
              </a:rPr>
              <a:t>,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이미지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등이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사용될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있음</a:t>
            </a:r>
          </a:p>
          <a:p>
            <a:pPr marL="454609" marR="76872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가장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대중적인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분류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알고리즘으로는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나이브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베이즈</a:t>
            </a:r>
            <a:r>
              <a:rPr b="1" spc="51" dirty="0">
                <a:latin typeface="맑은 고딕"/>
                <a:cs typeface="맑은 고딕"/>
              </a:rPr>
              <a:t>(</a:t>
            </a:r>
            <a:r>
              <a:rPr b="1" spc="38" dirty="0">
                <a:latin typeface="맑은 고딕"/>
                <a:cs typeface="맑은 고딕"/>
              </a:rPr>
              <a:t>N</a:t>
            </a:r>
            <a:r>
              <a:rPr b="1" spc="20" dirty="0">
                <a:latin typeface="맑은 고딕"/>
                <a:cs typeface="맑은 고딕"/>
              </a:rPr>
              <a:t>a</a:t>
            </a:r>
            <a:r>
              <a:rPr b="1" spc="24" dirty="0">
                <a:latin typeface="맑은 고딕"/>
                <a:cs typeface="맑은 고딕"/>
              </a:rPr>
              <a:t>ï</a:t>
            </a:r>
            <a:r>
              <a:rPr b="1" spc="38" dirty="0">
                <a:latin typeface="맑은 고딕"/>
                <a:cs typeface="맑은 고딕"/>
              </a:rPr>
              <a:t>v</a:t>
            </a:r>
            <a:r>
              <a:rPr b="1" spc="11" dirty="0">
                <a:latin typeface="맑은 고딕"/>
                <a:cs typeface="맑은 고딕"/>
              </a:rPr>
              <a:t>e</a:t>
            </a:r>
            <a:r>
              <a:rPr b="1" spc="20" dirty="0">
                <a:latin typeface="맑은 고딕"/>
                <a:cs typeface="맑은 고딕"/>
              </a:rPr>
              <a:t> </a:t>
            </a:r>
            <a:r>
              <a:rPr b="1" spc="65" dirty="0">
                <a:latin typeface="맑은 고딕"/>
                <a:cs typeface="맑은 고딕"/>
              </a:rPr>
              <a:t>B</a:t>
            </a:r>
            <a:r>
              <a:rPr b="1" spc="20" dirty="0">
                <a:latin typeface="맑은 고딕"/>
                <a:cs typeface="맑은 고딕"/>
              </a:rPr>
              <a:t>a</a:t>
            </a:r>
            <a:r>
              <a:rPr b="1" spc="24" dirty="0">
                <a:latin typeface="맑은 고딕"/>
                <a:cs typeface="맑은 고딕"/>
              </a:rPr>
              <a:t>y</a:t>
            </a:r>
            <a:r>
              <a:rPr b="1" spc="11" dirty="0">
                <a:latin typeface="맑은 고딕"/>
                <a:cs typeface="맑은 고딕"/>
              </a:rPr>
              <a:t>e</a:t>
            </a:r>
            <a:r>
              <a:rPr b="1" spc="27" dirty="0">
                <a:latin typeface="맑은 고딕"/>
                <a:cs typeface="맑은 고딕"/>
              </a:rPr>
              <a:t>s</a:t>
            </a:r>
            <a:r>
              <a:rPr b="1" spc="62" dirty="0">
                <a:latin typeface="맑은 고딕"/>
                <a:cs typeface="맑은 고딕"/>
              </a:rPr>
              <a:t>)</a:t>
            </a:r>
            <a:r>
              <a:rPr b="1" spc="68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분류기가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있음</a:t>
            </a:r>
          </a:p>
          <a:p>
            <a:pPr marL="454609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단계</a:t>
            </a:r>
            <a:endParaRPr b="1" dirty="0">
              <a:latin typeface="맑은 고딕"/>
              <a:cs typeface="맑은 고딕"/>
            </a:endParaRPr>
          </a:p>
          <a:p>
            <a:pPr marL="727114" marR="3455" indent="-285750">
              <a:lnSpc>
                <a:spcPct val="100499"/>
              </a:lnSpc>
              <a:spcBef>
                <a:spcPts val="350"/>
              </a:spcBef>
              <a:buFont typeface="Arial" panose="020B0604020202020204" pitchFamily="34" charset="0"/>
              <a:buChar char="•"/>
              <a:tabLst>
                <a:tab pos="714302" algn="l"/>
              </a:tabLst>
            </a:pPr>
            <a:r>
              <a:rPr b="1" spc="31" dirty="0">
                <a:latin typeface="맑은 고딕"/>
                <a:cs typeface="맑은 고딕"/>
              </a:rPr>
              <a:t>1단계</a:t>
            </a:r>
            <a:r>
              <a:rPr b="1" spc="47" dirty="0">
                <a:latin typeface="맑은 고딕"/>
                <a:cs typeface="맑은 고딕"/>
              </a:rPr>
              <a:t>: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뉴스</a:t>
            </a:r>
            <a:r>
              <a:rPr b="1" spc="47" dirty="0">
                <a:latin typeface="맑은 고딕"/>
                <a:cs typeface="맑은 고딕"/>
              </a:rPr>
              <a:t>,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스포츠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등과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같이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카테고리가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있는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학습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데이터를 사용해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모델을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만</a:t>
            </a:r>
            <a:r>
              <a:rPr lang="ko-KR" altLang="en-US" b="1" dirty="0" err="1">
                <a:latin typeface="맑은 고딕"/>
                <a:cs typeface="맑은 고딕"/>
              </a:rPr>
              <a:t>듬</a:t>
            </a:r>
            <a:endParaRPr b="1" dirty="0">
              <a:latin typeface="맑은 고딕"/>
              <a:cs typeface="맑은 고딕"/>
            </a:endParaRPr>
          </a:p>
          <a:p>
            <a:pPr marL="727114" marR="18570" indent="-285750">
              <a:spcBef>
                <a:spcPts val="357"/>
              </a:spcBef>
              <a:buFont typeface="Arial" panose="020B0604020202020204" pitchFamily="34" charset="0"/>
              <a:buChar char="•"/>
              <a:tabLst>
                <a:tab pos="714302" algn="l"/>
              </a:tabLst>
            </a:pPr>
            <a:r>
              <a:rPr b="1" spc="-310" dirty="0" err="1">
                <a:latin typeface="맑은 고딕"/>
                <a:cs typeface="맑은 고딕"/>
              </a:rPr>
              <a:t>분류기는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각각의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단어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확률을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계산해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각각의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사전에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정의된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카테고리에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해당할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확률을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구함</a:t>
            </a:r>
          </a:p>
          <a:p>
            <a:pPr marL="727547" indent="-285750">
              <a:spcBef>
                <a:spcPts val="357"/>
              </a:spcBef>
              <a:buFont typeface="Arial" panose="020B0604020202020204" pitchFamily="34" charset="0"/>
              <a:buChar char="•"/>
              <a:tabLst>
                <a:tab pos="714302" algn="l"/>
              </a:tabLst>
            </a:pPr>
            <a:r>
              <a:rPr b="1" spc="31" dirty="0">
                <a:latin typeface="맑은 고딕"/>
                <a:cs typeface="맑은 고딕"/>
              </a:rPr>
              <a:t>2단계</a:t>
            </a:r>
            <a:r>
              <a:rPr b="1" spc="47" dirty="0">
                <a:latin typeface="맑은 고딕"/>
                <a:cs typeface="맑은 고딕"/>
              </a:rPr>
              <a:t>: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spc="31" dirty="0">
                <a:latin typeface="맑은 고딕"/>
                <a:cs typeface="맑은 고딕"/>
              </a:rPr>
              <a:t>1</a:t>
            </a:r>
            <a:r>
              <a:rPr b="1" dirty="0">
                <a:latin typeface="맑은 고딕"/>
                <a:cs typeface="맑은 고딕"/>
              </a:rPr>
              <a:t>단계에서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만들어진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모델을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테스트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데이터로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테스트함</a:t>
            </a:r>
          </a:p>
        </p:txBody>
      </p:sp>
    </p:spTree>
    <p:extLst>
      <p:ext uri="{BB962C8B-B14F-4D97-AF65-F5344CB8AC3E}">
        <p14:creationId xmlns:p14="http://schemas.microsoft.com/office/powerpoint/2010/main" val="1869272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귤 익은 것 분류하기 </a:t>
            </a:r>
            <a:r>
              <a:rPr kumimoji="1" lang="en-US" altLang="ko-KR" dirty="0"/>
              <a:t>-</a:t>
            </a:r>
            <a:r>
              <a:rPr kumimoji="1" lang="ko-KR" altLang="en-US"/>
              <a:t> 로봇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628650" y="2103438"/>
            <a:ext cx="7886700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로봇을 위한 프로그램을 작성해야 한다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en-US" altLang="ko-KR" dirty="0"/>
              <a:t>‘xxx</a:t>
            </a:r>
            <a:r>
              <a:rPr kumimoji="1" lang="ko-KR" altLang="en-US" dirty="0"/>
              <a:t>하면 우측 상자에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그렇지 않은 경우 좌측 상자에</a:t>
            </a:r>
            <a:r>
              <a:rPr kumimoji="1" lang="en-US" altLang="ko-KR" dirty="0"/>
              <a:t>’</a:t>
            </a:r>
          </a:p>
          <a:p>
            <a:pPr lvl="1"/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분류할 때 사용한 기준을 </a:t>
            </a:r>
            <a:r>
              <a:rPr kumimoji="1" lang="ko-KR" altLang="en-US" dirty="0" err="1"/>
              <a:t>하드코딩해야</a:t>
            </a:r>
            <a:r>
              <a:rPr kumimoji="1" lang="ko-KR" altLang="en-US" dirty="0"/>
              <a:t> 한다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37506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1196975" y="890771"/>
            <a:ext cx="7947025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dirty="0" err="1"/>
              <a:t>머신러닝</a:t>
            </a:r>
            <a:r>
              <a:rPr spc="24" dirty="0"/>
              <a:t> </a:t>
            </a:r>
            <a:r>
              <a:rPr dirty="0" err="1"/>
              <a:t>기술</a:t>
            </a:r>
            <a:r>
              <a:rPr lang="en-US" altLang="ko-KR" dirty="0"/>
              <a:t> </a:t>
            </a:r>
            <a:r>
              <a:rPr lang="ko-KR" altLang="en-US" dirty="0"/>
              <a:t>적용 분야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50604" y="1929180"/>
            <a:ext cx="7794631" cy="32240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sz="1600" b="1" spc="62" dirty="0" err="1">
                <a:latin typeface="맑은 고딕"/>
                <a:cs typeface="맑은 고딕"/>
              </a:rPr>
              <a:t>군집</a:t>
            </a:r>
            <a:endParaRPr sz="1600" b="1" dirty="0">
              <a:latin typeface="맑은 고딕"/>
              <a:cs typeface="맑은 고딕"/>
            </a:endParaRPr>
          </a:p>
          <a:p>
            <a:pPr marL="454609" marR="130855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군집은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서로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비슷한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개체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집합을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동일한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그룹</a:t>
            </a:r>
            <a:r>
              <a:rPr sz="1600" b="1" spc="51" dirty="0">
                <a:latin typeface="맑은 고딕"/>
                <a:cs typeface="맑은 고딕"/>
              </a:rPr>
              <a:t>(</a:t>
            </a:r>
            <a:r>
              <a:rPr sz="1600" b="1" dirty="0">
                <a:latin typeface="맑은 고딕"/>
                <a:cs typeface="맑은 고딕"/>
              </a:rPr>
              <a:t>군집이라고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함</a:t>
            </a:r>
            <a:r>
              <a:rPr sz="1600" b="1" spc="65" dirty="0">
                <a:latin typeface="맑은 고딕"/>
                <a:cs typeface="맑은 고딕"/>
              </a:rPr>
              <a:t>)</a:t>
            </a:r>
            <a:r>
              <a:rPr sz="1600" b="1" dirty="0" err="1">
                <a:latin typeface="맑은 고딕"/>
                <a:cs typeface="맑은 고딕"/>
              </a:rPr>
              <a:t>으로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그룹화하는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작업</a:t>
            </a:r>
          </a:p>
          <a:p>
            <a:pPr marL="454609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개체는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사전에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미리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정의되어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있지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않음</a:t>
            </a:r>
          </a:p>
          <a:p>
            <a:pPr marL="454609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예를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들어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아래와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같은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키워드가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있을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경우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911809" lvl="1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spc="31" dirty="0">
                <a:latin typeface="맑은 고딕"/>
                <a:cs typeface="맑은 고딕"/>
              </a:rPr>
              <a:t>1반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남자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911809" lvl="1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spc="31" dirty="0">
                <a:latin typeface="맑은 고딕"/>
                <a:cs typeface="맑은 고딕"/>
              </a:rPr>
              <a:t>1반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여자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911809" lvl="1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spc="31" dirty="0">
                <a:latin typeface="맑은 고딕"/>
                <a:cs typeface="맑은 고딕"/>
              </a:rPr>
              <a:t>2반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여자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911809" lvl="1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sz="1600" b="1" spc="31" dirty="0">
                <a:latin typeface="맑은 고딕"/>
                <a:cs typeface="맑은 고딕"/>
              </a:rPr>
              <a:t>2반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남자</a:t>
            </a:r>
            <a:endParaRPr lang="en-US" altLang="ko-KR" sz="1600" b="1" dirty="0">
              <a:latin typeface="맑은 고딕"/>
              <a:cs typeface="맑은 고딕"/>
            </a:endParaRPr>
          </a:p>
          <a:p>
            <a:pPr marL="911809" lvl="1" indent="-285750">
              <a:spcBef>
                <a:spcPts val="357"/>
              </a:spcBef>
              <a:buFont typeface="Arial" panose="020B0604020202020204" pitchFamily="34" charset="0"/>
              <a:buChar char="•"/>
            </a:pPr>
            <a:r>
              <a:rPr lang="en-US" altLang="ko-KR" sz="1600" b="1" spc="55" dirty="0">
                <a:latin typeface="맑은 고딕"/>
                <a:cs typeface="맑은 고딕"/>
              </a:rPr>
              <a:t>'</a:t>
            </a:r>
            <a:r>
              <a:rPr sz="1600" b="1" spc="31" dirty="0">
                <a:latin typeface="맑은 고딕"/>
                <a:cs typeface="맑은 고딕"/>
              </a:rPr>
              <a:t>1반</a:t>
            </a:r>
            <a:r>
              <a:rPr lang="en-US" altLang="ko-KR" sz="1600" b="1" spc="31" dirty="0">
                <a:latin typeface="맑은 고딕"/>
                <a:cs typeface="맑은 고딕"/>
              </a:rPr>
              <a:t>'</a:t>
            </a:r>
            <a:r>
              <a:rPr sz="1600" b="1" spc="55" dirty="0">
                <a:latin typeface="맑은 고딕"/>
                <a:cs typeface="맑은 고딕"/>
              </a:rPr>
              <a:t>과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lang="en-US" altLang="ko-KR" sz="1600" b="1" spc="-4" dirty="0">
                <a:latin typeface="맑은 고딕"/>
                <a:cs typeface="맑은 고딕"/>
              </a:rPr>
              <a:t>'</a:t>
            </a:r>
            <a:r>
              <a:rPr sz="1600" b="1" spc="38" dirty="0">
                <a:latin typeface="맑은 고딕"/>
                <a:cs typeface="맑은 고딕"/>
              </a:rPr>
              <a:t>2</a:t>
            </a:r>
            <a:r>
              <a:rPr sz="1600" b="1" dirty="0">
                <a:latin typeface="맑은 고딕"/>
                <a:cs typeface="맑은 고딕"/>
              </a:rPr>
              <a:t>반</a:t>
            </a:r>
            <a:r>
              <a:rPr lang="en-US" altLang="ko-KR" sz="1600" b="1" dirty="0">
                <a:latin typeface="맑은 고딕"/>
                <a:cs typeface="맑은 고딕"/>
              </a:rPr>
              <a:t>'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 err="1">
                <a:latin typeface="맑은 고딕"/>
                <a:cs typeface="맑은 고딕"/>
              </a:rPr>
              <a:t>또는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lang="en-US" altLang="ko-KR" sz="1600" b="1" spc="-4" dirty="0">
                <a:latin typeface="맑은 고딕"/>
                <a:cs typeface="맑은 고딕"/>
              </a:rPr>
              <a:t>'</a:t>
            </a:r>
            <a:r>
              <a:rPr sz="1600" b="1" dirty="0" err="1">
                <a:latin typeface="맑은 고딕"/>
                <a:cs typeface="맑은 고딕"/>
              </a:rPr>
              <a:t>남자</a:t>
            </a:r>
            <a:r>
              <a:rPr lang="en-US" altLang="ko-KR" sz="1600" b="1" dirty="0" err="1">
                <a:latin typeface="맑은 고딕"/>
                <a:cs typeface="맑은 고딕"/>
              </a:rPr>
              <a:t>'</a:t>
            </a:r>
            <a:r>
              <a:rPr sz="1600" b="1" dirty="0" err="1">
                <a:latin typeface="맑은 고딕"/>
                <a:cs typeface="맑은 고딕"/>
              </a:rPr>
              <a:t>와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lang="en-US" altLang="ko-KR" sz="1600" b="1" spc="7" dirty="0">
                <a:latin typeface="맑은 고딕"/>
                <a:cs typeface="맑은 고딕"/>
              </a:rPr>
              <a:t>'</a:t>
            </a:r>
            <a:r>
              <a:rPr sz="1600" b="1" dirty="0" err="1">
                <a:latin typeface="맑은 고딕"/>
                <a:cs typeface="맑은 고딕"/>
              </a:rPr>
              <a:t>여자</a:t>
            </a:r>
            <a:r>
              <a:rPr lang="en-US" altLang="ko-KR" sz="1600" b="1" dirty="0">
                <a:latin typeface="맑은 고딕"/>
                <a:cs typeface="맑은 고딕"/>
              </a:rPr>
              <a:t>'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두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가지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카테고리로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군집화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할 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있음</a:t>
            </a:r>
          </a:p>
          <a:p>
            <a:pPr marL="454609" marR="141219" indent="-285750">
              <a:lnSpc>
                <a:spcPct val="100600"/>
              </a:lnSpc>
              <a:spcBef>
                <a:spcPts val="350"/>
              </a:spcBef>
              <a:buFont typeface="Arial" panose="020B0604020202020204" pitchFamily="34" charset="0"/>
              <a:buChar char="•"/>
            </a:pPr>
            <a:r>
              <a:rPr sz="1600" b="1" dirty="0" err="1">
                <a:latin typeface="맑은 고딕"/>
                <a:cs typeface="맑은 고딕"/>
              </a:rPr>
              <a:t>가장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대중적인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군집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알고리즘으로는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spc="-17" dirty="0">
                <a:latin typeface="맑은 고딕"/>
                <a:cs typeface="맑은 고딕"/>
              </a:rPr>
              <a:t>k</a:t>
            </a:r>
            <a:r>
              <a:rPr sz="1600" b="1" spc="-7" dirty="0">
                <a:latin typeface="맑은 고딕"/>
                <a:cs typeface="맑은 고딕"/>
              </a:rPr>
              <a:t>-</a:t>
            </a:r>
            <a:r>
              <a:rPr sz="1600" b="1" spc="44" dirty="0">
                <a:latin typeface="맑은 고딕"/>
                <a:cs typeface="맑은 고딕"/>
              </a:rPr>
              <a:t>m</a:t>
            </a:r>
            <a:r>
              <a:rPr sz="1600" b="1" spc="11" dirty="0">
                <a:latin typeface="맑은 고딕"/>
                <a:cs typeface="맑은 고딕"/>
              </a:rPr>
              <a:t>e</a:t>
            </a:r>
            <a:r>
              <a:rPr sz="1600" b="1" spc="20" dirty="0">
                <a:latin typeface="맑은 고딕"/>
                <a:cs typeface="맑은 고딕"/>
              </a:rPr>
              <a:t>a</a:t>
            </a:r>
            <a:r>
              <a:rPr sz="1600" b="1" spc="34" dirty="0">
                <a:latin typeface="맑은 고딕"/>
                <a:cs typeface="맑은 고딕"/>
              </a:rPr>
              <a:t>n</a:t>
            </a:r>
            <a:r>
              <a:rPr sz="1600" b="1" spc="31" dirty="0">
                <a:latin typeface="맑은 고딕"/>
                <a:cs typeface="맑은 고딕"/>
              </a:rPr>
              <a:t>s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군집과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계층적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군집 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있음</a:t>
            </a:r>
          </a:p>
        </p:txBody>
      </p:sp>
    </p:spTree>
    <p:extLst>
      <p:ext uri="{BB962C8B-B14F-4D97-AF65-F5344CB8AC3E}">
        <p14:creationId xmlns:p14="http://schemas.microsoft.com/office/powerpoint/2010/main" val="19416643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114301" y="890771"/>
            <a:ext cx="9029700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lang="ko-KR" altLang="en-US" dirty="0" err="1"/>
              <a:t>머신러닝</a:t>
            </a:r>
            <a:r>
              <a:rPr lang="ko-KR" altLang="en-US" spc="24" dirty="0"/>
              <a:t> </a:t>
            </a:r>
            <a:r>
              <a:rPr lang="ko-KR" altLang="en-US" dirty="0"/>
              <a:t>기술 적용 분야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96975" y="2253529"/>
            <a:ext cx="7315953" cy="8415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sz="1600" b="1" spc="-27" dirty="0">
                <a:latin typeface="맑은 고딕"/>
                <a:cs typeface="맑은 고딕"/>
              </a:rPr>
              <a:t>k</a:t>
            </a:r>
            <a:r>
              <a:rPr sz="1600" b="1" spc="-7" dirty="0">
                <a:latin typeface="맑은 고딕"/>
                <a:cs typeface="맑은 고딕"/>
              </a:rPr>
              <a:t>-</a:t>
            </a:r>
            <a:r>
              <a:rPr sz="1600" b="1" spc="58" dirty="0">
                <a:latin typeface="맑은 고딕"/>
                <a:cs typeface="맑은 고딕"/>
              </a:rPr>
              <a:t>m</a:t>
            </a:r>
            <a:r>
              <a:rPr sz="1600" b="1" spc="-4" dirty="0">
                <a:latin typeface="맑은 고딕"/>
                <a:cs typeface="맑은 고딕"/>
              </a:rPr>
              <a:t>e</a:t>
            </a:r>
            <a:r>
              <a:rPr sz="1600" b="1" spc="31" dirty="0">
                <a:latin typeface="맑은 고딕"/>
                <a:cs typeface="맑은 고딕"/>
              </a:rPr>
              <a:t>a</a:t>
            </a:r>
            <a:r>
              <a:rPr sz="1600" b="1" spc="24" dirty="0">
                <a:latin typeface="맑은 고딕"/>
                <a:cs typeface="맑은 고딕"/>
              </a:rPr>
              <a:t>n</a:t>
            </a:r>
            <a:r>
              <a:rPr sz="1600" b="1" spc="31" dirty="0">
                <a:latin typeface="맑은 고딕"/>
                <a:cs typeface="맑은 고딕"/>
              </a:rPr>
              <a:t>s</a:t>
            </a:r>
            <a:r>
              <a:rPr sz="1600" b="1" spc="20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군집</a:t>
            </a:r>
          </a:p>
          <a:p>
            <a:pPr marL="454609" marR="3455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sz="1600" b="1" dirty="0">
                <a:latin typeface="맑은 고딕"/>
                <a:cs typeface="맑은 고딕"/>
              </a:rPr>
              <a:t>각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관측치가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가장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가까운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평균을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갖는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클러스터에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속하고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클러스터의 프로토타입</a:t>
            </a:r>
            <a:r>
              <a:rPr sz="1600" b="1" spc="7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역할을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하는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spc="55" dirty="0">
                <a:latin typeface="맑은 고딕"/>
                <a:cs typeface="맑은 고딕"/>
              </a:rPr>
              <a:t>k</a:t>
            </a:r>
            <a:r>
              <a:rPr sz="1600" b="1" dirty="0">
                <a:latin typeface="맑은 고딕"/>
                <a:cs typeface="맑은 고딕"/>
              </a:rPr>
              <a:t>개의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클러스터로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spc="34" dirty="0">
                <a:latin typeface="맑은 고딕"/>
                <a:cs typeface="맑은 고딕"/>
              </a:rPr>
              <a:t>n</a:t>
            </a:r>
            <a:r>
              <a:rPr sz="1600" b="1" dirty="0">
                <a:latin typeface="맑은 고딕"/>
                <a:cs typeface="맑은 고딕"/>
              </a:rPr>
              <a:t>개의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관측치를</a:t>
            </a:r>
            <a:r>
              <a:rPr sz="1600" b="1" spc="-4" dirty="0">
                <a:latin typeface="맑은 고딕"/>
                <a:cs typeface="맑은 고딕"/>
              </a:rPr>
              <a:t> </a:t>
            </a:r>
            <a:r>
              <a:rPr sz="1600" b="1" dirty="0">
                <a:latin typeface="맑은 고딕"/>
                <a:cs typeface="맑은 고딕"/>
              </a:rPr>
              <a:t>분할함</a:t>
            </a:r>
          </a:p>
        </p:txBody>
      </p:sp>
      <p:sp>
        <p:nvSpPr>
          <p:cNvPr id="4" name="object 4"/>
          <p:cNvSpPr/>
          <p:nvPr/>
        </p:nvSpPr>
        <p:spPr>
          <a:xfrm>
            <a:off x="1592138" y="4002775"/>
            <a:ext cx="2609840" cy="2048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24"/>
          </a:p>
        </p:txBody>
      </p:sp>
      <p:sp>
        <p:nvSpPr>
          <p:cNvPr id="5" name="object 5"/>
          <p:cNvSpPr/>
          <p:nvPr/>
        </p:nvSpPr>
        <p:spPr>
          <a:xfrm>
            <a:off x="4572000" y="4003813"/>
            <a:ext cx="2626424" cy="206154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24"/>
          </a:p>
        </p:txBody>
      </p:sp>
      <p:sp>
        <p:nvSpPr>
          <p:cNvPr id="6" name="object 6"/>
          <p:cNvSpPr txBox="1"/>
          <p:nvPr/>
        </p:nvSpPr>
        <p:spPr>
          <a:xfrm>
            <a:off x="2103822" y="3751601"/>
            <a:ext cx="1663540" cy="1623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637"/>
            <a:r>
              <a:rPr sz="1055" spc="20" dirty="0">
                <a:latin typeface="맑은 고딕"/>
                <a:cs typeface="맑은 고딕"/>
              </a:rPr>
              <a:t>군집되지</a:t>
            </a:r>
            <a:r>
              <a:rPr sz="1055" spc="-7" dirty="0">
                <a:latin typeface="맑은 고딕"/>
                <a:cs typeface="맑은 고딕"/>
              </a:rPr>
              <a:t> </a:t>
            </a:r>
            <a:r>
              <a:rPr sz="1055" spc="20" dirty="0">
                <a:latin typeface="맑은 고딕"/>
                <a:cs typeface="맑은 고딕"/>
              </a:rPr>
              <a:t>않은</a:t>
            </a:r>
            <a:r>
              <a:rPr sz="1055" spc="-7" dirty="0">
                <a:latin typeface="맑은 고딕"/>
                <a:cs typeface="맑은 고딕"/>
              </a:rPr>
              <a:t> </a:t>
            </a:r>
            <a:r>
              <a:rPr sz="1055" spc="20" dirty="0">
                <a:latin typeface="맑은 고딕"/>
                <a:cs typeface="맑은 고딕"/>
              </a:rPr>
              <a:t>원본</a:t>
            </a:r>
            <a:r>
              <a:rPr sz="1055" spc="4" dirty="0">
                <a:latin typeface="맑은 고딕"/>
                <a:cs typeface="맑은 고딕"/>
              </a:rPr>
              <a:t> </a:t>
            </a:r>
            <a:r>
              <a:rPr sz="1055" spc="20" dirty="0">
                <a:latin typeface="맑은 고딕"/>
                <a:cs typeface="맑은 고딕"/>
              </a:rPr>
              <a:t>데이터</a:t>
            </a:r>
            <a:endParaRPr sz="1055">
              <a:latin typeface="맑은 고딕"/>
              <a:cs typeface="맑은 고딕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88444" y="3762959"/>
            <a:ext cx="884889" cy="1623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637"/>
            <a:r>
              <a:rPr sz="1055" spc="20" dirty="0">
                <a:latin typeface="맑은 고딕"/>
                <a:cs typeface="맑은 고딕"/>
              </a:rPr>
              <a:t>군집된</a:t>
            </a:r>
            <a:r>
              <a:rPr sz="1055" spc="-7" dirty="0">
                <a:latin typeface="맑은 고딕"/>
                <a:cs typeface="맑은 고딕"/>
              </a:rPr>
              <a:t> </a:t>
            </a:r>
            <a:r>
              <a:rPr sz="1055" spc="20" dirty="0">
                <a:latin typeface="맑은 고딕"/>
                <a:cs typeface="맑은 고딕"/>
              </a:rPr>
              <a:t>데이터</a:t>
            </a:r>
            <a:endParaRPr sz="1055">
              <a:latin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519379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83127" y="890771"/>
            <a:ext cx="9060873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8637"/>
            <a:r>
              <a:rPr lang="ko-KR" altLang="en-US" dirty="0" err="1"/>
              <a:t>머신러닝</a:t>
            </a:r>
            <a:r>
              <a:rPr lang="ko-KR" altLang="en-US" spc="24" dirty="0"/>
              <a:t> </a:t>
            </a:r>
            <a:r>
              <a:rPr lang="ko-KR" altLang="en-US" dirty="0"/>
              <a:t>기술 적용 분야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29340" y="1929180"/>
            <a:ext cx="7790119" cy="25012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387" indent="-285750">
              <a:buFont typeface="Arial" panose="020B0604020202020204" pitchFamily="34" charset="0"/>
              <a:buChar char="•"/>
            </a:pPr>
            <a:r>
              <a:rPr b="1" spc="62" dirty="0" err="1">
                <a:latin typeface="맑은 고딕"/>
                <a:cs typeface="맑은 고딕"/>
              </a:rPr>
              <a:t>회귀</a:t>
            </a:r>
            <a:endParaRPr b="1" dirty="0">
              <a:latin typeface="맑은 고딕"/>
              <a:cs typeface="맑은 고딕"/>
            </a:endParaRPr>
          </a:p>
          <a:p>
            <a:pPr marL="454609" marR="3455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회귀는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변수</a:t>
            </a:r>
            <a:r>
              <a:rPr lang="ko-KR" altLang="en-US" b="1" spc="-4" dirty="0">
                <a:latin typeface="맑은 고딕"/>
                <a:cs typeface="맑은 고딕"/>
              </a:rPr>
              <a:t>와 다른 변수</a:t>
            </a:r>
            <a:r>
              <a:rPr b="1" dirty="0" err="1">
                <a:latin typeface="맑은 고딕"/>
                <a:cs typeface="맑은 고딕"/>
              </a:rPr>
              <a:t>간의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관계를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측정한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것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911809" marR="3455" lvl="1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/>
                <a:cs typeface="맑은 고딕"/>
              </a:rPr>
              <a:t>공부 시간과 시험 점수의 관계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911809" marR="3455" lvl="1" indent="-285750">
              <a:lnSpc>
                <a:spcPct val="100600"/>
              </a:lnSpc>
              <a:spcBef>
                <a:spcPts val="929"/>
              </a:spcBef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/>
                <a:cs typeface="맑은 고딕"/>
              </a:rPr>
              <a:t>출석횟수 및 숙제 제출횟수와 학점의 관계</a:t>
            </a:r>
            <a:endParaRPr b="1" dirty="0">
              <a:latin typeface="맑은 고딕"/>
              <a:cs typeface="맑은 고딕"/>
            </a:endParaRPr>
          </a:p>
          <a:p>
            <a:pPr marL="454609" marR="661614" indent="-285750">
              <a:lnSpc>
                <a:spcPct val="125099"/>
              </a:lnSpc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회귀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분석은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변수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간의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관계를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추정하기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위한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통계적인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방법</a:t>
            </a:r>
            <a:r>
              <a:rPr b="1" dirty="0">
                <a:latin typeface="맑은 고딕"/>
                <a:cs typeface="맑은 고딕"/>
              </a:rPr>
              <a:t> 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454609" marR="661614" indent="-285750">
              <a:lnSpc>
                <a:spcPct val="125099"/>
              </a:lnSpc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회귀는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학습데이터를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이용해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결과값을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예측하는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것을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 err="1">
                <a:latin typeface="맑은 고딕"/>
                <a:cs typeface="맑은 고딕"/>
              </a:rPr>
              <a:t>의미</a:t>
            </a:r>
            <a:r>
              <a:rPr b="1" dirty="0">
                <a:latin typeface="맑은 고딕"/>
                <a:cs typeface="맑은 고딕"/>
              </a:rPr>
              <a:t> </a:t>
            </a:r>
            <a:endParaRPr lang="en-US" altLang="ko-KR" b="1" dirty="0">
              <a:latin typeface="맑은 고딕"/>
              <a:cs typeface="맑은 고딕"/>
            </a:endParaRPr>
          </a:p>
          <a:p>
            <a:pPr marL="454609" marR="661614" indent="-285750">
              <a:lnSpc>
                <a:spcPct val="125099"/>
              </a:lnSpc>
              <a:buFont typeface="Arial" panose="020B0604020202020204" pitchFamily="34" charset="0"/>
              <a:buChar char="•"/>
            </a:pPr>
            <a:r>
              <a:rPr b="1" dirty="0" err="1">
                <a:latin typeface="맑은 고딕"/>
                <a:cs typeface="맑은 고딕"/>
              </a:rPr>
              <a:t>가장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대중적인</a:t>
            </a:r>
            <a:r>
              <a:rPr b="1" spc="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회귀로는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로지스틱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회귀</a:t>
            </a:r>
            <a:r>
              <a:rPr b="1" spc="65" dirty="0">
                <a:latin typeface="맑은 고딕"/>
                <a:cs typeface="맑은 고딕"/>
              </a:rPr>
              <a:t>(</a:t>
            </a:r>
            <a:r>
              <a:rPr b="1" spc="17" dirty="0">
                <a:latin typeface="맑은 고딕"/>
                <a:cs typeface="맑은 고딕"/>
              </a:rPr>
              <a:t>b</a:t>
            </a:r>
            <a:r>
              <a:rPr b="1" spc="34" dirty="0">
                <a:latin typeface="맑은 고딕"/>
                <a:cs typeface="맑은 고딕"/>
              </a:rPr>
              <a:t>in</a:t>
            </a:r>
            <a:r>
              <a:rPr b="1" spc="20" dirty="0">
                <a:latin typeface="맑은 고딕"/>
                <a:cs typeface="맑은 고딕"/>
              </a:rPr>
              <a:t>a</a:t>
            </a:r>
            <a:r>
              <a:rPr b="1" spc="85" dirty="0">
                <a:latin typeface="맑은 고딕"/>
                <a:cs typeface="맑은 고딕"/>
              </a:rPr>
              <a:t>r</a:t>
            </a:r>
            <a:r>
              <a:rPr b="1" spc="38" dirty="0">
                <a:latin typeface="맑은 고딕"/>
                <a:cs typeface="맑은 고딕"/>
              </a:rPr>
              <a:t>y</a:t>
            </a:r>
            <a:r>
              <a:rPr b="1" spc="65" dirty="0">
                <a:latin typeface="맑은 고딕"/>
                <a:cs typeface="맑은 고딕"/>
              </a:rPr>
              <a:t>)</a:t>
            </a:r>
            <a:r>
              <a:rPr b="1" dirty="0">
                <a:latin typeface="맑은 고딕"/>
                <a:cs typeface="맑은 고딕"/>
              </a:rPr>
              <a:t>가</a:t>
            </a:r>
            <a:r>
              <a:rPr b="1" spc="20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있음</a:t>
            </a:r>
          </a:p>
        </p:txBody>
      </p:sp>
    </p:spTree>
    <p:extLst>
      <p:ext uri="{BB962C8B-B14F-4D97-AF65-F5344CB8AC3E}">
        <p14:creationId xmlns:p14="http://schemas.microsoft.com/office/powerpoint/2010/main" val="8906630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3924" algn="r"/>
            <a:r>
              <a:rPr sz="708" dirty="0">
                <a:solidFill>
                  <a:srgbClr val="505050"/>
                </a:solidFill>
                <a:latin typeface="Trebuchet MS"/>
                <a:cs typeface="Trebuchet MS"/>
              </a:rPr>
              <a:t>4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36991" y="5812789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" name="object 4"/>
          <p:cNvSpPr/>
          <p:nvPr/>
        </p:nvSpPr>
        <p:spPr>
          <a:xfrm>
            <a:off x="8619490" y="5763259"/>
            <a:ext cx="313796" cy="58738"/>
          </a:xfrm>
          <a:custGeom>
            <a:avLst/>
            <a:gdLst/>
            <a:ahLst/>
            <a:cxnLst/>
            <a:rect l="l" t="t" r="r" b="b"/>
            <a:pathLst>
              <a:path w="376554" h="70485">
                <a:moveTo>
                  <a:pt x="156591" y="0"/>
                </a:moveTo>
                <a:lnTo>
                  <a:pt x="156591" y="70045"/>
                </a:lnTo>
                <a:lnTo>
                  <a:pt x="176403" y="70103"/>
                </a:lnTo>
                <a:lnTo>
                  <a:pt x="176403" y="58"/>
                </a:lnTo>
                <a:lnTo>
                  <a:pt x="156591" y="0"/>
                </a:lnTo>
                <a:close/>
              </a:path>
              <a:path w="376554" h="70485">
                <a:moveTo>
                  <a:pt x="0" y="0"/>
                </a:moveTo>
                <a:lnTo>
                  <a:pt x="0" y="70045"/>
                </a:lnTo>
                <a:lnTo>
                  <a:pt x="20066" y="70103"/>
                </a:lnTo>
                <a:lnTo>
                  <a:pt x="20066" y="15612"/>
                </a:lnTo>
                <a:lnTo>
                  <a:pt x="67707" y="15612"/>
                </a:lnTo>
                <a:lnTo>
                  <a:pt x="67346" y="13816"/>
                </a:lnTo>
                <a:lnTo>
                  <a:pt x="58209" y="4343"/>
                </a:lnTo>
                <a:lnTo>
                  <a:pt x="45590" y="549"/>
                </a:lnTo>
                <a:lnTo>
                  <a:pt x="0" y="0"/>
                </a:lnTo>
                <a:close/>
              </a:path>
              <a:path w="376554" h="70485">
                <a:moveTo>
                  <a:pt x="67707" y="15612"/>
                </a:moveTo>
                <a:lnTo>
                  <a:pt x="20066" y="15612"/>
                </a:lnTo>
                <a:lnTo>
                  <a:pt x="35687" y="15747"/>
                </a:lnTo>
                <a:lnTo>
                  <a:pt x="40767" y="15747"/>
                </a:lnTo>
                <a:lnTo>
                  <a:pt x="44323" y="16929"/>
                </a:lnTo>
                <a:lnTo>
                  <a:pt x="46863" y="19608"/>
                </a:lnTo>
                <a:lnTo>
                  <a:pt x="50038" y="22872"/>
                </a:lnTo>
                <a:lnTo>
                  <a:pt x="51435" y="28371"/>
                </a:lnTo>
                <a:lnTo>
                  <a:pt x="51435" y="69831"/>
                </a:lnTo>
                <a:lnTo>
                  <a:pt x="70866" y="70103"/>
                </a:lnTo>
                <a:lnTo>
                  <a:pt x="70866" y="31343"/>
                </a:lnTo>
                <a:lnTo>
                  <a:pt x="67707" y="15612"/>
                </a:lnTo>
                <a:close/>
              </a:path>
              <a:path w="376554" h="70485">
                <a:moveTo>
                  <a:pt x="188468" y="0"/>
                </a:moveTo>
                <a:lnTo>
                  <a:pt x="188468" y="70045"/>
                </a:lnTo>
                <a:lnTo>
                  <a:pt x="220639" y="70103"/>
                </a:lnTo>
                <a:lnTo>
                  <a:pt x="237115" y="68592"/>
                </a:lnTo>
                <a:lnTo>
                  <a:pt x="246645" y="63842"/>
                </a:lnTo>
                <a:lnTo>
                  <a:pt x="252371" y="55244"/>
                </a:lnTo>
                <a:lnTo>
                  <a:pt x="208407" y="55244"/>
                </a:lnTo>
                <a:lnTo>
                  <a:pt x="208407" y="15303"/>
                </a:lnTo>
                <a:lnTo>
                  <a:pt x="252322" y="15303"/>
                </a:lnTo>
                <a:lnTo>
                  <a:pt x="251965" y="14245"/>
                </a:lnTo>
                <a:lnTo>
                  <a:pt x="242408" y="5112"/>
                </a:lnTo>
                <a:lnTo>
                  <a:pt x="230900" y="980"/>
                </a:lnTo>
                <a:lnTo>
                  <a:pt x="216664" y="0"/>
                </a:lnTo>
                <a:lnTo>
                  <a:pt x="188468" y="0"/>
                </a:lnTo>
                <a:close/>
              </a:path>
              <a:path w="376554" h="70485">
                <a:moveTo>
                  <a:pt x="252322" y="15303"/>
                </a:moveTo>
                <a:lnTo>
                  <a:pt x="216916" y="15303"/>
                </a:lnTo>
                <a:lnTo>
                  <a:pt x="230527" y="18867"/>
                </a:lnTo>
                <a:lnTo>
                  <a:pt x="237074" y="30774"/>
                </a:lnTo>
                <a:lnTo>
                  <a:pt x="233720" y="47407"/>
                </a:lnTo>
                <a:lnTo>
                  <a:pt x="224023" y="54444"/>
                </a:lnTo>
                <a:lnTo>
                  <a:pt x="208407" y="55244"/>
                </a:lnTo>
                <a:lnTo>
                  <a:pt x="252371" y="55244"/>
                </a:lnTo>
                <a:lnTo>
                  <a:pt x="253771" y="53142"/>
                </a:lnTo>
                <a:lnTo>
                  <a:pt x="256620" y="40516"/>
                </a:lnTo>
                <a:lnTo>
                  <a:pt x="255524" y="24783"/>
                </a:lnTo>
                <a:lnTo>
                  <a:pt x="252322" y="15303"/>
                </a:lnTo>
                <a:close/>
              </a:path>
              <a:path w="376554" h="70485">
                <a:moveTo>
                  <a:pt x="73787" y="0"/>
                </a:moveTo>
                <a:lnTo>
                  <a:pt x="96459" y="69918"/>
                </a:lnTo>
                <a:lnTo>
                  <a:pt x="125176" y="70103"/>
                </a:lnTo>
                <a:lnTo>
                  <a:pt x="129992" y="55444"/>
                </a:lnTo>
                <a:lnTo>
                  <a:pt x="111283" y="55444"/>
                </a:lnTo>
                <a:lnTo>
                  <a:pt x="95277" y="95"/>
                </a:lnTo>
                <a:lnTo>
                  <a:pt x="73787" y="0"/>
                </a:lnTo>
                <a:close/>
              </a:path>
              <a:path w="376554" h="70485">
                <a:moveTo>
                  <a:pt x="127889" y="0"/>
                </a:moveTo>
                <a:lnTo>
                  <a:pt x="111283" y="55444"/>
                </a:lnTo>
                <a:lnTo>
                  <a:pt x="129992" y="55444"/>
                </a:lnTo>
                <a:lnTo>
                  <a:pt x="148146" y="190"/>
                </a:lnTo>
                <a:lnTo>
                  <a:pt x="127889" y="0"/>
                </a:lnTo>
                <a:close/>
              </a:path>
              <a:path w="376554" h="70485">
                <a:moveTo>
                  <a:pt x="266065" y="0"/>
                </a:moveTo>
                <a:lnTo>
                  <a:pt x="266065" y="70103"/>
                </a:lnTo>
                <a:lnTo>
                  <a:pt x="286004" y="70103"/>
                </a:lnTo>
                <a:lnTo>
                  <a:pt x="286004" y="58"/>
                </a:lnTo>
                <a:lnTo>
                  <a:pt x="266065" y="0"/>
                </a:lnTo>
                <a:close/>
              </a:path>
              <a:path w="376554" h="70485">
                <a:moveTo>
                  <a:pt x="321945" y="152"/>
                </a:moveTo>
                <a:lnTo>
                  <a:pt x="294238" y="69836"/>
                </a:lnTo>
                <a:lnTo>
                  <a:pt x="313690" y="70103"/>
                </a:lnTo>
                <a:lnTo>
                  <a:pt x="318135" y="57772"/>
                </a:lnTo>
                <a:lnTo>
                  <a:pt x="371502" y="57772"/>
                </a:lnTo>
                <a:lnTo>
                  <a:pt x="366637" y="45592"/>
                </a:lnTo>
                <a:lnTo>
                  <a:pt x="322326" y="45592"/>
                </a:lnTo>
                <a:lnTo>
                  <a:pt x="334772" y="12915"/>
                </a:lnTo>
                <a:lnTo>
                  <a:pt x="353585" y="12915"/>
                </a:lnTo>
                <a:lnTo>
                  <a:pt x="348596" y="423"/>
                </a:lnTo>
                <a:lnTo>
                  <a:pt x="321945" y="152"/>
                </a:lnTo>
                <a:close/>
              </a:path>
              <a:path w="376554" h="70485">
                <a:moveTo>
                  <a:pt x="371502" y="57772"/>
                </a:moveTo>
                <a:lnTo>
                  <a:pt x="350639" y="57772"/>
                </a:lnTo>
                <a:lnTo>
                  <a:pt x="355219" y="70103"/>
                </a:lnTo>
                <a:lnTo>
                  <a:pt x="376428" y="70103"/>
                </a:lnTo>
                <a:lnTo>
                  <a:pt x="371502" y="57772"/>
                </a:lnTo>
                <a:close/>
              </a:path>
              <a:path w="376554" h="70485">
                <a:moveTo>
                  <a:pt x="353585" y="12915"/>
                </a:moveTo>
                <a:lnTo>
                  <a:pt x="334772" y="12915"/>
                </a:lnTo>
                <a:lnTo>
                  <a:pt x="346597" y="44943"/>
                </a:lnTo>
                <a:lnTo>
                  <a:pt x="322326" y="45592"/>
                </a:lnTo>
                <a:lnTo>
                  <a:pt x="366637" y="45592"/>
                </a:lnTo>
                <a:lnTo>
                  <a:pt x="353585" y="1291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" name="object 5"/>
          <p:cNvSpPr/>
          <p:nvPr/>
        </p:nvSpPr>
        <p:spPr>
          <a:xfrm>
            <a:off x="8462239" y="5745480"/>
            <a:ext cx="134408" cy="90488"/>
          </a:xfrm>
          <a:custGeom>
            <a:avLst/>
            <a:gdLst/>
            <a:ahLst/>
            <a:cxnLst/>
            <a:rect l="l" t="t" r="r" b="b"/>
            <a:pathLst>
              <a:path w="161290" h="108585">
                <a:moveTo>
                  <a:pt x="59923" y="95542"/>
                </a:moveTo>
                <a:lnTo>
                  <a:pt x="59923" y="108204"/>
                </a:lnTo>
                <a:lnTo>
                  <a:pt x="161081" y="108204"/>
                </a:lnTo>
                <a:lnTo>
                  <a:pt x="161103" y="95846"/>
                </a:lnTo>
                <a:lnTo>
                  <a:pt x="62209" y="95846"/>
                </a:lnTo>
                <a:lnTo>
                  <a:pt x="59923" y="95542"/>
                </a:lnTo>
                <a:close/>
              </a:path>
              <a:path w="161290" h="108585">
                <a:moveTo>
                  <a:pt x="161160" y="62604"/>
                </a:moveTo>
                <a:lnTo>
                  <a:pt x="124663" y="62604"/>
                </a:lnTo>
                <a:lnTo>
                  <a:pt x="138561" y="63408"/>
                </a:lnTo>
                <a:lnTo>
                  <a:pt x="148549" y="68227"/>
                </a:lnTo>
                <a:lnTo>
                  <a:pt x="101832" y="90280"/>
                </a:lnTo>
                <a:lnTo>
                  <a:pt x="64241" y="95846"/>
                </a:lnTo>
                <a:lnTo>
                  <a:pt x="161103" y="95846"/>
                </a:lnTo>
                <a:lnTo>
                  <a:pt x="161160" y="62604"/>
                </a:lnTo>
                <a:close/>
              </a:path>
              <a:path w="161290" h="108585">
                <a:moveTo>
                  <a:pt x="59923" y="14617"/>
                </a:moveTo>
                <a:lnTo>
                  <a:pt x="13619" y="33537"/>
                </a:lnTo>
                <a:lnTo>
                  <a:pt x="0" y="44640"/>
                </a:lnTo>
                <a:lnTo>
                  <a:pt x="1161" y="47976"/>
                </a:lnTo>
                <a:lnTo>
                  <a:pt x="36933" y="88830"/>
                </a:lnTo>
                <a:lnTo>
                  <a:pt x="55236" y="94927"/>
                </a:lnTo>
                <a:lnTo>
                  <a:pt x="59923" y="87109"/>
                </a:lnTo>
                <a:lnTo>
                  <a:pt x="41947" y="80757"/>
                </a:lnTo>
                <a:lnTo>
                  <a:pt x="29194" y="69579"/>
                </a:lnTo>
                <a:lnTo>
                  <a:pt x="21075" y="57572"/>
                </a:lnTo>
                <a:lnTo>
                  <a:pt x="16998" y="48733"/>
                </a:lnTo>
                <a:lnTo>
                  <a:pt x="16235" y="46570"/>
                </a:lnTo>
                <a:lnTo>
                  <a:pt x="19071" y="43007"/>
                </a:lnTo>
                <a:lnTo>
                  <a:pt x="27569" y="35049"/>
                </a:lnTo>
                <a:lnTo>
                  <a:pt x="41719" y="26797"/>
                </a:lnTo>
                <a:lnTo>
                  <a:pt x="59923" y="14617"/>
                </a:lnTo>
                <a:close/>
              </a:path>
              <a:path w="161290" h="108585">
                <a:moveTo>
                  <a:pt x="59923" y="78066"/>
                </a:moveTo>
                <a:lnTo>
                  <a:pt x="59923" y="87109"/>
                </a:lnTo>
                <a:lnTo>
                  <a:pt x="62082" y="87401"/>
                </a:lnTo>
                <a:lnTo>
                  <a:pt x="63987" y="87553"/>
                </a:lnTo>
                <a:lnTo>
                  <a:pt x="66273" y="87553"/>
                </a:lnTo>
                <a:lnTo>
                  <a:pt x="79812" y="86296"/>
                </a:lnTo>
                <a:lnTo>
                  <a:pt x="92182" y="82783"/>
                </a:lnTo>
                <a:lnTo>
                  <a:pt x="100620" y="78816"/>
                </a:lnTo>
                <a:lnTo>
                  <a:pt x="64749" y="78816"/>
                </a:lnTo>
                <a:lnTo>
                  <a:pt x="62336" y="78511"/>
                </a:lnTo>
                <a:lnTo>
                  <a:pt x="59923" y="78066"/>
                </a:lnTo>
                <a:close/>
              </a:path>
              <a:path w="161290" h="108585">
                <a:moveTo>
                  <a:pt x="161244" y="14312"/>
                </a:moveTo>
                <a:lnTo>
                  <a:pt x="62844" y="14312"/>
                </a:lnTo>
                <a:lnTo>
                  <a:pt x="81741" y="16598"/>
                </a:lnTo>
                <a:lnTo>
                  <a:pt x="97616" y="23168"/>
                </a:lnTo>
                <a:lnTo>
                  <a:pt x="110056" y="31599"/>
                </a:lnTo>
                <a:lnTo>
                  <a:pt x="118665" y="39484"/>
                </a:lnTo>
                <a:lnTo>
                  <a:pt x="122975" y="44336"/>
                </a:lnTo>
                <a:lnTo>
                  <a:pt x="120340" y="47875"/>
                </a:lnTo>
                <a:lnTo>
                  <a:pt x="86791" y="74178"/>
                </a:lnTo>
                <a:lnTo>
                  <a:pt x="64749" y="78816"/>
                </a:lnTo>
                <a:lnTo>
                  <a:pt x="100620" y="78816"/>
                </a:lnTo>
                <a:lnTo>
                  <a:pt x="103622" y="77404"/>
                </a:lnTo>
                <a:lnTo>
                  <a:pt x="114370" y="70548"/>
                </a:lnTo>
                <a:lnTo>
                  <a:pt x="124663" y="62604"/>
                </a:lnTo>
                <a:lnTo>
                  <a:pt x="161160" y="62604"/>
                </a:lnTo>
                <a:lnTo>
                  <a:pt x="161244" y="14312"/>
                </a:lnTo>
                <a:close/>
              </a:path>
              <a:path w="161290" h="108585">
                <a:moveTo>
                  <a:pt x="44917" y="36383"/>
                </a:moveTo>
                <a:lnTo>
                  <a:pt x="32917" y="44128"/>
                </a:lnTo>
                <a:lnTo>
                  <a:pt x="28904" y="48921"/>
                </a:lnTo>
                <a:lnTo>
                  <a:pt x="32931" y="57883"/>
                </a:lnTo>
                <a:lnTo>
                  <a:pt x="42732" y="69938"/>
                </a:lnTo>
                <a:lnTo>
                  <a:pt x="59923" y="78066"/>
                </a:lnTo>
                <a:lnTo>
                  <a:pt x="59923" y="70383"/>
                </a:lnTo>
                <a:lnTo>
                  <a:pt x="56289" y="68792"/>
                </a:lnTo>
                <a:lnTo>
                  <a:pt x="44765" y="56782"/>
                </a:lnTo>
                <a:lnTo>
                  <a:pt x="41508" y="49276"/>
                </a:lnTo>
                <a:lnTo>
                  <a:pt x="49763" y="39484"/>
                </a:lnTo>
                <a:lnTo>
                  <a:pt x="55720" y="39484"/>
                </a:lnTo>
                <a:lnTo>
                  <a:pt x="44917" y="36383"/>
                </a:lnTo>
                <a:close/>
              </a:path>
              <a:path w="161290" h="108585">
                <a:moveTo>
                  <a:pt x="59923" y="40780"/>
                </a:moveTo>
                <a:lnTo>
                  <a:pt x="59923" y="70383"/>
                </a:lnTo>
                <a:lnTo>
                  <a:pt x="62336" y="71132"/>
                </a:lnTo>
                <a:lnTo>
                  <a:pt x="64876" y="71729"/>
                </a:lnTo>
                <a:lnTo>
                  <a:pt x="68450" y="71720"/>
                </a:lnTo>
                <a:lnTo>
                  <a:pt x="82792" y="67299"/>
                </a:lnTo>
                <a:lnTo>
                  <a:pt x="94659" y="57877"/>
                </a:lnTo>
                <a:lnTo>
                  <a:pt x="95359" y="56959"/>
                </a:lnTo>
                <a:lnTo>
                  <a:pt x="78592" y="56959"/>
                </a:lnTo>
                <a:lnTo>
                  <a:pt x="72369" y="46570"/>
                </a:lnTo>
                <a:lnTo>
                  <a:pt x="70210" y="42049"/>
                </a:lnTo>
                <a:lnTo>
                  <a:pt x="59923" y="40780"/>
                </a:lnTo>
                <a:close/>
              </a:path>
              <a:path w="161290" h="108585">
                <a:moveTo>
                  <a:pt x="91827" y="31953"/>
                </a:moveTo>
                <a:lnTo>
                  <a:pt x="63479" y="31953"/>
                </a:lnTo>
                <a:lnTo>
                  <a:pt x="72673" y="32796"/>
                </a:lnTo>
                <a:lnTo>
                  <a:pt x="87159" y="40098"/>
                </a:lnTo>
                <a:lnTo>
                  <a:pt x="92308" y="45212"/>
                </a:lnTo>
                <a:lnTo>
                  <a:pt x="78592" y="56959"/>
                </a:lnTo>
                <a:lnTo>
                  <a:pt x="95359" y="56959"/>
                </a:lnTo>
                <a:lnTo>
                  <a:pt x="102201" y="47976"/>
                </a:lnTo>
                <a:lnTo>
                  <a:pt x="103733" y="41879"/>
                </a:lnTo>
                <a:lnTo>
                  <a:pt x="94917" y="33751"/>
                </a:lnTo>
                <a:lnTo>
                  <a:pt x="91827" y="31953"/>
                </a:lnTo>
                <a:close/>
              </a:path>
              <a:path w="161290" h="108585">
                <a:moveTo>
                  <a:pt x="55720" y="39484"/>
                </a:moveTo>
                <a:lnTo>
                  <a:pt x="49763" y="39484"/>
                </a:lnTo>
                <a:lnTo>
                  <a:pt x="59923" y="40690"/>
                </a:lnTo>
                <a:lnTo>
                  <a:pt x="55720" y="39484"/>
                </a:lnTo>
                <a:close/>
              </a:path>
              <a:path w="161290" h="108585">
                <a:moveTo>
                  <a:pt x="62844" y="22301"/>
                </a:moveTo>
                <a:lnTo>
                  <a:pt x="61955" y="22301"/>
                </a:lnTo>
                <a:lnTo>
                  <a:pt x="61066" y="22453"/>
                </a:lnTo>
                <a:lnTo>
                  <a:pt x="59923" y="22453"/>
                </a:lnTo>
                <a:lnTo>
                  <a:pt x="59923" y="32245"/>
                </a:lnTo>
                <a:lnTo>
                  <a:pt x="63479" y="31953"/>
                </a:lnTo>
                <a:lnTo>
                  <a:pt x="91827" y="31953"/>
                </a:lnTo>
                <a:lnTo>
                  <a:pt x="81016" y="25661"/>
                </a:lnTo>
                <a:lnTo>
                  <a:pt x="62844" y="22301"/>
                </a:lnTo>
                <a:close/>
              </a:path>
              <a:path w="161290" h="108585">
                <a:moveTo>
                  <a:pt x="59923" y="0"/>
                </a:moveTo>
                <a:lnTo>
                  <a:pt x="59923" y="14617"/>
                </a:lnTo>
                <a:lnTo>
                  <a:pt x="61066" y="14465"/>
                </a:lnTo>
                <a:lnTo>
                  <a:pt x="61955" y="14465"/>
                </a:lnTo>
                <a:lnTo>
                  <a:pt x="62844" y="14312"/>
                </a:lnTo>
                <a:lnTo>
                  <a:pt x="161244" y="14312"/>
                </a:lnTo>
                <a:lnTo>
                  <a:pt x="161269" y="24"/>
                </a:lnTo>
                <a:lnTo>
                  <a:pt x="59923" y="0"/>
                </a:lnTo>
                <a:close/>
              </a:path>
            </a:pathLst>
          </a:custGeom>
          <a:solidFill>
            <a:srgbClr val="76B8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 idx="4294967295"/>
          </p:nvPr>
        </p:nvSpPr>
        <p:spPr>
          <a:xfrm>
            <a:off x="0" y="593879"/>
            <a:ext cx="8229600" cy="504517"/>
          </a:xfrm>
          <a:prstGeom prst="rect">
            <a:avLst/>
          </a:prstGeom>
        </p:spPr>
        <p:txBody>
          <a:bodyPr vert="horz" wrap="square" lIns="0" tIns="42438" rIns="0" bIns="0" rtlCol="0" anchor="ctr">
            <a:spAutoFit/>
          </a:bodyPr>
          <a:lstStyle/>
          <a:p>
            <a:pPr marL="10583">
              <a:lnSpc>
                <a:spcPts val="3558"/>
              </a:lnSpc>
            </a:pPr>
            <a:r>
              <a:rPr lang="ko-KR" altLang="en-US" spc="-4" dirty="0">
                <a:latin typeface="맑은 고딕"/>
                <a:cs typeface="맑은 고딕"/>
              </a:rPr>
              <a:t>딥 러닝의 추세</a:t>
            </a:r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000680" y="1691586"/>
            <a:ext cx="3775709" cy="37185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9" name="object 9"/>
          <p:cNvSpPr txBox="1"/>
          <p:nvPr/>
        </p:nvSpPr>
        <p:spPr>
          <a:xfrm>
            <a:off x="480906" y="2666164"/>
            <a:ext cx="4370388" cy="26290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 marR="81488"/>
            <a:r>
              <a:rPr sz="1500" b="1" dirty="0">
                <a:latin typeface="맑은 고딕"/>
                <a:cs typeface="맑은 고딕"/>
              </a:rPr>
              <a:t>딥러닝은 세상을 이해하고</a:t>
            </a:r>
            <a:r>
              <a:rPr sz="1500" b="1" spc="4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감지하는</a:t>
            </a:r>
            <a:r>
              <a:rPr sz="1500" b="1" spc="8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인공지능을 개발하는데 가장 촉망받는</a:t>
            </a:r>
            <a:r>
              <a:rPr sz="1500" b="1" spc="4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기술이</a:t>
            </a:r>
            <a:r>
              <a:rPr sz="1500" b="1" spc="8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되고 있음</a:t>
            </a:r>
            <a:r>
              <a:rPr sz="1500" b="1" spc="-4" dirty="0">
                <a:latin typeface="맑은 고딕"/>
                <a:cs typeface="맑은 고딕"/>
              </a:rPr>
              <a:t>.</a:t>
            </a:r>
            <a:endParaRPr sz="1500" b="1" dirty="0">
              <a:latin typeface="맑은 고딕"/>
              <a:cs typeface="맑은 고딕"/>
            </a:endParaRPr>
          </a:p>
          <a:p>
            <a:pPr>
              <a:lnSpc>
                <a:spcPct val="100000"/>
              </a:lnSpc>
            </a:pPr>
            <a:endParaRPr sz="1500" b="1" dirty="0">
              <a:latin typeface="Times New Roman"/>
              <a:cs typeface="Times New Roman"/>
            </a:endParaRPr>
          </a:p>
          <a:p>
            <a:pPr>
              <a:spcBef>
                <a:spcPts val="16"/>
              </a:spcBef>
            </a:pPr>
            <a:endParaRPr sz="1792" b="1" dirty="0">
              <a:latin typeface="Times New Roman"/>
              <a:cs typeface="Times New Roman"/>
            </a:endParaRPr>
          </a:p>
          <a:p>
            <a:pPr marL="10583" marR="81488"/>
            <a:r>
              <a:rPr sz="1500" b="1" dirty="0">
                <a:latin typeface="맑은 고딕"/>
                <a:cs typeface="맑은 고딕"/>
              </a:rPr>
              <a:t>최근에는 여러가지 인지능력</a:t>
            </a:r>
            <a:r>
              <a:rPr sz="1500" b="1" spc="4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프로젝트에</a:t>
            </a:r>
            <a:r>
              <a:rPr sz="1500" b="1" spc="8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집중되고 있고 수많은 성공 사례들이</a:t>
            </a:r>
            <a:r>
              <a:rPr sz="1500" b="1" spc="12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발표되고 있음</a:t>
            </a:r>
            <a:r>
              <a:rPr sz="1500" b="1" spc="-4" dirty="0">
                <a:latin typeface="맑은 고딕"/>
                <a:cs typeface="맑은 고딕"/>
              </a:rPr>
              <a:t>.</a:t>
            </a:r>
            <a:endParaRPr sz="1500" b="1" dirty="0">
              <a:latin typeface="맑은 고딕"/>
              <a:cs typeface="맑은 고딕"/>
            </a:endParaRPr>
          </a:p>
          <a:p>
            <a:pPr>
              <a:lnSpc>
                <a:spcPct val="100000"/>
              </a:lnSpc>
            </a:pPr>
            <a:endParaRPr sz="1500" b="1" dirty="0">
              <a:latin typeface="Times New Roman"/>
              <a:cs typeface="Times New Roman"/>
            </a:endParaRPr>
          </a:p>
          <a:p>
            <a:pPr>
              <a:spcBef>
                <a:spcPts val="17"/>
              </a:spcBef>
            </a:pPr>
            <a:endParaRPr sz="1792" b="1" dirty="0">
              <a:latin typeface="Times New Roman"/>
              <a:cs typeface="Times New Roman"/>
            </a:endParaRPr>
          </a:p>
          <a:p>
            <a:pPr marL="10583" marR="4233"/>
            <a:r>
              <a:rPr sz="1500" b="1" dirty="0">
                <a:latin typeface="맑은 고딕"/>
                <a:cs typeface="맑은 고딕"/>
              </a:rPr>
              <a:t>인터넷 포탈 회사들이</a:t>
            </a:r>
            <a:r>
              <a:rPr sz="1500" b="1" spc="-8" dirty="0">
                <a:latin typeface="맑은 고딕"/>
                <a:cs typeface="맑은 고딕"/>
              </a:rPr>
              <a:t>(구글</a:t>
            </a:r>
            <a:r>
              <a:rPr sz="1500" b="1" spc="-4" dirty="0">
                <a:latin typeface="맑은 고딕"/>
                <a:cs typeface="맑은 고딕"/>
              </a:rPr>
              <a:t>,</a:t>
            </a:r>
            <a:r>
              <a:rPr sz="1500" b="1" spc="12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바이두</a:t>
            </a:r>
            <a:r>
              <a:rPr sz="1500" b="1" spc="-4" dirty="0">
                <a:latin typeface="맑은 고딕"/>
                <a:cs typeface="맑은 고딕"/>
              </a:rPr>
              <a:t>,</a:t>
            </a:r>
            <a:r>
              <a:rPr sz="1500" b="1" dirty="0">
                <a:latin typeface="맑은 고딕"/>
                <a:cs typeface="맑은 고딕"/>
              </a:rPr>
              <a:t> 페이스북</a:t>
            </a:r>
            <a:r>
              <a:rPr sz="1500" b="1" spc="-8" dirty="0">
                <a:latin typeface="맑은 고딕"/>
                <a:cs typeface="맑은 고딕"/>
              </a:rPr>
              <a:t>)</a:t>
            </a:r>
            <a:r>
              <a:rPr sz="1500" b="1" spc="4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가장 앞서서 개발을 하고 있으며</a:t>
            </a:r>
            <a:r>
              <a:rPr sz="1500" b="1" spc="12" dirty="0">
                <a:latin typeface="맑은 고딕"/>
                <a:cs typeface="맑은 고딕"/>
              </a:rPr>
              <a:t> </a:t>
            </a:r>
            <a:r>
              <a:rPr sz="1500" b="1" spc="-12" dirty="0">
                <a:latin typeface="맑은 고딕"/>
                <a:cs typeface="맑은 고딕"/>
              </a:rPr>
              <a:t>GP</a:t>
            </a:r>
            <a:r>
              <a:rPr sz="1500" b="1" spc="-17" dirty="0">
                <a:latin typeface="맑은 고딕"/>
                <a:cs typeface="맑은 고딕"/>
              </a:rPr>
              <a:t>U</a:t>
            </a:r>
            <a:r>
              <a:rPr sz="1500" b="1" dirty="0">
                <a:latin typeface="맑은 고딕"/>
                <a:cs typeface="맑은 고딕"/>
              </a:rPr>
              <a:t>를</a:t>
            </a:r>
            <a:r>
              <a:rPr sz="1500" b="1" spc="-8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사용한</a:t>
            </a:r>
            <a:r>
              <a:rPr sz="1500" b="1" spc="8" dirty="0">
                <a:latin typeface="맑은 고딕"/>
                <a:cs typeface="맑은 고딕"/>
              </a:rPr>
              <a:t> </a:t>
            </a:r>
            <a:r>
              <a:rPr sz="1500" b="1" dirty="0">
                <a:latin typeface="맑은 고딕"/>
                <a:cs typeface="맑은 고딕"/>
              </a:rPr>
              <a:t>다양한 </a:t>
            </a:r>
            <a:r>
              <a:rPr sz="1500" b="1" spc="-4" dirty="0">
                <a:latin typeface="맑은 고딕"/>
                <a:cs typeface="맑은 고딕"/>
              </a:rPr>
              <a:t>딥러</a:t>
            </a:r>
            <a:r>
              <a:rPr sz="1500" b="1" dirty="0">
                <a:latin typeface="맑은 고딕"/>
                <a:cs typeface="맑은 고딕"/>
              </a:rPr>
              <a:t>닝 </a:t>
            </a:r>
            <a:r>
              <a:rPr sz="1500" b="1" spc="-4" dirty="0">
                <a:latin typeface="맑은 고딕"/>
                <a:cs typeface="맑은 고딕"/>
              </a:rPr>
              <a:t>연구들</a:t>
            </a:r>
            <a:r>
              <a:rPr sz="1500" b="1" dirty="0">
                <a:latin typeface="맑은 고딕"/>
                <a:cs typeface="맑은 고딕"/>
              </a:rPr>
              <a:t>과 </a:t>
            </a:r>
            <a:r>
              <a:rPr sz="1500" b="1" spc="-4" dirty="0">
                <a:latin typeface="맑은 고딕"/>
                <a:cs typeface="맑은 고딕"/>
              </a:rPr>
              <a:t>성과들</a:t>
            </a:r>
            <a:r>
              <a:rPr sz="1500" b="1" dirty="0">
                <a:latin typeface="맑은 고딕"/>
                <a:cs typeface="맑은 고딕"/>
              </a:rPr>
              <a:t>이 </a:t>
            </a:r>
            <a:r>
              <a:rPr sz="1500" b="1" spc="-4" dirty="0">
                <a:latin typeface="맑은 고딕"/>
                <a:cs typeface="맑은 고딕"/>
              </a:rPr>
              <a:t>적용되</a:t>
            </a:r>
            <a:r>
              <a:rPr sz="1500" b="1" dirty="0">
                <a:latin typeface="맑은 고딕"/>
                <a:cs typeface="맑은 고딕"/>
              </a:rPr>
              <a:t>고</a:t>
            </a:r>
            <a:r>
              <a:rPr sz="1500" b="1" spc="8" dirty="0">
                <a:latin typeface="맑은 고딕"/>
                <a:cs typeface="맑은 고딕"/>
              </a:rPr>
              <a:t> </a:t>
            </a:r>
            <a:r>
              <a:rPr sz="1500" b="1" spc="-4" dirty="0">
                <a:latin typeface="맑은 고딕"/>
                <a:cs typeface="맑은 고딕"/>
              </a:rPr>
              <a:t>있음</a:t>
            </a:r>
            <a:r>
              <a:rPr sz="1500" b="1" dirty="0">
                <a:latin typeface="맑은 고딕"/>
                <a:cs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10229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3924" algn="r"/>
            <a:r>
              <a:rPr sz="708" dirty="0">
                <a:solidFill>
                  <a:srgbClr val="505050"/>
                </a:solidFill>
                <a:latin typeface="Trebuchet MS"/>
                <a:cs typeface="Trebuchet MS"/>
              </a:rPr>
              <a:t>5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07358" y="5678169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8" name="object 8"/>
          <p:cNvSpPr txBox="1"/>
          <p:nvPr/>
        </p:nvSpPr>
        <p:spPr>
          <a:xfrm>
            <a:off x="609600" y="1377188"/>
            <a:ext cx="3086628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>
              <a:lnSpc>
                <a:spcPts val="2362"/>
              </a:lnSpc>
            </a:pPr>
            <a:r>
              <a:rPr lang="ko-KR" altLang="en-US" sz="2000" b="1" dirty="0">
                <a:latin typeface="맑은 고딕"/>
                <a:cs typeface="맑은 고딕"/>
              </a:rPr>
              <a:t>딥 러닝 적용 분야</a:t>
            </a:r>
            <a:endParaRPr sz="2000" b="1" dirty="0">
              <a:latin typeface="맑은 고딕"/>
              <a:cs typeface="맑은 고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58686" y="5463404"/>
            <a:ext cx="1898121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6636" marR="4233" indent="-246582">
              <a:lnSpc>
                <a:spcPts val="1167"/>
              </a:lnSpc>
            </a:pPr>
            <a:r>
              <a:rPr sz="1083" spc="-12" dirty="0">
                <a:latin typeface="맑은 고딕"/>
                <a:cs typeface="맑은 고딕"/>
              </a:rPr>
              <a:t>유방암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조직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체세포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분열</a:t>
            </a:r>
            <a:r>
              <a:rPr sz="1083" spc="21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감지</a:t>
            </a:r>
            <a:r>
              <a:rPr sz="1083" spc="-4" dirty="0">
                <a:latin typeface="맑은 고딕"/>
                <a:cs typeface="맑은 고딕"/>
              </a:rPr>
              <a:t>, </a:t>
            </a:r>
            <a:r>
              <a:rPr sz="1083" spc="-12" dirty="0">
                <a:latin typeface="맑은 고딕"/>
                <a:cs typeface="맑은 고딕"/>
              </a:rPr>
              <a:t>체적의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뇌</a:t>
            </a:r>
            <a:r>
              <a:rPr sz="1083" spc="-4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이미지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분할</a:t>
            </a:r>
            <a:endParaRPr sz="1083" dirty="0">
              <a:latin typeface="맑은 고딕"/>
              <a:cs typeface="맑은 고딕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37117" y="1990091"/>
            <a:ext cx="3786188" cy="1380595"/>
          </a:xfrm>
          <a:custGeom>
            <a:avLst/>
            <a:gdLst/>
            <a:ahLst/>
            <a:cxnLst/>
            <a:rect l="l" t="t" r="r" b="b"/>
            <a:pathLst>
              <a:path w="4543425" h="1656714">
                <a:moveTo>
                  <a:pt x="0" y="1656588"/>
                </a:moveTo>
                <a:lnTo>
                  <a:pt x="4543044" y="1656588"/>
                </a:lnTo>
                <a:lnTo>
                  <a:pt x="4543044" y="0"/>
                </a:lnTo>
                <a:lnTo>
                  <a:pt x="0" y="0"/>
                </a:lnTo>
                <a:lnTo>
                  <a:pt x="0" y="1656588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1" name="object 11"/>
          <p:cNvSpPr/>
          <p:nvPr/>
        </p:nvSpPr>
        <p:spPr>
          <a:xfrm>
            <a:off x="633306" y="4008121"/>
            <a:ext cx="3784600" cy="1382183"/>
          </a:xfrm>
          <a:custGeom>
            <a:avLst/>
            <a:gdLst/>
            <a:ahLst/>
            <a:cxnLst/>
            <a:rect l="l" t="t" r="r" b="b"/>
            <a:pathLst>
              <a:path w="4541520" h="1658620">
                <a:moveTo>
                  <a:pt x="0" y="1658112"/>
                </a:moveTo>
                <a:lnTo>
                  <a:pt x="4541520" y="1658112"/>
                </a:lnTo>
                <a:lnTo>
                  <a:pt x="4541520" y="0"/>
                </a:lnTo>
                <a:lnTo>
                  <a:pt x="0" y="0"/>
                </a:lnTo>
                <a:lnTo>
                  <a:pt x="0" y="1658112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2" name="object 12"/>
          <p:cNvSpPr/>
          <p:nvPr/>
        </p:nvSpPr>
        <p:spPr>
          <a:xfrm>
            <a:off x="4609676" y="4001770"/>
            <a:ext cx="3786188" cy="1380595"/>
          </a:xfrm>
          <a:custGeom>
            <a:avLst/>
            <a:gdLst/>
            <a:ahLst/>
            <a:cxnLst/>
            <a:rect l="l" t="t" r="r" b="b"/>
            <a:pathLst>
              <a:path w="4543425" h="1656714">
                <a:moveTo>
                  <a:pt x="0" y="1656587"/>
                </a:moveTo>
                <a:lnTo>
                  <a:pt x="4543044" y="1656587"/>
                </a:lnTo>
                <a:lnTo>
                  <a:pt x="4543044" y="0"/>
                </a:lnTo>
                <a:lnTo>
                  <a:pt x="0" y="0"/>
                </a:lnTo>
                <a:lnTo>
                  <a:pt x="0" y="1656587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3" name="object 13"/>
          <p:cNvSpPr/>
          <p:nvPr/>
        </p:nvSpPr>
        <p:spPr>
          <a:xfrm>
            <a:off x="4591896" y="4008120"/>
            <a:ext cx="2503170" cy="13741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4" name="object 14"/>
          <p:cNvSpPr/>
          <p:nvPr/>
        </p:nvSpPr>
        <p:spPr>
          <a:xfrm>
            <a:off x="7004896" y="4006850"/>
            <a:ext cx="1376680" cy="137287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5" name="object 15"/>
          <p:cNvSpPr/>
          <p:nvPr/>
        </p:nvSpPr>
        <p:spPr>
          <a:xfrm>
            <a:off x="4591897" y="3994149"/>
            <a:ext cx="3801533" cy="1849438"/>
          </a:xfrm>
          <a:custGeom>
            <a:avLst/>
            <a:gdLst/>
            <a:ahLst/>
            <a:cxnLst/>
            <a:rect l="l" t="t" r="r" b="b"/>
            <a:pathLst>
              <a:path w="4561840" h="2219325">
                <a:moveTo>
                  <a:pt x="0" y="2218944"/>
                </a:moveTo>
                <a:lnTo>
                  <a:pt x="4561332" y="2218944"/>
                </a:lnTo>
                <a:lnTo>
                  <a:pt x="4561332" y="0"/>
                </a:lnTo>
                <a:lnTo>
                  <a:pt x="0" y="0"/>
                </a:lnTo>
                <a:lnTo>
                  <a:pt x="0" y="2218944"/>
                </a:lnTo>
                <a:close/>
              </a:path>
            </a:pathLst>
          </a:custGeom>
          <a:ln w="12192">
            <a:solidFill>
              <a:srgbClr val="5A5A5A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6" name="object 16"/>
          <p:cNvSpPr/>
          <p:nvPr/>
        </p:nvSpPr>
        <p:spPr>
          <a:xfrm>
            <a:off x="5912696" y="1990090"/>
            <a:ext cx="2476500" cy="13817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7" name="object 17"/>
          <p:cNvSpPr/>
          <p:nvPr/>
        </p:nvSpPr>
        <p:spPr>
          <a:xfrm>
            <a:off x="5487247" y="2576831"/>
            <a:ext cx="458470" cy="28320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8" name="object 18"/>
          <p:cNvSpPr/>
          <p:nvPr/>
        </p:nvSpPr>
        <p:spPr>
          <a:xfrm>
            <a:off x="5524712" y="2599267"/>
            <a:ext cx="381528" cy="205316"/>
          </a:xfrm>
          <a:custGeom>
            <a:avLst/>
            <a:gdLst/>
            <a:ahLst/>
            <a:cxnLst/>
            <a:rect l="l" t="t" r="r" b="b"/>
            <a:pathLst>
              <a:path w="457834" h="246380">
                <a:moveTo>
                  <a:pt x="0" y="246125"/>
                </a:moveTo>
                <a:lnTo>
                  <a:pt x="457581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9" name="object 19"/>
          <p:cNvSpPr/>
          <p:nvPr/>
        </p:nvSpPr>
        <p:spPr>
          <a:xfrm>
            <a:off x="5485978" y="2465071"/>
            <a:ext cx="312419" cy="3936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0" name="object 20"/>
          <p:cNvSpPr/>
          <p:nvPr/>
        </p:nvSpPr>
        <p:spPr>
          <a:xfrm>
            <a:off x="5524713" y="2487507"/>
            <a:ext cx="234421" cy="316971"/>
          </a:xfrm>
          <a:custGeom>
            <a:avLst/>
            <a:gdLst/>
            <a:ahLst/>
            <a:cxnLst/>
            <a:rect l="l" t="t" r="r" b="b"/>
            <a:pathLst>
              <a:path w="281304" h="380364">
                <a:moveTo>
                  <a:pt x="0" y="380238"/>
                </a:moveTo>
                <a:lnTo>
                  <a:pt x="280797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1" name="object 21"/>
          <p:cNvSpPr/>
          <p:nvPr/>
        </p:nvSpPr>
        <p:spPr>
          <a:xfrm>
            <a:off x="5484706" y="2359659"/>
            <a:ext cx="158750" cy="49784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2" name="object 22"/>
          <p:cNvSpPr/>
          <p:nvPr/>
        </p:nvSpPr>
        <p:spPr>
          <a:xfrm>
            <a:off x="5524713" y="2382626"/>
            <a:ext cx="79375" cy="421746"/>
          </a:xfrm>
          <a:custGeom>
            <a:avLst/>
            <a:gdLst/>
            <a:ahLst/>
            <a:cxnLst/>
            <a:rect l="l" t="t" r="r" b="b"/>
            <a:pathLst>
              <a:path w="95250" h="506094">
                <a:moveTo>
                  <a:pt x="0" y="506095"/>
                </a:moveTo>
                <a:lnTo>
                  <a:pt x="95123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3" name="object 23"/>
          <p:cNvSpPr/>
          <p:nvPr/>
        </p:nvSpPr>
        <p:spPr>
          <a:xfrm>
            <a:off x="5417398" y="2247899"/>
            <a:ext cx="147319" cy="60960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4" name="object 24"/>
          <p:cNvSpPr/>
          <p:nvPr/>
        </p:nvSpPr>
        <p:spPr>
          <a:xfrm>
            <a:off x="5456662" y="2270867"/>
            <a:ext cx="68263" cy="533929"/>
          </a:xfrm>
          <a:custGeom>
            <a:avLst/>
            <a:gdLst/>
            <a:ahLst/>
            <a:cxnLst/>
            <a:rect l="l" t="t" r="r" b="b"/>
            <a:pathLst>
              <a:path w="81915" h="640714">
                <a:moveTo>
                  <a:pt x="81660" y="640207"/>
                </a:moveTo>
                <a:lnTo>
                  <a:pt x="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5" name="object 25"/>
          <p:cNvSpPr/>
          <p:nvPr/>
        </p:nvSpPr>
        <p:spPr>
          <a:xfrm>
            <a:off x="5270077" y="2136141"/>
            <a:ext cx="293370" cy="72135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6" name="object 26"/>
          <p:cNvSpPr/>
          <p:nvPr/>
        </p:nvSpPr>
        <p:spPr>
          <a:xfrm>
            <a:off x="5309236" y="2159106"/>
            <a:ext cx="215899" cy="645583"/>
          </a:xfrm>
          <a:custGeom>
            <a:avLst/>
            <a:gdLst/>
            <a:ahLst/>
            <a:cxnLst/>
            <a:rect l="l" t="t" r="r" b="b"/>
            <a:pathLst>
              <a:path w="259079" h="774700">
                <a:moveTo>
                  <a:pt x="258572" y="774318"/>
                </a:move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7" name="object 27"/>
          <p:cNvSpPr/>
          <p:nvPr/>
        </p:nvSpPr>
        <p:spPr>
          <a:xfrm>
            <a:off x="5333577" y="2576829"/>
            <a:ext cx="612140" cy="17907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8" name="object 28"/>
          <p:cNvSpPr/>
          <p:nvPr/>
        </p:nvSpPr>
        <p:spPr>
          <a:xfrm>
            <a:off x="5369984" y="2599267"/>
            <a:ext cx="536046" cy="100542"/>
          </a:xfrm>
          <a:custGeom>
            <a:avLst/>
            <a:gdLst/>
            <a:ahLst/>
            <a:cxnLst/>
            <a:rect l="l" t="t" r="r" b="b"/>
            <a:pathLst>
              <a:path w="643254" h="120650">
                <a:moveTo>
                  <a:pt x="0" y="120269"/>
                </a:moveTo>
                <a:lnTo>
                  <a:pt x="643255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9" name="object 29"/>
          <p:cNvSpPr/>
          <p:nvPr/>
        </p:nvSpPr>
        <p:spPr>
          <a:xfrm>
            <a:off x="5332309" y="2465069"/>
            <a:ext cx="466089" cy="28956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0" name="object 30"/>
          <p:cNvSpPr/>
          <p:nvPr/>
        </p:nvSpPr>
        <p:spPr>
          <a:xfrm>
            <a:off x="5369984" y="2487506"/>
            <a:ext cx="388938" cy="212196"/>
          </a:xfrm>
          <a:custGeom>
            <a:avLst/>
            <a:gdLst/>
            <a:ahLst/>
            <a:cxnLst/>
            <a:rect l="l" t="t" r="r" b="b"/>
            <a:pathLst>
              <a:path w="466725" h="254635">
                <a:moveTo>
                  <a:pt x="0" y="254381"/>
                </a:moveTo>
                <a:lnTo>
                  <a:pt x="46647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1" name="object 31"/>
          <p:cNvSpPr/>
          <p:nvPr/>
        </p:nvSpPr>
        <p:spPr>
          <a:xfrm>
            <a:off x="5331038" y="2359661"/>
            <a:ext cx="312419" cy="39496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2" name="object 32"/>
          <p:cNvSpPr/>
          <p:nvPr/>
        </p:nvSpPr>
        <p:spPr>
          <a:xfrm>
            <a:off x="5369985" y="2382627"/>
            <a:ext cx="234421" cy="316971"/>
          </a:xfrm>
          <a:custGeom>
            <a:avLst/>
            <a:gdLst/>
            <a:ahLst/>
            <a:cxnLst/>
            <a:rect l="l" t="t" r="r" b="b"/>
            <a:pathLst>
              <a:path w="281304" h="380364">
                <a:moveTo>
                  <a:pt x="0" y="380238"/>
                </a:moveTo>
                <a:lnTo>
                  <a:pt x="280797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3" name="object 33"/>
          <p:cNvSpPr/>
          <p:nvPr/>
        </p:nvSpPr>
        <p:spPr>
          <a:xfrm>
            <a:off x="5331036" y="2247901"/>
            <a:ext cx="165100" cy="504189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4" name="object 34"/>
          <p:cNvSpPr/>
          <p:nvPr/>
        </p:nvSpPr>
        <p:spPr>
          <a:xfrm>
            <a:off x="5369985" y="2270866"/>
            <a:ext cx="86783" cy="428625"/>
          </a:xfrm>
          <a:custGeom>
            <a:avLst/>
            <a:gdLst/>
            <a:ahLst/>
            <a:cxnLst/>
            <a:rect l="l" t="t" r="r" b="b"/>
            <a:pathLst>
              <a:path w="104140" h="514350">
                <a:moveTo>
                  <a:pt x="0" y="514350"/>
                </a:moveTo>
                <a:lnTo>
                  <a:pt x="104013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5" name="object 35"/>
          <p:cNvSpPr/>
          <p:nvPr/>
        </p:nvSpPr>
        <p:spPr>
          <a:xfrm>
            <a:off x="5270077" y="2136141"/>
            <a:ext cx="139700" cy="61594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6" name="object 36"/>
          <p:cNvSpPr/>
          <p:nvPr/>
        </p:nvSpPr>
        <p:spPr>
          <a:xfrm>
            <a:off x="5309235" y="2159105"/>
            <a:ext cx="60854" cy="540808"/>
          </a:xfrm>
          <a:custGeom>
            <a:avLst/>
            <a:gdLst/>
            <a:ahLst/>
            <a:cxnLst/>
            <a:rect l="l" t="t" r="r" b="b"/>
            <a:pathLst>
              <a:path w="73025" h="648969">
                <a:moveTo>
                  <a:pt x="72898" y="648462"/>
                </a:moveTo>
                <a:lnTo>
                  <a:pt x="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7" name="object 37"/>
          <p:cNvSpPr/>
          <p:nvPr/>
        </p:nvSpPr>
        <p:spPr>
          <a:xfrm>
            <a:off x="5187526" y="2565401"/>
            <a:ext cx="758190" cy="90169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8" name="object 38"/>
          <p:cNvSpPr/>
          <p:nvPr/>
        </p:nvSpPr>
        <p:spPr>
          <a:xfrm>
            <a:off x="5222664" y="2587730"/>
            <a:ext cx="683683" cy="11642"/>
          </a:xfrm>
          <a:custGeom>
            <a:avLst/>
            <a:gdLst/>
            <a:ahLst/>
            <a:cxnLst/>
            <a:rect l="l" t="t" r="r" b="b"/>
            <a:pathLst>
              <a:path w="820420" h="13969">
                <a:moveTo>
                  <a:pt x="0" y="0"/>
                </a:moveTo>
                <a:lnTo>
                  <a:pt x="820038" y="13843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39" name="object 39"/>
          <p:cNvSpPr/>
          <p:nvPr/>
        </p:nvSpPr>
        <p:spPr>
          <a:xfrm>
            <a:off x="5184987" y="2359661"/>
            <a:ext cx="458470" cy="283209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0" name="object 40"/>
          <p:cNvSpPr/>
          <p:nvPr/>
        </p:nvSpPr>
        <p:spPr>
          <a:xfrm>
            <a:off x="5222663" y="2382626"/>
            <a:ext cx="381528" cy="205316"/>
          </a:xfrm>
          <a:custGeom>
            <a:avLst/>
            <a:gdLst/>
            <a:ahLst/>
            <a:cxnLst/>
            <a:rect l="l" t="t" r="r" b="b"/>
            <a:pathLst>
              <a:path w="457834" h="246380">
                <a:moveTo>
                  <a:pt x="0" y="246125"/>
                </a:moveTo>
                <a:lnTo>
                  <a:pt x="457581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1" name="object 41"/>
          <p:cNvSpPr/>
          <p:nvPr/>
        </p:nvSpPr>
        <p:spPr>
          <a:xfrm>
            <a:off x="5183719" y="2247901"/>
            <a:ext cx="312419" cy="394969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2" name="object 42"/>
          <p:cNvSpPr/>
          <p:nvPr/>
        </p:nvSpPr>
        <p:spPr>
          <a:xfrm>
            <a:off x="5222664" y="2270866"/>
            <a:ext cx="234421" cy="316971"/>
          </a:xfrm>
          <a:custGeom>
            <a:avLst/>
            <a:gdLst/>
            <a:ahLst/>
            <a:cxnLst/>
            <a:rect l="l" t="t" r="r" b="b"/>
            <a:pathLst>
              <a:path w="281304" h="380364">
                <a:moveTo>
                  <a:pt x="0" y="380238"/>
                </a:moveTo>
                <a:lnTo>
                  <a:pt x="280797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3" name="object 43"/>
          <p:cNvSpPr/>
          <p:nvPr/>
        </p:nvSpPr>
        <p:spPr>
          <a:xfrm>
            <a:off x="5183717" y="2136141"/>
            <a:ext cx="165100" cy="504189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4" name="object 44"/>
          <p:cNvSpPr/>
          <p:nvPr/>
        </p:nvSpPr>
        <p:spPr>
          <a:xfrm>
            <a:off x="5222664" y="2159106"/>
            <a:ext cx="86783" cy="428625"/>
          </a:xfrm>
          <a:custGeom>
            <a:avLst/>
            <a:gdLst/>
            <a:ahLst/>
            <a:cxnLst/>
            <a:rect l="l" t="t" r="r" b="b"/>
            <a:pathLst>
              <a:path w="104139" h="514350">
                <a:moveTo>
                  <a:pt x="0" y="514350"/>
                </a:moveTo>
                <a:lnTo>
                  <a:pt x="103886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5" name="object 45"/>
          <p:cNvSpPr/>
          <p:nvPr/>
        </p:nvSpPr>
        <p:spPr>
          <a:xfrm>
            <a:off x="5176099" y="2884172"/>
            <a:ext cx="312419" cy="394969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6" name="object 46"/>
          <p:cNvSpPr/>
          <p:nvPr/>
        </p:nvSpPr>
        <p:spPr>
          <a:xfrm>
            <a:off x="5215362" y="2905866"/>
            <a:ext cx="234421" cy="316971"/>
          </a:xfrm>
          <a:custGeom>
            <a:avLst/>
            <a:gdLst/>
            <a:ahLst/>
            <a:cxnLst/>
            <a:rect l="l" t="t" r="r" b="b"/>
            <a:pathLst>
              <a:path w="281304" h="380364">
                <a:moveTo>
                  <a:pt x="280797" y="0"/>
                </a:moveTo>
                <a:lnTo>
                  <a:pt x="0" y="380111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7" name="object 47"/>
          <p:cNvSpPr/>
          <p:nvPr/>
        </p:nvSpPr>
        <p:spPr>
          <a:xfrm>
            <a:off x="5176097" y="2777490"/>
            <a:ext cx="158750" cy="497840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8" name="object 48"/>
          <p:cNvSpPr/>
          <p:nvPr/>
        </p:nvSpPr>
        <p:spPr>
          <a:xfrm>
            <a:off x="5215361" y="2800879"/>
            <a:ext cx="79375" cy="421746"/>
          </a:xfrm>
          <a:custGeom>
            <a:avLst/>
            <a:gdLst/>
            <a:ahLst/>
            <a:cxnLst/>
            <a:rect l="l" t="t" r="r" b="b"/>
            <a:pathLst>
              <a:path w="95250" h="506094">
                <a:moveTo>
                  <a:pt x="0" y="506094"/>
                </a:moveTo>
                <a:lnTo>
                  <a:pt x="9525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9" name="object 49"/>
          <p:cNvSpPr/>
          <p:nvPr/>
        </p:nvSpPr>
        <p:spPr>
          <a:xfrm>
            <a:off x="5107516" y="2665730"/>
            <a:ext cx="147320" cy="609600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0" name="object 50"/>
          <p:cNvSpPr/>
          <p:nvPr/>
        </p:nvSpPr>
        <p:spPr>
          <a:xfrm>
            <a:off x="5147312" y="2689120"/>
            <a:ext cx="68263" cy="533929"/>
          </a:xfrm>
          <a:custGeom>
            <a:avLst/>
            <a:gdLst/>
            <a:ahLst/>
            <a:cxnLst/>
            <a:rect l="l" t="t" r="r" b="b"/>
            <a:pathLst>
              <a:path w="81914" h="640714">
                <a:moveTo>
                  <a:pt x="81661" y="640207"/>
                </a:moveTo>
                <a:lnTo>
                  <a:pt x="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1" name="object 51"/>
          <p:cNvSpPr/>
          <p:nvPr/>
        </p:nvSpPr>
        <p:spPr>
          <a:xfrm>
            <a:off x="5023699" y="2882901"/>
            <a:ext cx="464819" cy="290829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2" name="object 52"/>
          <p:cNvSpPr/>
          <p:nvPr/>
        </p:nvSpPr>
        <p:spPr>
          <a:xfrm>
            <a:off x="5060739" y="2905865"/>
            <a:ext cx="388938" cy="212196"/>
          </a:xfrm>
          <a:custGeom>
            <a:avLst/>
            <a:gdLst/>
            <a:ahLst/>
            <a:cxnLst/>
            <a:rect l="l" t="t" r="r" b="b"/>
            <a:pathLst>
              <a:path w="466725" h="254635">
                <a:moveTo>
                  <a:pt x="0" y="254253"/>
                </a:moveTo>
                <a:lnTo>
                  <a:pt x="466344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3" name="object 53"/>
          <p:cNvSpPr/>
          <p:nvPr/>
        </p:nvSpPr>
        <p:spPr>
          <a:xfrm>
            <a:off x="5022428" y="2777490"/>
            <a:ext cx="312419" cy="394970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4" name="object 54"/>
          <p:cNvSpPr/>
          <p:nvPr/>
        </p:nvSpPr>
        <p:spPr>
          <a:xfrm>
            <a:off x="5060740" y="2800880"/>
            <a:ext cx="234421" cy="316971"/>
          </a:xfrm>
          <a:custGeom>
            <a:avLst/>
            <a:gdLst/>
            <a:ahLst/>
            <a:cxnLst/>
            <a:rect l="l" t="t" r="r" b="b"/>
            <a:pathLst>
              <a:path w="281304" h="380364">
                <a:moveTo>
                  <a:pt x="0" y="380238"/>
                </a:moveTo>
                <a:lnTo>
                  <a:pt x="280797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5" name="object 55"/>
          <p:cNvSpPr/>
          <p:nvPr/>
        </p:nvSpPr>
        <p:spPr>
          <a:xfrm>
            <a:off x="5021156" y="2665732"/>
            <a:ext cx="165100" cy="505459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6" name="object 56"/>
          <p:cNvSpPr/>
          <p:nvPr/>
        </p:nvSpPr>
        <p:spPr>
          <a:xfrm>
            <a:off x="5060740" y="2689119"/>
            <a:ext cx="86783" cy="428625"/>
          </a:xfrm>
          <a:custGeom>
            <a:avLst/>
            <a:gdLst/>
            <a:ahLst/>
            <a:cxnLst/>
            <a:rect l="l" t="t" r="r" b="b"/>
            <a:pathLst>
              <a:path w="104139" h="514350">
                <a:moveTo>
                  <a:pt x="0" y="514350"/>
                </a:moveTo>
                <a:lnTo>
                  <a:pt x="103886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7" name="object 57"/>
          <p:cNvSpPr/>
          <p:nvPr/>
        </p:nvSpPr>
        <p:spPr>
          <a:xfrm>
            <a:off x="4877648" y="2882899"/>
            <a:ext cx="610869" cy="179070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8" name="object 58"/>
          <p:cNvSpPr/>
          <p:nvPr/>
        </p:nvSpPr>
        <p:spPr>
          <a:xfrm>
            <a:off x="4913312" y="2905865"/>
            <a:ext cx="536046" cy="100542"/>
          </a:xfrm>
          <a:custGeom>
            <a:avLst/>
            <a:gdLst/>
            <a:ahLst/>
            <a:cxnLst/>
            <a:rect l="l" t="t" r="r" b="b"/>
            <a:pathLst>
              <a:path w="643254" h="120650">
                <a:moveTo>
                  <a:pt x="0" y="120141"/>
                </a:moveTo>
                <a:lnTo>
                  <a:pt x="643255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9" name="object 59"/>
          <p:cNvSpPr/>
          <p:nvPr/>
        </p:nvSpPr>
        <p:spPr>
          <a:xfrm>
            <a:off x="4876378" y="2777492"/>
            <a:ext cx="458469" cy="284479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0" name="object 60"/>
          <p:cNvSpPr/>
          <p:nvPr/>
        </p:nvSpPr>
        <p:spPr>
          <a:xfrm>
            <a:off x="4913312" y="2800879"/>
            <a:ext cx="381528" cy="205316"/>
          </a:xfrm>
          <a:custGeom>
            <a:avLst/>
            <a:gdLst/>
            <a:ahLst/>
            <a:cxnLst/>
            <a:rect l="l" t="t" r="r" b="b"/>
            <a:pathLst>
              <a:path w="457835" h="246380">
                <a:moveTo>
                  <a:pt x="0" y="246125"/>
                </a:moveTo>
                <a:lnTo>
                  <a:pt x="457708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1" name="object 61"/>
          <p:cNvSpPr/>
          <p:nvPr/>
        </p:nvSpPr>
        <p:spPr>
          <a:xfrm>
            <a:off x="4875109" y="2665732"/>
            <a:ext cx="311149" cy="394969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2" name="object 62"/>
          <p:cNvSpPr/>
          <p:nvPr/>
        </p:nvSpPr>
        <p:spPr>
          <a:xfrm>
            <a:off x="4790238" y="2030484"/>
            <a:ext cx="1236081" cy="1326001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3" name="object 63"/>
          <p:cNvSpPr/>
          <p:nvPr/>
        </p:nvSpPr>
        <p:spPr>
          <a:xfrm>
            <a:off x="637117" y="4008120"/>
            <a:ext cx="3780790" cy="1363980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4" name="object 64"/>
          <p:cNvSpPr/>
          <p:nvPr/>
        </p:nvSpPr>
        <p:spPr>
          <a:xfrm>
            <a:off x="637117" y="1996442"/>
            <a:ext cx="3775710" cy="1399539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65" name="object 65"/>
          <p:cNvSpPr txBox="1"/>
          <p:nvPr/>
        </p:nvSpPr>
        <p:spPr>
          <a:xfrm>
            <a:off x="618068" y="1977390"/>
            <a:ext cx="3801533" cy="1744388"/>
          </a:xfrm>
          <a:prstGeom prst="rect">
            <a:avLst/>
          </a:prstGeom>
          <a:ln w="12192">
            <a:solidFill>
              <a:srgbClr val="5A5A5A"/>
            </a:solidFill>
          </a:ln>
        </p:spPr>
        <p:txBody>
          <a:bodyPr vert="horz" wrap="square" lIns="0" tIns="0" rIns="0" bIns="0" rtlCol="0">
            <a:noAutofit/>
          </a:bodyPr>
          <a:lstStyle/>
          <a:p>
            <a:pPr marL="12170"/>
            <a:r>
              <a:rPr sz="1667" b="1" dirty="0">
                <a:latin typeface="맑은 고딕"/>
                <a:cs typeface="맑은 고딕"/>
              </a:rPr>
              <a:t>이미지분야</a:t>
            </a:r>
            <a:endParaRPr sz="1667" dirty="0">
              <a:latin typeface="맑은 고딕"/>
              <a:cs typeface="맑은 고딕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 marL="234941">
              <a:spcBef>
                <a:spcPts val="1491"/>
              </a:spcBef>
            </a:pPr>
            <a:r>
              <a:rPr sz="1083" spc="-12" dirty="0">
                <a:latin typeface="맑은 고딕"/>
                <a:cs typeface="맑은 고딕"/>
              </a:rPr>
              <a:t>이미지</a:t>
            </a:r>
            <a:r>
              <a:rPr sz="1083" spc="21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분류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물체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감지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위치와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움직임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인식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장면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이해</a:t>
            </a:r>
            <a:endParaRPr sz="1083" dirty="0">
              <a:latin typeface="맑은 고딕"/>
              <a:cs typeface="맑은 고딕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624417" y="3995419"/>
            <a:ext cx="3801533" cy="1744388"/>
          </a:xfrm>
          <a:prstGeom prst="rect">
            <a:avLst/>
          </a:prstGeom>
          <a:ln w="12192">
            <a:solidFill>
              <a:srgbClr val="5A5A5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38628"/>
            <a:r>
              <a:rPr sz="1667" b="1" dirty="0">
                <a:latin typeface="맑은 고딕"/>
                <a:cs typeface="맑은 고딕"/>
              </a:rPr>
              <a:t>자동차응용</a:t>
            </a:r>
            <a:endParaRPr sz="1667" dirty="0">
              <a:latin typeface="맑은 고딕"/>
              <a:cs typeface="맑은 고딕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67" dirty="0">
              <a:latin typeface="Times New Roman"/>
              <a:cs typeface="Times New Roman"/>
            </a:endParaRPr>
          </a:p>
          <a:p>
            <a:pPr>
              <a:spcBef>
                <a:spcPts val="29"/>
              </a:spcBef>
            </a:pPr>
            <a:endParaRPr sz="1917" dirty="0">
              <a:latin typeface="Times New Roman"/>
              <a:cs typeface="Times New Roman"/>
            </a:endParaRPr>
          </a:p>
          <a:p>
            <a:pPr marL="743979"/>
            <a:r>
              <a:rPr sz="1083" spc="-12" dirty="0">
                <a:latin typeface="맑은 고딕"/>
                <a:cs typeface="맑은 고딕"/>
              </a:rPr>
              <a:t>보행자</a:t>
            </a:r>
            <a:r>
              <a:rPr sz="1083" spc="12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감지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8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교통신호</a:t>
            </a:r>
            <a:r>
              <a:rPr sz="1083" spc="17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및</a:t>
            </a:r>
            <a:r>
              <a:rPr sz="1083" spc="-4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표지판</a:t>
            </a:r>
            <a:r>
              <a:rPr sz="1083" spc="21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인식</a:t>
            </a:r>
            <a:endParaRPr sz="1083" dirty="0">
              <a:latin typeface="맑은 고딕"/>
              <a:cs typeface="맑은 고딕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4590627" y="1981200"/>
            <a:ext cx="3799946" cy="1752600"/>
          </a:xfrm>
          <a:prstGeom prst="rect">
            <a:avLst/>
          </a:prstGeom>
          <a:ln w="12191">
            <a:solidFill>
              <a:srgbClr val="5A5A5A"/>
            </a:solidFill>
          </a:ln>
        </p:spPr>
        <p:txBody>
          <a:bodyPr vert="horz" wrap="square" lIns="0" tIns="0" rIns="0" bIns="0" rtlCol="0">
            <a:noAutofit/>
          </a:bodyPr>
          <a:lstStyle/>
          <a:p>
            <a:pPr marR="109004" algn="r"/>
            <a:r>
              <a:rPr sz="1667" b="1" dirty="0">
                <a:solidFill>
                  <a:srgbClr val="FFFFFF"/>
                </a:solidFill>
                <a:latin typeface="맑은 고딕"/>
                <a:cs typeface="맑은 고딕"/>
              </a:rPr>
              <a:t>언어응용</a:t>
            </a:r>
            <a:endParaRPr sz="1667" dirty="0">
              <a:latin typeface="맑은 고딕"/>
              <a:cs typeface="맑은 고딕"/>
            </a:endParaRPr>
          </a:p>
          <a:p>
            <a:pPr>
              <a:spcBef>
                <a:spcPts val="36"/>
              </a:spcBef>
            </a:pPr>
            <a:endParaRPr sz="875" dirty="0">
              <a:latin typeface="Times New Roman"/>
              <a:cs typeface="Times New Roman"/>
            </a:endParaRPr>
          </a:p>
          <a:p>
            <a:pPr marL="736570">
              <a:lnSpc>
                <a:spcPts val="833"/>
              </a:lnSpc>
            </a:pPr>
            <a:endParaRPr sz="875" dirty="0">
              <a:latin typeface="Times New Roman"/>
              <a:cs typeface="Times New Roman"/>
            </a:endParaRPr>
          </a:p>
          <a:p>
            <a:pPr>
              <a:spcBef>
                <a:spcPts val="3"/>
              </a:spcBef>
            </a:pPr>
            <a:endParaRPr sz="875" dirty="0">
              <a:latin typeface="Times New Roman"/>
              <a:cs typeface="Times New Roman"/>
            </a:endParaRPr>
          </a:p>
          <a:p>
            <a:pPr marL="427550">
              <a:lnSpc>
                <a:spcPts val="833"/>
              </a:lnSpc>
            </a:pPr>
            <a:endParaRPr sz="875" dirty="0">
              <a:latin typeface="Times New Roman"/>
              <a:cs typeface="Times New Roman"/>
            </a:endParaRPr>
          </a:p>
          <a:p>
            <a:pPr>
              <a:spcBef>
                <a:spcPts val="7"/>
              </a:spcBef>
            </a:pPr>
            <a:endParaRPr sz="1792" dirty="0">
              <a:latin typeface="Times New Roman"/>
              <a:cs typeface="Times New Roman"/>
            </a:endParaRPr>
          </a:p>
          <a:p>
            <a:pPr marL="937117"/>
            <a:endParaRPr lang="en-US" altLang="ko-KR" sz="1083" spc="-12" dirty="0">
              <a:latin typeface="맑은 고딕"/>
              <a:cs typeface="맑은 고딕"/>
            </a:endParaRPr>
          </a:p>
          <a:p>
            <a:pPr marL="937117"/>
            <a:endParaRPr lang="en-US" altLang="ko-KR" sz="1083" spc="-12" dirty="0">
              <a:latin typeface="맑은 고딕"/>
              <a:cs typeface="맑은 고딕"/>
            </a:endParaRPr>
          </a:p>
          <a:p>
            <a:pPr marL="937117"/>
            <a:br>
              <a:rPr lang="en-US" altLang="ko-KR" sz="1083" spc="-12" dirty="0">
                <a:latin typeface="맑은 고딕"/>
                <a:cs typeface="맑은 고딕"/>
              </a:rPr>
            </a:br>
            <a:r>
              <a:rPr sz="1083" spc="-12" dirty="0">
                <a:latin typeface="맑은 고딕"/>
                <a:cs typeface="맑은 고딕"/>
              </a:rPr>
              <a:t>음석인식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21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음성번역</a:t>
            </a:r>
            <a:r>
              <a:rPr sz="1083" spc="-4" dirty="0">
                <a:latin typeface="맑은 고딕"/>
                <a:cs typeface="맑은 고딕"/>
              </a:rPr>
              <a:t>,</a:t>
            </a:r>
            <a:r>
              <a:rPr sz="1083" spc="21" dirty="0">
                <a:latin typeface="맑은 고딕"/>
                <a:cs typeface="맑은 고딕"/>
              </a:rPr>
              <a:t> </a:t>
            </a:r>
            <a:r>
              <a:rPr sz="1083" spc="-12" dirty="0">
                <a:latin typeface="맑은 고딕"/>
                <a:cs typeface="맑은 고딕"/>
              </a:rPr>
              <a:t>자연어처리</a:t>
            </a:r>
            <a:endParaRPr sz="1083" dirty="0">
              <a:latin typeface="맑은 고딕"/>
              <a:cs typeface="맑은 고딕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7415424" y="4063806"/>
            <a:ext cx="869950" cy="256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667" b="1" dirty="0">
                <a:solidFill>
                  <a:srgbClr val="FFFFFF"/>
                </a:solidFill>
                <a:latin typeface="맑은 고딕"/>
                <a:cs typeface="맑은 고딕"/>
              </a:rPr>
              <a:t>의학응용</a:t>
            </a:r>
            <a:endParaRPr sz="1667" dirty="0">
              <a:latin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625908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3924" algn="r"/>
            <a:r>
              <a:rPr sz="708" dirty="0">
                <a:solidFill>
                  <a:srgbClr val="505050"/>
                </a:solidFill>
                <a:latin typeface="Trebuchet MS"/>
                <a:cs typeface="Trebuchet MS"/>
              </a:rPr>
              <a:t>6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36991" y="5812789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" name="object 4"/>
          <p:cNvSpPr/>
          <p:nvPr/>
        </p:nvSpPr>
        <p:spPr>
          <a:xfrm>
            <a:off x="8619490" y="5763259"/>
            <a:ext cx="313796" cy="58738"/>
          </a:xfrm>
          <a:custGeom>
            <a:avLst/>
            <a:gdLst/>
            <a:ahLst/>
            <a:cxnLst/>
            <a:rect l="l" t="t" r="r" b="b"/>
            <a:pathLst>
              <a:path w="376554" h="70485">
                <a:moveTo>
                  <a:pt x="156591" y="0"/>
                </a:moveTo>
                <a:lnTo>
                  <a:pt x="156591" y="70045"/>
                </a:lnTo>
                <a:lnTo>
                  <a:pt x="176403" y="70103"/>
                </a:lnTo>
                <a:lnTo>
                  <a:pt x="176403" y="58"/>
                </a:lnTo>
                <a:lnTo>
                  <a:pt x="156591" y="0"/>
                </a:lnTo>
                <a:close/>
              </a:path>
              <a:path w="376554" h="70485">
                <a:moveTo>
                  <a:pt x="0" y="0"/>
                </a:moveTo>
                <a:lnTo>
                  <a:pt x="0" y="70045"/>
                </a:lnTo>
                <a:lnTo>
                  <a:pt x="20066" y="70103"/>
                </a:lnTo>
                <a:lnTo>
                  <a:pt x="20066" y="15612"/>
                </a:lnTo>
                <a:lnTo>
                  <a:pt x="67707" y="15612"/>
                </a:lnTo>
                <a:lnTo>
                  <a:pt x="67346" y="13816"/>
                </a:lnTo>
                <a:lnTo>
                  <a:pt x="58209" y="4343"/>
                </a:lnTo>
                <a:lnTo>
                  <a:pt x="45590" y="549"/>
                </a:lnTo>
                <a:lnTo>
                  <a:pt x="0" y="0"/>
                </a:lnTo>
                <a:close/>
              </a:path>
              <a:path w="376554" h="70485">
                <a:moveTo>
                  <a:pt x="67707" y="15612"/>
                </a:moveTo>
                <a:lnTo>
                  <a:pt x="20066" y="15612"/>
                </a:lnTo>
                <a:lnTo>
                  <a:pt x="35687" y="15747"/>
                </a:lnTo>
                <a:lnTo>
                  <a:pt x="40767" y="15747"/>
                </a:lnTo>
                <a:lnTo>
                  <a:pt x="44323" y="16929"/>
                </a:lnTo>
                <a:lnTo>
                  <a:pt x="46863" y="19608"/>
                </a:lnTo>
                <a:lnTo>
                  <a:pt x="50038" y="22872"/>
                </a:lnTo>
                <a:lnTo>
                  <a:pt x="51435" y="28371"/>
                </a:lnTo>
                <a:lnTo>
                  <a:pt x="51435" y="69831"/>
                </a:lnTo>
                <a:lnTo>
                  <a:pt x="70866" y="70103"/>
                </a:lnTo>
                <a:lnTo>
                  <a:pt x="70866" y="31343"/>
                </a:lnTo>
                <a:lnTo>
                  <a:pt x="67707" y="15612"/>
                </a:lnTo>
                <a:close/>
              </a:path>
              <a:path w="376554" h="70485">
                <a:moveTo>
                  <a:pt x="188468" y="0"/>
                </a:moveTo>
                <a:lnTo>
                  <a:pt x="188468" y="70045"/>
                </a:lnTo>
                <a:lnTo>
                  <a:pt x="220639" y="70103"/>
                </a:lnTo>
                <a:lnTo>
                  <a:pt x="237115" y="68592"/>
                </a:lnTo>
                <a:lnTo>
                  <a:pt x="246645" y="63842"/>
                </a:lnTo>
                <a:lnTo>
                  <a:pt x="252371" y="55244"/>
                </a:lnTo>
                <a:lnTo>
                  <a:pt x="208407" y="55244"/>
                </a:lnTo>
                <a:lnTo>
                  <a:pt x="208407" y="15303"/>
                </a:lnTo>
                <a:lnTo>
                  <a:pt x="252322" y="15303"/>
                </a:lnTo>
                <a:lnTo>
                  <a:pt x="251965" y="14245"/>
                </a:lnTo>
                <a:lnTo>
                  <a:pt x="242408" y="5112"/>
                </a:lnTo>
                <a:lnTo>
                  <a:pt x="230900" y="980"/>
                </a:lnTo>
                <a:lnTo>
                  <a:pt x="216664" y="0"/>
                </a:lnTo>
                <a:lnTo>
                  <a:pt x="188468" y="0"/>
                </a:lnTo>
                <a:close/>
              </a:path>
              <a:path w="376554" h="70485">
                <a:moveTo>
                  <a:pt x="252322" y="15303"/>
                </a:moveTo>
                <a:lnTo>
                  <a:pt x="216916" y="15303"/>
                </a:lnTo>
                <a:lnTo>
                  <a:pt x="230527" y="18867"/>
                </a:lnTo>
                <a:lnTo>
                  <a:pt x="237074" y="30774"/>
                </a:lnTo>
                <a:lnTo>
                  <a:pt x="233720" y="47407"/>
                </a:lnTo>
                <a:lnTo>
                  <a:pt x="224023" y="54444"/>
                </a:lnTo>
                <a:lnTo>
                  <a:pt x="208407" y="55244"/>
                </a:lnTo>
                <a:lnTo>
                  <a:pt x="252371" y="55244"/>
                </a:lnTo>
                <a:lnTo>
                  <a:pt x="253771" y="53142"/>
                </a:lnTo>
                <a:lnTo>
                  <a:pt x="256620" y="40516"/>
                </a:lnTo>
                <a:lnTo>
                  <a:pt x="255524" y="24783"/>
                </a:lnTo>
                <a:lnTo>
                  <a:pt x="252322" y="15303"/>
                </a:lnTo>
                <a:close/>
              </a:path>
              <a:path w="376554" h="70485">
                <a:moveTo>
                  <a:pt x="73787" y="0"/>
                </a:moveTo>
                <a:lnTo>
                  <a:pt x="96459" y="69918"/>
                </a:lnTo>
                <a:lnTo>
                  <a:pt x="125176" y="70103"/>
                </a:lnTo>
                <a:lnTo>
                  <a:pt x="129992" y="55444"/>
                </a:lnTo>
                <a:lnTo>
                  <a:pt x="111283" y="55444"/>
                </a:lnTo>
                <a:lnTo>
                  <a:pt x="95277" y="95"/>
                </a:lnTo>
                <a:lnTo>
                  <a:pt x="73787" y="0"/>
                </a:lnTo>
                <a:close/>
              </a:path>
              <a:path w="376554" h="70485">
                <a:moveTo>
                  <a:pt x="127889" y="0"/>
                </a:moveTo>
                <a:lnTo>
                  <a:pt x="111283" y="55444"/>
                </a:lnTo>
                <a:lnTo>
                  <a:pt x="129992" y="55444"/>
                </a:lnTo>
                <a:lnTo>
                  <a:pt x="148146" y="190"/>
                </a:lnTo>
                <a:lnTo>
                  <a:pt x="127889" y="0"/>
                </a:lnTo>
                <a:close/>
              </a:path>
              <a:path w="376554" h="70485">
                <a:moveTo>
                  <a:pt x="266065" y="0"/>
                </a:moveTo>
                <a:lnTo>
                  <a:pt x="266065" y="70103"/>
                </a:lnTo>
                <a:lnTo>
                  <a:pt x="286004" y="70103"/>
                </a:lnTo>
                <a:lnTo>
                  <a:pt x="286004" y="58"/>
                </a:lnTo>
                <a:lnTo>
                  <a:pt x="266065" y="0"/>
                </a:lnTo>
                <a:close/>
              </a:path>
              <a:path w="376554" h="70485">
                <a:moveTo>
                  <a:pt x="321945" y="152"/>
                </a:moveTo>
                <a:lnTo>
                  <a:pt x="294238" y="69836"/>
                </a:lnTo>
                <a:lnTo>
                  <a:pt x="313690" y="70103"/>
                </a:lnTo>
                <a:lnTo>
                  <a:pt x="318135" y="57772"/>
                </a:lnTo>
                <a:lnTo>
                  <a:pt x="371502" y="57772"/>
                </a:lnTo>
                <a:lnTo>
                  <a:pt x="366637" y="45592"/>
                </a:lnTo>
                <a:lnTo>
                  <a:pt x="322326" y="45592"/>
                </a:lnTo>
                <a:lnTo>
                  <a:pt x="334772" y="12915"/>
                </a:lnTo>
                <a:lnTo>
                  <a:pt x="353585" y="12915"/>
                </a:lnTo>
                <a:lnTo>
                  <a:pt x="348596" y="423"/>
                </a:lnTo>
                <a:lnTo>
                  <a:pt x="321945" y="152"/>
                </a:lnTo>
                <a:close/>
              </a:path>
              <a:path w="376554" h="70485">
                <a:moveTo>
                  <a:pt x="371502" y="57772"/>
                </a:moveTo>
                <a:lnTo>
                  <a:pt x="350639" y="57772"/>
                </a:lnTo>
                <a:lnTo>
                  <a:pt x="355219" y="70103"/>
                </a:lnTo>
                <a:lnTo>
                  <a:pt x="376428" y="70103"/>
                </a:lnTo>
                <a:lnTo>
                  <a:pt x="371502" y="57772"/>
                </a:lnTo>
                <a:close/>
              </a:path>
              <a:path w="376554" h="70485">
                <a:moveTo>
                  <a:pt x="353585" y="12915"/>
                </a:moveTo>
                <a:lnTo>
                  <a:pt x="334772" y="12915"/>
                </a:lnTo>
                <a:lnTo>
                  <a:pt x="346597" y="44943"/>
                </a:lnTo>
                <a:lnTo>
                  <a:pt x="322326" y="45592"/>
                </a:lnTo>
                <a:lnTo>
                  <a:pt x="366637" y="45592"/>
                </a:lnTo>
                <a:lnTo>
                  <a:pt x="353585" y="1291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5" name="object 5"/>
          <p:cNvSpPr/>
          <p:nvPr/>
        </p:nvSpPr>
        <p:spPr>
          <a:xfrm>
            <a:off x="8462239" y="5745480"/>
            <a:ext cx="134408" cy="90488"/>
          </a:xfrm>
          <a:custGeom>
            <a:avLst/>
            <a:gdLst/>
            <a:ahLst/>
            <a:cxnLst/>
            <a:rect l="l" t="t" r="r" b="b"/>
            <a:pathLst>
              <a:path w="161290" h="108585">
                <a:moveTo>
                  <a:pt x="59923" y="95542"/>
                </a:moveTo>
                <a:lnTo>
                  <a:pt x="59923" y="108204"/>
                </a:lnTo>
                <a:lnTo>
                  <a:pt x="161081" y="108204"/>
                </a:lnTo>
                <a:lnTo>
                  <a:pt x="161103" y="95846"/>
                </a:lnTo>
                <a:lnTo>
                  <a:pt x="62209" y="95846"/>
                </a:lnTo>
                <a:lnTo>
                  <a:pt x="59923" y="95542"/>
                </a:lnTo>
                <a:close/>
              </a:path>
              <a:path w="161290" h="108585">
                <a:moveTo>
                  <a:pt x="161160" y="62604"/>
                </a:moveTo>
                <a:lnTo>
                  <a:pt x="124663" y="62604"/>
                </a:lnTo>
                <a:lnTo>
                  <a:pt x="138561" y="63408"/>
                </a:lnTo>
                <a:lnTo>
                  <a:pt x="148549" y="68227"/>
                </a:lnTo>
                <a:lnTo>
                  <a:pt x="101832" y="90280"/>
                </a:lnTo>
                <a:lnTo>
                  <a:pt x="64241" y="95846"/>
                </a:lnTo>
                <a:lnTo>
                  <a:pt x="161103" y="95846"/>
                </a:lnTo>
                <a:lnTo>
                  <a:pt x="161160" y="62604"/>
                </a:lnTo>
                <a:close/>
              </a:path>
              <a:path w="161290" h="108585">
                <a:moveTo>
                  <a:pt x="59923" y="14617"/>
                </a:moveTo>
                <a:lnTo>
                  <a:pt x="13619" y="33537"/>
                </a:lnTo>
                <a:lnTo>
                  <a:pt x="0" y="44640"/>
                </a:lnTo>
                <a:lnTo>
                  <a:pt x="1161" y="47976"/>
                </a:lnTo>
                <a:lnTo>
                  <a:pt x="36933" y="88830"/>
                </a:lnTo>
                <a:lnTo>
                  <a:pt x="55236" y="94927"/>
                </a:lnTo>
                <a:lnTo>
                  <a:pt x="59923" y="87109"/>
                </a:lnTo>
                <a:lnTo>
                  <a:pt x="41947" y="80757"/>
                </a:lnTo>
                <a:lnTo>
                  <a:pt x="29194" y="69579"/>
                </a:lnTo>
                <a:lnTo>
                  <a:pt x="21075" y="57572"/>
                </a:lnTo>
                <a:lnTo>
                  <a:pt x="16998" y="48733"/>
                </a:lnTo>
                <a:lnTo>
                  <a:pt x="16235" y="46570"/>
                </a:lnTo>
                <a:lnTo>
                  <a:pt x="19071" y="43007"/>
                </a:lnTo>
                <a:lnTo>
                  <a:pt x="27569" y="35049"/>
                </a:lnTo>
                <a:lnTo>
                  <a:pt x="41719" y="26797"/>
                </a:lnTo>
                <a:lnTo>
                  <a:pt x="59923" y="14617"/>
                </a:lnTo>
                <a:close/>
              </a:path>
              <a:path w="161290" h="108585">
                <a:moveTo>
                  <a:pt x="59923" y="78066"/>
                </a:moveTo>
                <a:lnTo>
                  <a:pt x="59923" y="87109"/>
                </a:lnTo>
                <a:lnTo>
                  <a:pt x="62082" y="87401"/>
                </a:lnTo>
                <a:lnTo>
                  <a:pt x="63987" y="87553"/>
                </a:lnTo>
                <a:lnTo>
                  <a:pt x="66273" y="87553"/>
                </a:lnTo>
                <a:lnTo>
                  <a:pt x="79812" y="86296"/>
                </a:lnTo>
                <a:lnTo>
                  <a:pt x="92182" y="82783"/>
                </a:lnTo>
                <a:lnTo>
                  <a:pt x="100620" y="78816"/>
                </a:lnTo>
                <a:lnTo>
                  <a:pt x="64749" y="78816"/>
                </a:lnTo>
                <a:lnTo>
                  <a:pt x="62336" y="78511"/>
                </a:lnTo>
                <a:lnTo>
                  <a:pt x="59923" y="78066"/>
                </a:lnTo>
                <a:close/>
              </a:path>
              <a:path w="161290" h="108585">
                <a:moveTo>
                  <a:pt x="161244" y="14312"/>
                </a:moveTo>
                <a:lnTo>
                  <a:pt x="62844" y="14312"/>
                </a:lnTo>
                <a:lnTo>
                  <a:pt x="81741" y="16598"/>
                </a:lnTo>
                <a:lnTo>
                  <a:pt x="97616" y="23168"/>
                </a:lnTo>
                <a:lnTo>
                  <a:pt x="110056" y="31599"/>
                </a:lnTo>
                <a:lnTo>
                  <a:pt x="118665" y="39484"/>
                </a:lnTo>
                <a:lnTo>
                  <a:pt x="122975" y="44336"/>
                </a:lnTo>
                <a:lnTo>
                  <a:pt x="120340" y="47875"/>
                </a:lnTo>
                <a:lnTo>
                  <a:pt x="86791" y="74178"/>
                </a:lnTo>
                <a:lnTo>
                  <a:pt x="64749" y="78816"/>
                </a:lnTo>
                <a:lnTo>
                  <a:pt x="100620" y="78816"/>
                </a:lnTo>
                <a:lnTo>
                  <a:pt x="103622" y="77404"/>
                </a:lnTo>
                <a:lnTo>
                  <a:pt x="114370" y="70548"/>
                </a:lnTo>
                <a:lnTo>
                  <a:pt x="124663" y="62604"/>
                </a:lnTo>
                <a:lnTo>
                  <a:pt x="161160" y="62604"/>
                </a:lnTo>
                <a:lnTo>
                  <a:pt x="161244" y="14312"/>
                </a:lnTo>
                <a:close/>
              </a:path>
              <a:path w="161290" h="108585">
                <a:moveTo>
                  <a:pt x="44917" y="36383"/>
                </a:moveTo>
                <a:lnTo>
                  <a:pt x="32917" y="44128"/>
                </a:lnTo>
                <a:lnTo>
                  <a:pt x="28904" y="48921"/>
                </a:lnTo>
                <a:lnTo>
                  <a:pt x="32931" y="57883"/>
                </a:lnTo>
                <a:lnTo>
                  <a:pt x="42732" y="69938"/>
                </a:lnTo>
                <a:lnTo>
                  <a:pt x="59923" y="78066"/>
                </a:lnTo>
                <a:lnTo>
                  <a:pt x="59923" y="70383"/>
                </a:lnTo>
                <a:lnTo>
                  <a:pt x="56289" y="68792"/>
                </a:lnTo>
                <a:lnTo>
                  <a:pt x="44765" y="56782"/>
                </a:lnTo>
                <a:lnTo>
                  <a:pt x="41508" y="49276"/>
                </a:lnTo>
                <a:lnTo>
                  <a:pt x="49763" y="39484"/>
                </a:lnTo>
                <a:lnTo>
                  <a:pt x="55720" y="39484"/>
                </a:lnTo>
                <a:lnTo>
                  <a:pt x="44917" y="36383"/>
                </a:lnTo>
                <a:close/>
              </a:path>
              <a:path w="161290" h="108585">
                <a:moveTo>
                  <a:pt x="59923" y="40780"/>
                </a:moveTo>
                <a:lnTo>
                  <a:pt x="59923" y="70383"/>
                </a:lnTo>
                <a:lnTo>
                  <a:pt x="62336" y="71132"/>
                </a:lnTo>
                <a:lnTo>
                  <a:pt x="64876" y="71729"/>
                </a:lnTo>
                <a:lnTo>
                  <a:pt x="68450" y="71720"/>
                </a:lnTo>
                <a:lnTo>
                  <a:pt x="82792" y="67299"/>
                </a:lnTo>
                <a:lnTo>
                  <a:pt x="94659" y="57877"/>
                </a:lnTo>
                <a:lnTo>
                  <a:pt x="95359" y="56959"/>
                </a:lnTo>
                <a:lnTo>
                  <a:pt x="78592" y="56959"/>
                </a:lnTo>
                <a:lnTo>
                  <a:pt x="72369" y="46570"/>
                </a:lnTo>
                <a:lnTo>
                  <a:pt x="70210" y="42049"/>
                </a:lnTo>
                <a:lnTo>
                  <a:pt x="59923" y="40780"/>
                </a:lnTo>
                <a:close/>
              </a:path>
              <a:path w="161290" h="108585">
                <a:moveTo>
                  <a:pt x="91827" y="31953"/>
                </a:moveTo>
                <a:lnTo>
                  <a:pt x="63479" y="31953"/>
                </a:lnTo>
                <a:lnTo>
                  <a:pt x="72673" y="32796"/>
                </a:lnTo>
                <a:lnTo>
                  <a:pt x="87159" y="40098"/>
                </a:lnTo>
                <a:lnTo>
                  <a:pt x="92308" y="45212"/>
                </a:lnTo>
                <a:lnTo>
                  <a:pt x="78592" y="56959"/>
                </a:lnTo>
                <a:lnTo>
                  <a:pt x="95359" y="56959"/>
                </a:lnTo>
                <a:lnTo>
                  <a:pt x="102201" y="47976"/>
                </a:lnTo>
                <a:lnTo>
                  <a:pt x="103733" y="41879"/>
                </a:lnTo>
                <a:lnTo>
                  <a:pt x="94917" y="33751"/>
                </a:lnTo>
                <a:lnTo>
                  <a:pt x="91827" y="31953"/>
                </a:lnTo>
                <a:close/>
              </a:path>
              <a:path w="161290" h="108585">
                <a:moveTo>
                  <a:pt x="55720" y="39484"/>
                </a:moveTo>
                <a:lnTo>
                  <a:pt x="49763" y="39484"/>
                </a:lnTo>
                <a:lnTo>
                  <a:pt x="59923" y="40690"/>
                </a:lnTo>
                <a:lnTo>
                  <a:pt x="55720" y="39484"/>
                </a:lnTo>
                <a:close/>
              </a:path>
              <a:path w="161290" h="108585">
                <a:moveTo>
                  <a:pt x="62844" y="22301"/>
                </a:moveTo>
                <a:lnTo>
                  <a:pt x="61955" y="22301"/>
                </a:lnTo>
                <a:lnTo>
                  <a:pt x="61066" y="22453"/>
                </a:lnTo>
                <a:lnTo>
                  <a:pt x="59923" y="22453"/>
                </a:lnTo>
                <a:lnTo>
                  <a:pt x="59923" y="32245"/>
                </a:lnTo>
                <a:lnTo>
                  <a:pt x="63479" y="31953"/>
                </a:lnTo>
                <a:lnTo>
                  <a:pt x="91827" y="31953"/>
                </a:lnTo>
                <a:lnTo>
                  <a:pt x="81016" y="25661"/>
                </a:lnTo>
                <a:lnTo>
                  <a:pt x="62844" y="22301"/>
                </a:lnTo>
                <a:close/>
              </a:path>
              <a:path w="161290" h="108585">
                <a:moveTo>
                  <a:pt x="59923" y="0"/>
                </a:moveTo>
                <a:lnTo>
                  <a:pt x="59923" y="14617"/>
                </a:lnTo>
                <a:lnTo>
                  <a:pt x="61066" y="14465"/>
                </a:lnTo>
                <a:lnTo>
                  <a:pt x="61955" y="14465"/>
                </a:lnTo>
                <a:lnTo>
                  <a:pt x="62844" y="14312"/>
                </a:lnTo>
                <a:lnTo>
                  <a:pt x="161244" y="14312"/>
                </a:lnTo>
                <a:lnTo>
                  <a:pt x="161269" y="24"/>
                </a:lnTo>
                <a:lnTo>
                  <a:pt x="59923" y="0"/>
                </a:lnTo>
                <a:close/>
              </a:path>
            </a:pathLst>
          </a:custGeom>
          <a:solidFill>
            <a:srgbClr val="76B8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wrap="square" lIns="0" tIns="42438" rIns="0" bIns="0" rtlCol="0" anchor="ctr">
            <a:spAutoFit/>
          </a:bodyPr>
          <a:lstStyle/>
          <a:p>
            <a:pPr marL="10583">
              <a:lnSpc>
                <a:spcPct val="100000"/>
              </a:lnSpc>
            </a:pPr>
            <a:r>
              <a:rPr spc="-4" dirty="0">
                <a:latin typeface="맑은 고딕"/>
                <a:cs typeface="맑은 고딕"/>
              </a:rPr>
              <a:t>딥러닝이</a:t>
            </a:r>
            <a:r>
              <a:rPr dirty="0">
                <a:latin typeface="맑은 고딕"/>
                <a:cs typeface="맑은 고딕"/>
              </a:rPr>
              <a:t>란</a:t>
            </a:r>
            <a:r>
              <a:rPr spc="-8" dirty="0">
                <a:latin typeface="맑은 고딕"/>
                <a:cs typeface="맑은 고딕"/>
              </a:rPr>
              <a:t> </a:t>
            </a:r>
            <a:r>
              <a:rPr dirty="0">
                <a:latin typeface="맑은 고딕"/>
                <a:cs typeface="맑은 고딕"/>
              </a:rPr>
              <a:t>무엇인</a:t>
            </a:r>
            <a:r>
              <a:rPr spc="-8" dirty="0">
                <a:latin typeface="맑은 고딕"/>
                <a:cs typeface="맑은 고딕"/>
              </a:rPr>
              <a:t>가</a:t>
            </a:r>
            <a:r>
              <a:rPr dirty="0"/>
              <a:t>?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57743" y="2126389"/>
            <a:ext cx="4969331" cy="16619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 marR="4233"/>
            <a:r>
              <a:rPr b="1" dirty="0">
                <a:latin typeface="맑은 고딕"/>
                <a:cs typeface="맑은 고딕"/>
              </a:rPr>
              <a:t>인공지능을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구성하기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위한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인공신경망</a:t>
            </a:r>
            <a:br>
              <a:rPr lang="en-US" altLang="ko-KR" b="1" dirty="0">
                <a:latin typeface="맑은 고딕"/>
                <a:cs typeface="맑은 고딕"/>
              </a:rPr>
            </a:br>
            <a:r>
              <a:rPr b="1" dirty="0">
                <a:latin typeface="맑은 고딕"/>
                <a:cs typeface="맑은 고딕"/>
              </a:rPr>
              <a:t>(ANN, </a:t>
            </a:r>
            <a:r>
              <a:rPr b="1" spc="-4" dirty="0">
                <a:latin typeface="맑은 고딕"/>
                <a:cs typeface="맑은 고딕"/>
              </a:rPr>
              <a:t>Arti</a:t>
            </a:r>
            <a:r>
              <a:rPr b="1" spc="4" dirty="0">
                <a:latin typeface="맑은 고딕"/>
                <a:cs typeface="맑은 고딕"/>
              </a:rPr>
              <a:t>f</a:t>
            </a:r>
            <a:r>
              <a:rPr b="1" spc="-4" dirty="0">
                <a:latin typeface="맑은 고딕"/>
                <a:cs typeface="맑은 고딕"/>
              </a:rPr>
              <a:t>icia</a:t>
            </a:r>
            <a:r>
              <a:rPr b="1" dirty="0">
                <a:latin typeface="맑은 고딕"/>
                <a:cs typeface="맑은 고딕"/>
              </a:rPr>
              <a:t>l</a:t>
            </a:r>
            <a:r>
              <a:rPr b="1" spc="-29" dirty="0">
                <a:latin typeface="맑은 고딕"/>
                <a:cs typeface="맑은 고딕"/>
              </a:rPr>
              <a:t> </a:t>
            </a:r>
            <a:r>
              <a:rPr b="1" spc="-4" dirty="0">
                <a:latin typeface="맑은 고딕"/>
                <a:cs typeface="맑은 고딕"/>
              </a:rPr>
              <a:t>Neura</a:t>
            </a:r>
            <a:r>
              <a:rPr b="1" dirty="0">
                <a:latin typeface="맑은 고딕"/>
                <a:cs typeface="맑은 고딕"/>
              </a:rPr>
              <a:t>l</a:t>
            </a:r>
            <a:r>
              <a:rPr b="1" spc="-12" dirty="0">
                <a:latin typeface="맑은 고딕"/>
                <a:cs typeface="맑은 고딕"/>
              </a:rPr>
              <a:t> </a:t>
            </a:r>
            <a:r>
              <a:rPr b="1" spc="-4" dirty="0">
                <a:latin typeface="맑은 고딕"/>
                <a:cs typeface="맑은 고딕"/>
              </a:rPr>
              <a:t>Network</a:t>
            </a:r>
            <a:r>
              <a:rPr b="1" spc="-8" dirty="0">
                <a:latin typeface="맑은 고딕"/>
                <a:cs typeface="맑은 고딕"/>
              </a:rPr>
              <a:t>s</a:t>
            </a:r>
            <a:r>
              <a:rPr b="1" spc="8" dirty="0">
                <a:latin typeface="맑은 고딕"/>
                <a:cs typeface="맑은 고딕"/>
              </a:rPr>
              <a:t>)</a:t>
            </a:r>
            <a:r>
              <a:rPr b="1" dirty="0">
                <a:latin typeface="맑은 고딕"/>
                <a:cs typeface="맑은 고딕"/>
              </a:rPr>
              <a:t>에</a:t>
            </a:r>
            <a:r>
              <a:rPr b="1" spc="-8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기반하여 컴퓨터에게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사람의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사고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방식을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가르치는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방법.</a:t>
            </a:r>
          </a:p>
          <a:p>
            <a:pPr>
              <a:spcBef>
                <a:spcPts val="16"/>
              </a:spcBef>
            </a:pPr>
            <a:endParaRPr b="1" dirty="0">
              <a:latin typeface="Times New Roman"/>
              <a:cs typeface="Times New Roman"/>
            </a:endParaRPr>
          </a:p>
          <a:p>
            <a:pPr marL="10583" marR="547136"/>
            <a:r>
              <a:rPr b="1" dirty="0">
                <a:latin typeface="맑은 고딕"/>
                <a:cs typeface="맑은 고딕"/>
              </a:rPr>
              <a:t>사람이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가르치지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않아도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컴퓨터가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스스로 사람처럼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학습할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수</a:t>
            </a:r>
            <a:r>
              <a:rPr b="1" spc="-8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있는</a:t>
            </a:r>
            <a:r>
              <a:rPr b="1" spc="-4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인공지능</a:t>
            </a:r>
            <a:r>
              <a:rPr b="1" spc="-17" dirty="0">
                <a:latin typeface="맑은 고딕"/>
                <a:cs typeface="맑은 고딕"/>
              </a:rPr>
              <a:t> </a:t>
            </a:r>
            <a:r>
              <a:rPr b="1" dirty="0">
                <a:latin typeface="맑은 고딕"/>
                <a:cs typeface="맑은 고딕"/>
              </a:rPr>
              <a:t>기술.</a:t>
            </a:r>
          </a:p>
        </p:txBody>
      </p:sp>
      <p:sp>
        <p:nvSpPr>
          <p:cNvPr id="9" name="object 9"/>
          <p:cNvSpPr/>
          <p:nvPr/>
        </p:nvSpPr>
        <p:spPr>
          <a:xfrm>
            <a:off x="6591828" y="3047356"/>
            <a:ext cx="1487418" cy="2421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0" name="object 10"/>
          <p:cNvSpPr/>
          <p:nvPr/>
        </p:nvSpPr>
        <p:spPr>
          <a:xfrm>
            <a:off x="6209030" y="5445760"/>
            <a:ext cx="2326746" cy="383646"/>
          </a:xfrm>
          <a:custGeom>
            <a:avLst/>
            <a:gdLst/>
            <a:ahLst/>
            <a:cxnLst/>
            <a:rect l="l" t="t" r="r" b="b"/>
            <a:pathLst>
              <a:path w="2792095" h="460375">
                <a:moveTo>
                  <a:pt x="0" y="460247"/>
                </a:moveTo>
                <a:lnTo>
                  <a:pt x="2791968" y="460247"/>
                </a:lnTo>
                <a:lnTo>
                  <a:pt x="2791968" y="0"/>
                </a:lnTo>
                <a:lnTo>
                  <a:pt x="0" y="0"/>
                </a:lnTo>
                <a:lnTo>
                  <a:pt x="0" y="46024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8617013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b="1" spc="-4" dirty="0">
                <a:solidFill>
                  <a:srgbClr val="505050"/>
                </a:solidFill>
                <a:latin typeface="Trebuchet MS"/>
                <a:cs typeface="Trebuchet MS"/>
              </a:rPr>
              <a:t>20</a:t>
            </a:r>
            <a:endParaRPr sz="708" b="1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21752" y="5414666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8" name="object 8"/>
          <p:cNvSpPr/>
          <p:nvPr/>
        </p:nvSpPr>
        <p:spPr>
          <a:xfrm>
            <a:off x="387351" y="2290466"/>
            <a:ext cx="1215390" cy="7302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9" name="object 9"/>
          <p:cNvSpPr/>
          <p:nvPr/>
        </p:nvSpPr>
        <p:spPr>
          <a:xfrm>
            <a:off x="2965453" y="2293006"/>
            <a:ext cx="1202689" cy="72644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0" name="object 10"/>
          <p:cNvSpPr/>
          <p:nvPr/>
        </p:nvSpPr>
        <p:spPr>
          <a:xfrm>
            <a:off x="7205983" y="2290468"/>
            <a:ext cx="1383029" cy="772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1" name="object 11"/>
          <p:cNvSpPr/>
          <p:nvPr/>
        </p:nvSpPr>
        <p:spPr>
          <a:xfrm>
            <a:off x="7446645" y="2401591"/>
            <a:ext cx="906992" cy="477838"/>
          </a:xfrm>
          <a:custGeom>
            <a:avLst/>
            <a:gdLst/>
            <a:ahLst/>
            <a:cxnLst/>
            <a:rect l="l" t="t" r="r" b="b"/>
            <a:pathLst>
              <a:path w="1088390" h="573405">
                <a:moveTo>
                  <a:pt x="0" y="573024"/>
                </a:moveTo>
                <a:lnTo>
                  <a:pt x="1088136" y="573024"/>
                </a:lnTo>
                <a:lnTo>
                  <a:pt x="1088136" y="0"/>
                </a:lnTo>
                <a:lnTo>
                  <a:pt x="0" y="0"/>
                </a:lnTo>
                <a:lnTo>
                  <a:pt x="0" y="573024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2" name="object 12"/>
          <p:cNvSpPr/>
          <p:nvPr/>
        </p:nvSpPr>
        <p:spPr>
          <a:xfrm>
            <a:off x="270511" y="3415688"/>
            <a:ext cx="1447800" cy="8064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3" name="object 13"/>
          <p:cNvSpPr/>
          <p:nvPr/>
        </p:nvSpPr>
        <p:spPr>
          <a:xfrm>
            <a:off x="2884170" y="3402989"/>
            <a:ext cx="1445260" cy="80644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4" name="object 14"/>
          <p:cNvSpPr/>
          <p:nvPr/>
        </p:nvSpPr>
        <p:spPr>
          <a:xfrm>
            <a:off x="274322" y="4495800"/>
            <a:ext cx="1535430" cy="11277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5" name="object 15"/>
          <p:cNvSpPr/>
          <p:nvPr/>
        </p:nvSpPr>
        <p:spPr>
          <a:xfrm>
            <a:off x="2934973" y="4633617"/>
            <a:ext cx="1266189" cy="8242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6" name="object 16"/>
          <p:cNvSpPr txBox="1"/>
          <p:nvPr/>
        </p:nvSpPr>
        <p:spPr>
          <a:xfrm>
            <a:off x="533400" y="1297297"/>
            <a:ext cx="3498850" cy="8848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2000" b="1" dirty="0">
                <a:latin typeface="맑은 고딕"/>
                <a:cs typeface="맑은 고딕"/>
              </a:rPr>
              <a:t>기존</a:t>
            </a:r>
            <a:r>
              <a:rPr sz="2000" b="1" spc="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머신러닝</a:t>
            </a:r>
            <a:endParaRPr lang="en-US" altLang="ko-KR" sz="2000" b="1" dirty="0">
              <a:latin typeface="맑은 고딕"/>
              <a:cs typeface="맑은 고딕"/>
            </a:endParaRPr>
          </a:p>
          <a:p>
            <a:pPr marL="10583"/>
            <a:endParaRPr sz="2000" b="1" dirty="0">
              <a:latin typeface="맑은 고딕"/>
              <a:cs typeface="맑은 고딕"/>
            </a:endParaRPr>
          </a:p>
          <a:p>
            <a:pPr marL="54502">
              <a:lnSpc>
                <a:spcPts val="1771"/>
              </a:lnSpc>
              <a:spcBef>
                <a:spcPts val="333"/>
              </a:spcBef>
              <a:tabLst>
                <a:tab pos="2657898" algn="l"/>
              </a:tabLst>
            </a:pPr>
            <a:r>
              <a:rPr sz="1500" b="1" dirty="0">
                <a:latin typeface="맑은 고딕"/>
                <a:cs typeface="맑은 고딕"/>
              </a:rPr>
              <a:t>원본데이타	특징 추출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7182697" y="3612857"/>
            <a:ext cx="1531938" cy="4102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5093" marR="4233" indent="-155040"/>
            <a:r>
              <a:rPr sz="1333" b="1" spc="-17" dirty="0">
                <a:latin typeface="맑은 고딕"/>
                <a:cs typeface="맑은 고딕"/>
              </a:rPr>
              <a:t>말하는</a:t>
            </a:r>
            <a:r>
              <a:rPr sz="1333" b="1" spc="8" dirty="0">
                <a:latin typeface="맑은 고딕"/>
                <a:cs typeface="맑은 고딕"/>
              </a:rPr>
              <a:t> </a:t>
            </a:r>
            <a:r>
              <a:rPr sz="1333" b="1" spc="-17" dirty="0">
                <a:latin typeface="맑은 고딕"/>
                <a:cs typeface="맑은 고딕"/>
              </a:rPr>
              <a:t>사람의</a:t>
            </a:r>
            <a:r>
              <a:rPr sz="1333" b="1" spc="8" dirty="0">
                <a:latin typeface="맑은 고딕"/>
                <a:cs typeface="맑은 고딕"/>
              </a:rPr>
              <a:t> </a:t>
            </a:r>
            <a:r>
              <a:rPr sz="1333" b="1" spc="-17" dirty="0">
                <a:latin typeface="맑은 고딕"/>
                <a:cs typeface="맑은 고딕"/>
              </a:rPr>
              <a:t>신분</a:t>
            </a:r>
            <a:r>
              <a:rPr sz="1333" b="1" spc="-4" dirty="0">
                <a:latin typeface="맑은 고딕"/>
                <a:cs typeface="맑은 고딕"/>
              </a:rPr>
              <a:t>, </a:t>
            </a:r>
            <a:r>
              <a:rPr sz="1333" b="1" spc="-17" dirty="0">
                <a:latin typeface="맑은 고딕"/>
                <a:cs typeface="맑은 고딕"/>
              </a:rPr>
              <a:t>음성을</a:t>
            </a:r>
            <a:r>
              <a:rPr sz="1333" b="1" spc="8" dirty="0">
                <a:latin typeface="맑은 고딕"/>
                <a:cs typeface="맑은 고딕"/>
              </a:rPr>
              <a:t> </a:t>
            </a:r>
            <a:r>
              <a:rPr sz="1333" b="1" spc="-12" dirty="0">
                <a:latin typeface="맑은 고딕"/>
                <a:cs typeface="맑은 고딕"/>
              </a:rPr>
              <a:t>문자로…</a:t>
            </a:r>
            <a:endParaRPr sz="1333" b="1" dirty="0">
              <a:latin typeface="맑은 고딕"/>
              <a:cs typeface="맑은 고딕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240059" y="4735263"/>
            <a:ext cx="1449917" cy="615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7227" marR="362465" algn="ctr"/>
            <a:r>
              <a:rPr sz="1333" b="1" spc="-17" dirty="0">
                <a:latin typeface="맑은 고딕"/>
                <a:cs typeface="맑은 고딕"/>
              </a:rPr>
              <a:t>준제분류</a:t>
            </a:r>
            <a:r>
              <a:rPr sz="1333" b="1" spc="-4" dirty="0">
                <a:latin typeface="맑은 고딕"/>
                <a:cs typeface="맑은 고딕"/>
              </a:rPr>
              <a:t>, </a:t>
            </a:r>
            <a:r>
              <a:rPr sz="1333" b="1" spc="-17" dirty="0">
                <a:latin typeface="맑은 고딕"/>
                <a:cs typeface="맑은 고딕"/>
              </a:rPr>
              <a:t>번역</a:t>
            </a:r>
            <a:r>
              <a:rPr sz="1333" b="1" spc="-4" dirty="0">
                <a:latin typeface="맑은 고딕"/>
                <a:cs typeface="맑은 고딕"/>
              </a:rPr>
              <a:t>,</a:t>
            </a:r>
            <a:endParaRPr sz="1333" b="1" dirty="0">
              <a:latin typeface="맑은 고딕"/>
              <a:cs typeface="맑은 고딕"/>
            </a:endParaRPr>
          </a:p>
          <a:p>
            <a:pPr algn="ctr">
              <a:lnSpc>
                <a:spcPct val="100000"/>
              </a:lnSpc>
            </a:pPr>
            <a:r>
              <a:rPr sz="1333" b="1" spc="-17" dirty="0">
                <a:latin typeface="맑은 고딕"/>
                <a:cs typeface="맑은 고딕"/>
              </a:rPr>
              <a:t>내포된</a:t>
            </a:r>
            <a:r>
              <a:rPr sz="1333" b="1" spc="8" dirty="0">
                <a:latin typeface="맑은 고딕"/>
                <a:cs typeface="맑은 고딕"/>
              </a:rPr>
              <a:t> </a:t>
            </a:r>
            <a:r>
              <a:rPr sz="1333" b="1" spc="-17" dirty="0">
                <a:latin typeface="맑은 고딕"/>
                <a:cs typeface="맑은 고딕"/>
              </a:rPr>
              <a:t>의미</a:t>
            </a:r>
            <a:r>
              <a:rPr sz="1333" b="1" dirty="0">
                <a:latin typeface="맑은 고딕"/>
                <a:cs typeface="맑은 고딕"/>
              </a:rPr>
              <a:t> </a:t>
            </a:r>
            <a:r>
              <a:rPr sz="1333" b="1" spc="-12" dirty="0">
                <a:latin typeface="맑은 고딕"/>
                <a:cs typeface="맑은 고딕"/>
              </a:rPr>
              <a:t>분석…</a:t>
            </a:r>
            <a:endParaRPr sz="1333" b="1" dirty="0">
              <a:latin typeface="맑은 고딕"/>
              <a:cs typeface="맑은 고딕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686676" y="1815920"/>
            <a:ext cx="40216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dirty="0">
                <a:latin typeface="맑은 고딕"/>
                <a:cs typeface="맑은 고딕"/>
              </a:rPr>
              <a:t>결과</a:t>
            </a:r>
          </a:p>
        </p:txBody>
      </p:sp>
      <p:sp>
        <p:nvSpPr>
          <p:cNvPr id="20" name="object 20"/>
          <p:cNvSpPr/>
          <p:nvPr/>
        </p:nvSpPr>
        <p:spPr>
          <a:xfrm>
            <a:off x="2020571" y="2402229"/>
            <a:ext cx="594360" cy="54990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1" name="object 21"/>
          <p:cNvSpPr/>
          <p:nvPr/>
        </p:nvSpPr>
        <p:spPr>
          <a:xfrm>
            <a:off x="2061845" y="243588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2" name="object 22"/>
          <p:cNvSpPr txBox="1"/>
          <p:nvPr/>
        </p:nvSpPr>
        <p:spPr>
          <a:xfrm>
            <a:off x="5458038" y="1817935"/>
            <a:ext cx="59266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spc="-4" dirty="0">
                <a:latin typeface="맑은 고딕"/>
                <a:cs typeface="맑은 고딕"/>
              </a:rPr>
              <a:t>분류기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504692" y="237682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4" name="object 24"/>
          <p:cNvSpPr/>
          <p:nvPr/>
        </p:nvSpPr>
        <p:spPr>
          <a:xfrm>
            <a:off x="4548506" y="241302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5" name="object 25"/>
          <p:cNvSpPr/>
          <p:nvPr/>
        </p:nvSpPr>
        <p:spPr>
          <a:xfrm>
            <a:off x="6393183" y="2373018"/>
            <a:ext cx="599439" cy="55498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6" name="object 26"/>
          <p:cNvSpPr/>
          <p:nvPr/>
        </p:nvSpPr>
        <p:spPr>
          <a:xfrm>
            <a:off x="6436995" y="240921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7" name="object 27"/>
          <p:cNvSpPr/>
          <p:nvPr/>
        </p:nvSpPr>
        <p:spPr>
          <a:xfrm>
            <a:off x="2023111" y="3568087"/>
            <a:ext cx="594360" cy="54991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8" name="object 28"/>
          <p:cNvSpPr/>
          <p:nvPr/>
        </p:nvSpPr>
        <p:spPr>
          <a:xfrm>
            <a:off x="2064386" y="360174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9" name="object 29"/>
          <p:cNvSpPr/>
          <p:nvPr/>
        </p:nvSpPr>
        <p:spPr>
          <a:xfrm>
            <a:off x="4507233" y="355538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0" name="object 30"/>
          <p:cNvSpPr/>
          <p:nvPr/>
        </p:nvSpPr>
        <p:spPr>
          <a:xfrm>
            <a:off x="4551045" y="359158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1" name="object 31"/>
          <p:cNvSpPr/>
          <p:nvPr/>
        </p:nvSpPr>
        <p:spPr>
          <a:xfrm>
            <a:off x="6395723" y="355792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2" name="object 32"/>
          <p:cNvSpPr/>
          <p:nvPr/>
        </p:nvSpPr>
        <p:spPr>
          <a:xfrm>
            <a:off x="6439536" y="359412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3" name="object 33"/>
          <p:cNvSpPr/>
          <p:nvPr/>
        </p:nvSpPr>
        <p:spPr>
          <a:xfrm>
            <a:off x="2019301" y="4791097"/>
            <a:ext cx="594360" cy="54991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4" name="object 34"/>
          <p:cNvSpPr/>
          <p:nvPr/>
        </p:nvSpPr>
        <p:spPr>
          <a:xfrm>
            <a:off x="2060575" y="482475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5" name="object 35"/>
          <p:cNvSpPr/>
          <p:nvPr/>
        </p:nvSpPr>
        <p:spPr>
          <a:xfrm>
            <a:off x="4503422" y="4759347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6" name="object 36"/>
          <p:cNvSpPr/>
          <p:nvPr/>
        </p:nvSpPr>
        <p:spPr>
          <a:xfrm>
            <a:off x="4547236" y="479554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7" name="object 37"/>
          <p:cNvSpPr/>
          <p:nvPr/>
        </p:nvSpPr>
        <p:spPr>
          <a:xfrm>
            <a:off x="6391913" y="476188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8" name="object 38"/>
          <p:cNvSpPr/>
          <p:nvPr/>
        </p:nvSpPr>
        <p:spPr>
          <a:xfrm>
            <a:off x="6435725" y="479808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9" name="object 39"/>
          <p:cNvSpPr txBox="1"/>
          <p:nvPr/>
        </p:nvSpPr>
        <p:spPr>
          <a:xfrm>
            <a:off x="5239069" y="2443403"/>
            <a:ext cx="1112838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82547" algn="ctr"/>
            <a:r>
              <a:rPr sz="1000" b="1" dirty="0">
                <a:latin typeface="맑은 고딕"/>
                <a:cs typeface="맑은 고딕"/>
              </a:rPr>
              <a:t>S</a:t>
            </a:r>
            <a:r>
              <a:rPr sz="1000" b="1" spc="-8" dirty="0">
                <a:latin typeface="맑은 고딕"/>
                <a:cs typeface="맑은 고딕"/>
              </a:rPr>
              <a:t>VM,</a:t>
            </a:r>
            <a:endParaRPr sz="1000" b="1" dirty="0">
              <a:latin typeface="맑은 고딕"/>
              <a:cs typeface="맑은 고딕"/>
            </a:endParaRPr>
          </a:p>
          <a:p>
            <a:pPr algn="ctr">
              <a:lnSpc>
                <a:spcPct val="100000"/>
              </a:lnSpc>
            </a:pPr>
            <a:r>
              <a:rPr sz="1000" b="1" spc="-4" dirty="0">
                <a:latin typeface="맑은 고딕"/>
                <a:cs typeface="맑은 고딕"/>
              </a:rPr>
              <a:t>s</a:t>
            </a:r>
            <a:r>
              <a:rPr sz="1000" b="1" spc="-8" dirty="0">
                <a:latin typeface="맑은 고딕"/>
                <a:cs typeface="맑은 고딕"/>
              </a:rPr>
              <a:t>hal</a:t>
            </a:r>
            <a:r>
              <a:rPr sz="1000" b="1" dirty="0">
                <a:latin typeface="맑은 고딕"/>
                <a:cs typeface="맑은 고딕"/>
              </a:rPr>
              <a:t>l</a:t>
            </a:r>
            <a:r>
              <a:rPr sz="1000" b="1" spc="-4" dirty="0">
                <a:latin typeface="맑은 고딕"/>
                <a:cs typeface="맑은 고딕"/>
              </a:rPr>
              <a:t>o</a:t>
            </a:r>
            <a:r>
              <a:rPr sz="1000" b="1" dirty="0">
                <a:latin typeface="맑은 고딕"/>
                <a:cs typeface="맑은 고딕"/>
              </a:rPr>
              <a:t>w</a:t>
            </a:r>
            <a:r>
              <a:rPr sz="1000" b="1" spc="17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n</a:t>
            </a:r>
            <a:r>
              <a:rPr sz="1000" b="1" spc="4" dirty="0">
                <a:latin typeface="맑은 고딕"/>
                <a:cs typeface="맑은 고딕"/>
              </a:rPr>
              <a:t>e</a:t>
            </a:r>
            <a:r>
              <a:rPr sz="1000" b="1" spc="-12" dirty="0">
                <a:latin typeface="맑은 고딕"/>
                <a:cs typeface="맑은 고딕"/>
              </a:rPr>
              <a:t>ura</a:t>
            </a:r>
            <a:r>
              <a:rPr sz="1000" b="1" spc="-4" dirty="0">
                <a:latin typeface="맑은 고딕"/>
                <a:cs typeface="맑은 고딕"/>
              </a:rPr>
              <a:t>l</a:t>
            </a:r>
            <a:r>
              <a:rPr sz="1000" b="1" spc="8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n</a:t>
            </a:r>
            <a:r>
              <a:rPr sz="1000" b="1" spc="4" dirty="0">
                <a:latin typeface="맑은 고딕"/>
                <a:cs typeface="맑은 고딕"/>
              </a:rPr>
              <a:t>e</a:t>
            </a:r>
            <a:r>
              <a:rPr sz="1000" b="1" spc="-12" dirty="0">
                <a:latin typeface="맑은 고딕"/>
                <a:cs typeface="맑은 고딕"/>
              </a:rPr>
              <a:t>t</a:t>
            </a:r>
            <a:r>
              <a:rPr sz="1000" b="1" spc="-4" dirty="0">
                <a:latin typeface="맑은 고딕"/>
                <a:cs typeface="맑은 고딕"/>
              </a:rPr>
              <a:t>,</a:t>
            </a:r>
            <a:endParaRPr sz="1000" b="1" dirty="0">
              <a:latin typeface="맑은 고딕"/>
              <a:cs typeface="맑은 고딕"/>
            </a:endParaRPr>
          </a:p>
          <a:p>
            <a:pPr marL="529" algn="ctr"/>
            <a:r>
              <a:rPr sz="1000" b="1" dirty="0">
                <a:latin typeface="맑은 고딕"/>
                <a:cs typeface="맑은 고딕"/>
              </a:rPr>
              <a:t>…</a:t>
            </a:r>
          </a:p>
        </p:txBody>
      </p:sp>
      <p:sp>
        <p:nvSpPr>
          <p:cNvPr id="40" name="object 40"/>
          <p:cNvSpPr txBox="1"/>
          <p:nvPr/>
        </p:nvSpPr>
        <p:spPr>
          <a:xfrm>
            <a:off x="5220019" y="3722293"/>
            <a:ext cx="1112838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00" b="1" spc="-17" dirty="0">
                <a:latin typeface="맑은 고딕"/>
                <a:cs typeface="맑은 고딕"/>
              </a:rPr>
              <a:t>H</a:t>
            </a:r>
            <a:r>
              <a:rPr sz="1000" b="1" spc="-8" dirty="0">
                <a:latin typeface="맑은 고딕"/>
                <a:cs typeface="맑은 고딕"/>
              </a:rPr>
              <a:t>MM,</a:t>
            </a:r>
            <a:endParaRPr sz="1000" b="1" dirty="0">
              <a:latin typeface="맑은 고딕"/>
              <a:cs typeface="맑은 고딕"/>
            </a:endParaRPr>
          </a:p>
          <a:p>
            <a:pPr algn="ctr">
              <a:lnSpc>
                <a:spcPct val="100000"/>
              </a:lnSpc>
            </a:pPr>
            <a:r>
              <a:rPr sz="1000" b="1" spc="-4" dirty="0">
                <a:latin typeface="맑은 고딕"/>
                <a:cs typeface="맑은 고딕"/>
              </a:rPr>
              <a:t>s</a:t>
            </a:r>
            <a:r>
              <a:rPr sz="1000" b="1" spc="-8" dirty="0">
                <a:latin typeface="맑은 고딕"/>
                <a:cs typeface="맑은 고딕"/>
              </a:rPr>
              <a:t>hal</a:t>
            </a:r>
            <a:r>
              <a:rPr sz="1000" b="1" dirty="0">
                <a:latin typeface="맑은 고딕"/>
                <a:cs typeface="맑은 고딕"/>
              </a:rPr>
              <a:t>l</a:t>
            </a:r>
            <a:r>
              <a:rPr sz="1000" b="1" spc="-4" dirty="0">
                <a:latin typeface="맑은 고딕"/>
                <a:cs typeface="맑은 고딕"/>
              </a:rPr>
              <a:t>o</a:t>
            </a:r>
            <a:r>
              <a:rPr sz="1000" b="1" dirty="0">
                <a:latin typeface="맑은 고딕"/>
                <a:cs typeface="맑은 고딕"/>
              </a:rPr>
              <a:t>w</a:t>
            </a:r>
            <a:r>
              <a:rPr sz="1000" b="1" spc="17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n</a:t>
            </a:r>
            <a:r>
              <a:rPr sz="1000" b="1" spc="4" dirty="0">
                <a:latin typeface="맑은 고딕"/>
                <a:cs typeface="맑은 고딕"/>
              </a:rPr>
              <a:t>e</a:t>
            </a:r>
            <a:r>
              <a:rPr sz="1000" b="1" spc="-12" dirty="0">
                <a:latin typeface="맑은 고딕"/>
                <a:cs typeface="맑은 고딕"/>
              </a:rPr>
              <a:t>ura</a:t>
            </a:r>
            <a:r>
              <a:rPr sz="1000" b="1" spc="-4" dirty="0">
                <a:latin typeface="맑은 고딕"/>
                <a:cs typeface="맑은 고딕"/>
              </a:rPr>
              <a:t>l</a:t>
            </a:r>
            <a:r>
              <a:rPr sz="1000" b="1" spc="8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n</a:t>
            </a:r>
            <a:r>
              <a:rPr sz="1000" b="1" spc="4" dirty="0">
                <a:latin typeface="맑은 고딕"/>
                <a:cs typeface="맑은 고딕"/>
              </a:rPr>
              <a:t>e</a:t>
            </a:r>
            <a:r>
              <a:rPr sz="1000" b="1" spc="-12" dirty="0">
                <a:latin typeface="맑은 고딕"/>
                <a:cs typeface="맑은 고딕"/>
              </a:rPr>
              <a:t>t</a:t>
            </a:r>
            <a:r>
              <a:rPr sz="1000" b="1" spc="-4" dirty="0">
                <a:latin typeface="맑은 고딕"/>
                <a:cs typeface="맑은 고딕"/>
              </a:rPr>
              <a:t>,</a:t>
            </a:r>
            <a:endParaRPr sz="1000" b="1" dirty="0">
              <a:latin typeface="맑은 고딕"/>
              <a:cs typeface="맑은 고딕"/>
            </a:endParaRPr>
          </a:p>
          <a:p>
            <a:pPr marL="43919" algn="ctr"/>
            <a:r>
              <a:rPr sz="1000" b="1" dirty="0">
                <a:latin typeface="맑은 고딕"/>
                <a:cs typeface="맑은 고딕"/>
              </a:rPr>
              <a:t>…</a:t>
            </a:r>
          </a:p>
        </p:txBody>
      </p:sp>
      <p:sp>
        <p:nvSpPr>
          <p:cNvPr id="41" name="object 41"/>
          <p:cNvSpPr txBox="1"/>
          <p:nvPr/>
        </p:nvSpPr>
        <p:spPr>
          <a:xfrm>
            <a:off x="5280979" y="4951421"/>
            <a:ext cx="1026583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00" b="1" spc="-17" dirty="0">
                <a:latin typeface="맑은 고딕"/>
                <a:cs typeface="맑은 고딕"/>
              </a:rPr>
              <a:t>C</a:t>
            </a:r>
            <a:r>
              <a:rPr sz="1000" b="1" dirty="0">
                <a:latin typeface="맑은 고딕"/>
                <a:cs typeface="맑은 고딕"/>
              </a:rPr>
              <a:t>l</a:t>
            </a:r>
            <a:r>
              <a:rPr sz="1000" b="1" spc="-12" dirty="0">
                <a:latin typeface="맑은 고딕"/>
                <a:cs typeface="맑은 고딕"/>
              </a:rPr>
              <a:t>us</a:t>
            </a:r>
            <a:r>
              <a:rPr sz="1000" b="1" spc="-21" dirty="0">
                <a:latin typeface="맑은 고딕"/>
                <a:cs typeface="맑은 고딕"/>
              </a:rPr>
              <a:t>t</a:t>
            </a:r>
            <a:r>
              <a:rPr sz="1000" b="1" dirty="0">
                <a:latin typeface="맑은 고딕"/>
                <a:cs typeface="맑은 고딕"/>
              </a:rPr>
              <a:t>e</a:t>
            </a:r>
            <a:r>
              <a:rPr sz="1000" b="1" spc="-8" dirty="0">
                <a:latin typeface="맑은 고딕"/>
                <a:cs typeface="맑은 고딕"/>
              </a:rPr>
              <a:t>r</a:t>
            </a:r>
            <a:r>
              <a:rPr sz="1000" b="1" dirty="0">
                <a:latin typeface="맑은 고딕"/>
                <a:cs typeface="맑은 고딕"/>
              </a:rPr>
              <a:t>i</a:t>
            </a:r>
            <a:r>
              <a:rPr sz="1000" b="1" spc="-12" dirty="0">
                <a:latin typeface="맑은 고딕"/>
                <a:cs typeface="맑은 고딕"/>
              </a:rPr>
              <a:t>ng</a:t>
            </a:r>
            <a:r>
              <a:rPr sz="1000" b="1" spc="-4" dirty="0">
                <a:latin typeface="맑은 고딕"/>
                <a:cs typeface="맑은 고딕"/>
              </a:rPr>
              <a:t>,</a:t>
            </a:r>
            <a:r>
              <a:rPr sz="1000" b="1" spc="25" dirty="0">
                <a:latin typeface="맑은 고딕"/>
                <a:cs typeface="맑은 고딕"/>
              </a:rPr>
              <a:t> </a:t>
            </a:r>
            <a:r>
              <a:rPr sz="1000" b="1" spc="-17" dirty="0">
                <a:latin typeface="맑은 고딕"/>
                <a:cs typeface="맑은 고딕"/>
              </a:rPr>
              <a:t>H</a:t>
            </a:r>
            <a:r>
              <a:rPr sz="1000" b="1" spc="-8" dirty="0">
                <a:latin typeface="맑은 고딕"/>
                <a:cs typeface="맑은 고딕"/>
              </a:rPr>
              <a:t>MM,</a:t>
            </a:r>
            <a:endParaRPr sz="1000" b="1" dirty="0">
              <a:latin typeface="맑은 고딕"/>
              <a:cs typeface="맑은 고딕"/>
            </a:endParaRPr>
          </a:p>
          <a:p>
            <a:pPr marL="2117" algn="ctr"/>
            <a:r>
              <a:rPr sz="1000" b="1" dirty="0">
                <a:latin typeface="맑은 고딕"/>
                <a:cs typeface="맑은 고딕"/>
              </a:rPr>
              <a:t>L</a:t>
            </a:r>
            <a:r>
              <a:rPr sz="1000" b="1" spc="-21" dirty="0">
                <a:latin typeface="맑은 고딕"/>
                <a:cs typeface="맑은 고딕"/>
              </a:rPr>
              <a:t>D</a:t>
            </a:r>
            <a:r>
              <a:rPr sz="1000" b="1" spc="37" dirty="0">
                <a:latin typeface="맑은 고딕"/>
                <a:cs typeface="맑은 고딕"/>
              </a:rPr>
              <a:t>A</a:t>
            </a:r>
            <a:r>
              <a:rPr sz="1000" b="1" dirty="0">
                <a:latin typeface="맑은 고딕"/>
                <a:cs typeface="맑은 고딕"/>
              </a:rPr>
              <a:t>, </a:t>
            </a:r>
            <a:r>
              <a:rPr sz="1000" b="1" spc="-4" dirty="0">
                <a:latin typeface="맑은 고딕"/>
                <a:cs typeface="맑은 고딕"/>
              </a:rPr>
              <a:t>LS</a:t>
            </a:r>
            <a:r>
              <a:rPr sz="1000" b="1" dirty="0">
                <a:latin typeface="맑은 고딕"/>
                <a:cs typeface="맑은 고딕"/>
              </a:rPr>
              <a:t>A</a:t>
            </a:r>
          </a:p>
          <a:p>
            <a:pPr marL="529" algn="ctr"/>
            <a:r>
              <a:rPr sz="1000" b="1" dirty="0">
                <a:latin typeface="맑은 고딕"/>
                <a:cs typeface="맑은 고딕"/>
              </a:rPr>
              <a:t>…</a:t>
            </a:r>
          </a:p>
        </p:txBody>
      </p:sp>
      <p:sp>
        <p:nvSpPr>
          <p:cNvPr id="42" name="object 42"/>
          <p:cNvSpPr/>
          <p:nvPr/>
        </p:nvSpPr>
        <p:spPr>
          <a:xfrm>
            <a:off x="1986282" y="237682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3" name="object 43"/>
          <p:cNvSpPr/>
          <p:nvPr/>
        </p:nvSpPr>
        <p:spPr>
          <a:xfrm>
            <a:off x="2030095" y="241302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4" name="object 44"/>
          <p:cNvSpPr/>
          <p:nvPr/>
        </p:nvSpPr>
        <p:spPr>
          <a:xfrm>
            <a:off x="1988823" y="3555386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5" name="object 45"/>
          <p:cNvSpPr/>
          <p:nvPr/>
        </p:nvSpPr>
        <p:spPr>
          <a:xfrm>
            <a:off x="2032636" y="3591582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6" name="object 46"/>
          <p:cNvSpPr/>
          <p:nvPr/>
        </p:nvSpPr>
        <p:spPr>
          <a:xfrm>
            <a:off x="1985013" y="4759347"/>
            <a:ext cx="599439" cy="55499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7" name="object 47"/>
          <p:cNvSpPr/>
          <p:nvPr/>
        </p:nvSpPr>
        <p:spPr>
          <a:xfrm>
            <a:off x="2028825" y="479554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</p:spTree>
    <p:extLst>
      <p:ext uri="{BB962C8B-B14F-4D97-AF65-F5344CB8AC3E}">
        <p14:creationId xmlns:p14="http://schemas.microsoft.com/office/powerpoint/2010/main" val="7097675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b="1" spc="-4" dirty="0">
                <a:solidFill>
                  <a:srgbClr val="505050"/>
                </a:solidFill>
                <a:latin typeface="Trebuchet MS"/>
                <a:cs typeface="Trebuchet MS"/>
              </a:rPr>
              <a:t>23</a:t>
            </a:r>
            <a:endParaRPr sz="708" b="1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622464" y="3245895"/>
            <a:ext cx="2091690" cy="935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9" name="object 9"/>
          <p:cNvSpPr/>
          <p:nvPr/>
        </p:nvSpPr>
        <p:spPr>
          <a:xfrm>
            <a:off x="3007786" y="345544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0" name="object 10"/>
          <p:cNvSpPr/>
          <p:nvPr/>
        </p:nvSpPr>
        <p:spPr>
          <a:xfrm>
            <a:off x="3051598" y="3491640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1" name="object 11"/>
          <p:cNvSpPr/>
          <p:nvPr/>
        </p:nvSpPr>
        <p:spPr>
          <a:xfrm>
            <a:off x="5860205" y="3452907"/>
            <a:ext cx="471169" cy="56006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2" name="object 12"/>
          <p:cNvSpPr/>
          <p:nvPr/>
        </p:nvSpPr>
        <p:spPr>
          <a:xfrm>
            <a:off x="5904018" y="349164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3" name="object 13"/>
          <p:cNvSpPr/>
          <p:nvPr/>
        </p:nvSpPr>
        <p:spPr>
          <a:xfrm>
            <a:off x="6368205" y="3403376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4" name="object 14"/>
          <p:cNvSpPr/>
          <p:nvPr/>
        </p:nvSpPr>
        <p:spPr>
          <a:xfrm>
            <a:off x="6542195" y="3560858"/>
            <a:ext cx="561339" cy="3149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5" name="object 15"/>
          <p:cNvSpPr/>
          <p:nvPr/>
        </p:nvSpPr>
        <p:spPr>
          <a:xfrm>
            <a:off x="6412018" y="3428140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599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7999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599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59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6" name="object 16"/>
          <p:cNvSpPr/>
          <p:nvPr/>
        </p:nvSpPr>
        <p:spPr>
          <a:xfrm>
            <a:off x="7320705" y="3452907"/>
            <a:ext cx="471169" cy="56006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7" name="object 17"/>
          <p:cNvSpPr/>
          <p:nvPr/>
        </p:nvSpPr>
        <p:spPr>
          <a:xfrm>
            <a:off x="7364518" y="349164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8" name="object 18"/>
          <p:cNvSpPr/>
          <p:nvPr/>
        </p:nvSpPr>
        <p:spPr>
          <a:xfrm>
            <a:off x="1718733" y="2170207"/>
            <a:ext cx="1143000" cy="85724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9" name="object 19"/>
          <p:cNvSpPr/>
          <p:nvPr/>
        </p:nvSpPr>
        <p:spPr>
          <a:xfrm>
            <a:off x="3622464" y="2191796"/>
            <a:ext cx="2091690" cy="935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0" name="object 20"/>
          <p:cNvSpPr/>
          <p:nvPr/>
        </p:nvSpPr>
        <p:spPr>
          <a:xfrm>
            <a:off x="3007786" y="240134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1" name="object 21"/>
          <p:cNvSpPr/>
          <p:nvPr/>
        </p:nvSpPr>
        <p:spPr>
          <a:xfrm>
            <a:off x="3051598" y="243754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2" name="object 22"/>
          <p:cNvSpPr/>
          <p:nvPr/>
        </p:nvSpPr>
        <p:spPr>
          <a:xfrm>
            <a:off x="5860205" y="2398806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3" name="object 23"/>
          <p:cNvSpPr/>
          <p:nvPr/>
        </p:nvSpPr>
        <p:spPr>
          <a:xfrm>
            <a:off x="5904018" y="2437541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4" name="object 24"/>
          <p:cNvSpPr/>
          <p:nvPr/>
        </p:nvSpPr>
        <p:spPr>
          <a:xfrm>
            <a:off x="6368205" y="2349275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5" name="object 25"/>
          <p:cNvSpPr/>
          <p:nvPr/>
        </p:nvSpPr>
        <p:spPr>
          <a:xfrm>
            <a:off x="6542195" y="2506755"/>
            <a:ext cx="561339" cy="3149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6" name="object 26"/>
          <p:cNvSpPr/>
          <p:nvPr/>
        </p:nvSpPr>
        <p:spPr>
          <a:xfrm>
            <a:off x="6412018" y="2374041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8000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600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7" name="object 27"/>
          <p:cNvSpPr/>
          <p:nvPr/>
        </p:nvSpPr>
        <p:spPr>
          <a:xfrm>
            <a:off x="7320705" y="2398806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8" name="object 28"/>
          <p:cNvSpPr/>
          <p:nvPr/>
        </p:nvSpPr>
        <p:spPr>
          <a:xfrm>
            <a:off x="7364518" y="2437541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9" name="object 29"/>
          <p:cNvSpPr txBox="1"/>
          <p:nvPr/>
        </p:nvSpPr>
        <p:spPr>
          <a:xfrm>
            <a:off x="381001" y="1295400"/>
            <a:ext cx="1805517" cy="8976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2000" b="1" dirty="0">
                <a:latin typeface="맑은 고딕"/>
                <a:cs typeface="맑은 고딕"/>
              </a:rPr>
              <a:t>딥러닝</a:t>
            </a:r>
          </a:p>
          <a:p>
            <a:pPr marL="474114">
              <a:spcBef>
                <a:spcPts val="1200"/>
              </a:spcBef>
            </a:pPr>
            <a:r>
              <a:rPr sz="1500" b="1" spc="-4" dirty="0">
                <a:latin typeface="맑은 고딕"/>
                <a:cs typeface="맑은 고딕"/>
              </a:rPr>
              <a:t>훈련</a:t>
            </a:r>
            <a:endParaRPr sz="1500" b="1" dirty="0">
              <a:latin typeface="맑은 고딕"/>
              <a:cs typeface="맑은 고딕"/>
            </a:endParaRPr>
          </a:p>
          <a:p>
            <a:pPr marR="4233" algn="r">
              <a:lnSpc>
                <a:spcPts val="1183"/>
              </a:lnSpc>
              <a:spcBef>
                <a:spcPts val="412"/>
              </a:spcBef>
            </a:pPr>
            <a:r>
              <a:rPr sz="1000" b="1" dirty="0">
                <a:latin typeface="맑은 고딕"/>
                <a:cs typeface="맑은 고딕"/>
              </a:rPr>
              <a:t>강아지</a:t>
            </a:r>
          </a:p>
        </p:txBody>
      </p:sp>
      <p:sp>
        <p:nvSpPr>
          <p:cNvPr id="30" name="object 30"/>
          <p:cNvSpPr txBox="1"/>
          <p:nvPr/>
        </p:nvSpPr>
        <p:spPr>
          <a:xfrm>
            <a:off x="1784351" y="3054979"/>
            <a:ext cx="402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고양이</a:t>
            </a:r>
          </a:p>
        </p:txBody>
      </p:sp>
      <p:sp>
        <p:nvSpPr>
          <p:cNvPr id="31" name="object 31"/>
          <p:cNvSpPr txBox="1"/>
          <p:nvPr/>
        </p:nvSpPr>
        <p:spPr>
          <a:xfrm>
            <a:off x="6638503" y="3621036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32" name="object 32"/>
          <p:cNvSpPr txBox="1"/>
          <p:nvPr/>
        </p:nvSpPr>
        <p:spPr>
          <a:xfrm>
            <a:off x="6638503" y="2566724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33" name="object 33"/>
          <p:cNvSpPr txBox="1"/>
          <p:nvPr/>
        </p:nvSpPr>
        <p:spPr>
          <a:xfrm>
            <a:off x="1784351" y="4119979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고래</a:t>
            </a:r>
          </a:p>
        </p:txBody>
      </p:sp>
      <p:sp>
        <p:nvSpPr>
          <p:cNvPr id="34" name="object 34"/>
          <p:cNvSpPr/>
          <p:nvPr/>
        </p:nvSpPr>
        <p:spPr>
          <a:xfrm>
            <a:off x="3622464" y="4310155"/>
            <a:ext cx="2091690" cy="9372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5" name="object 35"/>
          <p:cNvSpPr/>
          <p:nvPr/>
        </p:nvSpPr>
        <p:spPr>
          <a:xfrm>
            <a:off x="3007786" y="452097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6" name="object 36"/>
          <p:cNvSpPr/>
          <p:nvPr/>
        </p:nvSpPr>
        <p:spPr>
          <a:xfrm>
            <a:off x="3051598" y="4557170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7" name="object 37"/>
          <p:cNvSpPr/>
          <p:nvPr/>
        </p:nvSpPr>
        <p:spPr>
          <a:xfrm>
            <a:off x="5860205" y="4518435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8" name="object 38"/>
          <p:cNvSpPr/>
          <p:nvPr/>
        </p:nvSpPr>
        <p:spPr>
          <a:xfrm>
            <a:off x="5904018" y="455717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9" name="object 39"/>
          <p:cNvSpPr/>
          <p:nvPr/>
        </p:nvSpPr>
        <p:spPr>
          <a:xfrm>
            <a:off x="6368205" y="4468907"/>
            <a:ext cx="913129" cy="59562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0" name="object 40"/>
          <p:cNvSpPr/>
          <p:nvPr/>
        </p:nvSpPr>
        <p:spPr>
          <a:xfrm>
            <a:off x="6542195" y="4625116"/>
            <a:ext cx="561339" cy="3162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1" name="object 41"/>
          <p:cNvSpPr/>
          <p:nvPr/>
        </p:nvSpPr>
        <p:spPr>
          <a:xfrm>
            <a:off x="6412018" y="4493670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55"/>
                </a:lnTo>
                <a:lnTo>
                  <a:pt x="33171" y="26491"/>
                </a:lnTo>
                <a:lnTo>
                  <a:pt x="68797" y="5409"/>
                </a:lnTo>
                <a:lnTo>
                  <a:pt x="889000" y="0"/>
                </a:lnTo>
                <a:lnTo>
                  <a:pt x="903610" y="1042"/>
                </a:lnTo>
                <a:lnTo>
                  <a:pt x="943000" y="15518"/>
                </a:lnTo>
                <a:lnTo>
                  <a:pt x="972699" y="43983"/>
                </a:lnTo>
                <a:lnTo>
                  <a:pt x="988815" y="82538"/>
                </a:lnTo>
                <a:lnTo>
                  <a:pt x="990600" y="508000"/>
                </a:lnTo>
                <a:lnTo>
                  <a:pt x="989558" y="522605"/>
                </a:lnTo>
                <a:lnTo>
                  <a:pt x="975088" y="561989"/>
                </a:lnTo>
                <a:lnTo>
                  <a:pt x="946627" y="591693"/>
                </a:lnTo>
                <a:lnTo>
                  <a:pt x="908068" y="607814"/>
                </a:lnTo>
                <a:lnTo>
                  <a:pt x="101600" y="609600"/>
                </a:lnTo>
                <a:lnTo>
                  <a:pt x="86989" y="608557"/>
                </a:lnTo>
                <a:lnTo>
                  <a:pt x="47599" y="594081"/>
                </a:lnTo>
                <a:lnTo>
                  <a:pt x="17900" y="565616"/>
                </a:lnTo>
                <a:lnTo>
                  <a:pt x="1784" y="527061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2" name="object 42"/>
          <p:cNvSpPr txBox="1"/>
          <p:nvPr/>
        </p:nvSpPr>
        <p:spPr>
          <a:xfrm>
            <a:off x="6638503" y="4686057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43" name="object 43"/>
          <p:cNvSpPr/>
          <p:nvPr/>
        </p:nvSpPr>
        <p:spPr>
          <a:xfrm>
            <a:off x="7320705" y="4518435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4" name="object 44"/>
          <p:cNvSpPr/>
          <p:nvPr/>
        </p:nvSpPr>
        <p:spPr>
          <a:xfrm>
            <a:off x="7364518" y="455717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5" name="object 45"/>
          <p:cNvSpPr/>
          <p:nvPr/>
        </p:nvSpPr>
        <p:spPr>
          <a:xfrm>
            <a:off x="1731435" y="4340635"/>
            <a:ext cx="1130299" cy="82550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6" name="object 46"/>
          <p:cNvSpPr txBox="1"/>
          <p:nvPr/>
        </p:nvSpPr>
        <p:spPr>
          <a:xfrm>
            <a:off x="7820661" y="4682933"/>
            <a:ext cx="1198648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baseline="13888" dirty="0">
                <a:latin typeface="맑은 고딕"/>
                <a:cs typeface="맑은 고딕"/>
              </a:rPr>
              <a:t>상어</a:t>
            </a:r>
            <a:r>
              <a:rPr sz="1500" b="1" spc="-18" baseline="13888" dirty="0">
                <a:latin typeface="맑은 고딕"/>
                <a:cs typeface="맑은 고딕"/>
              </a:rPr>
              <a:t>(</a:t>
            </a:r>
            <a:r>
              <a:rPr sz="1500" b="1" spc="-12" baseline="13888" dirty="0">
                <a:latin typeface="맑은 고딕"/>
                <a:cs typeface="맑은 고딕"/>
              </a:rPr>
              <a:t>X)</a:t>
            </a:r>
            <a:r>
              <a:rPr sz="1500" b="1" spc="231" baseline="13888" dirty="0">
                <a:latin typeface="맑은 고딕"/>
                <a:cs typeface="맑은 고딕"/>
              </a:rPr>
              <a:t> </a:t>
            </a:r>
            <a:r>
              <a:rPr sz="1500" b="1" spc="-4" dirty="0">
                <a:latin typeface="맑은 고딕"/>
                <a:cs typeface="맑은 고딕"/>
              </a:rPr>
              <a:t>!!!!!!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7816110" y="3636639"/>
            <a:ext cx="71829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고양이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816110" y="2582221"/>
            <a:ext cx="71829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강아지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1718733" y="3214145"/>
            <a:ext cx="1143000" cy="87630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</p:spTree>
    <p:extLst>
      <p:ext uri="{BB962C8B-B14F-4D97-AF65-F5344CB8AC3E}">
        <p14:creationId xmlns:p14="http://schemas.microsoft.com/office/powerpoint/2010/main" val="27711222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spc="-4" dirty="0">
                <a:solidFill>
                  <a:srgbClr val="505050"/>
                </a:solidFill>
                <a:latin typeface="Trebuchet MS"/>
                <a:cs typeface="Trebuchet MS"/>
              </a:rPr>
              <a:t>25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wrap="square" lIns="0" tIns="42438" rIns="0" bIns="0" rtlCol="0" anchor="ctr">
            <a:spAutoFit/>
          </a:bodyPr>
          <a:lstStyle/>
          <a:p>
            <a:pPr marL="10583">
              <a:lnSpc>
                <a:spcPts val="2358"/>
              </a:lnSpc>
            </a:pPr>
            <a:r>
              <a:rPr sz="2000" dirty="0"/>
              <a:t>딥러닝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41647" y="2215870"/>
            <a:ext cx="40216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spc="-4" dirty="0">
                <a:latin typeface="맑은 고딕"/>
                <a:cs typeface="맑은 고딕"/>
              </a:rPr>
              <a:t>훈련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044693" y="4169021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spc="-4" dirty="0">
                <a:latin typeface="맑은 고딕"/>
                <a:cs typeface="맑은 고딕"/>
              </a:rPr>
              <a:t>고래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882806" y="4360674"/>
            <a:ext cx="2091690" cy="935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1" name="object 11"/>
          <p:cNvSpPr/>
          <p:nvPr/>
        </p:nvSpPr>
        <p:spPr>
          <a:xfrm>
            <a:off x="3268128" y="4570225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2" name="object 12"/>
          <p:cNvSpPr/>
          <p:nvPr/>
        </p:nvSpPr>
        <p:spPr>
          <a:xfrm>
            <a:off x="3311940" y="4606419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3" name="object 13"/>
          <p:cNvSpPr/>
          <p:nvPr/>
        </p:nvSpPr>
        <p:spPr>
          <a:xfrm>
            <a:off x="6120547" y="4567684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4" name="object 14"/>
          <p:cNvSpPr/>
          <p:nvPr/>
        </p:nvSpPr>
        <p:spPr>
          <a:xfrm>
            <a:off x="6164360" y="4606419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5" name="object 15"/>
          <p:cNvSpPr/>
          <p:nvPr/>
        </p:nvSpPr>
        <p:spPr>
          <a:xfrm>
            <a:off x="6628547" y="4518156"/>
            <a:ext cx="913129" cy="59562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6" name="object 16"/>
          <p:cNvSpPr/>
          <p:nvPr/>
        </p:nvSpPr>
        <p:spPr>
          <a:xfrm>
            <a:off x="6802537" y="4674365"/>
            <a:ext cx="561339" cy="31623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7" name="object 17"/>
          <p:cNvSpPr/>
          <p:nvPr/>
        </p:nvSpPr>
        <p:spPr>
          <a:xfrm>
            <a:off x="6672360" y="4542919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599"/>
                </a:moveTo>
                <a:lnTo>
                  <a:pt x="8941" y="59855"/>
                </a:lnTo>
                <a:lnTo>
                  <a:pt x="33171" y="26491"/>
                </a:lnTo>
                <a:lnTo>
                  <a:pt x="68797" y="5409"/>
                </a:lnTo>
                <a:lnTo>
                  <a:pt x="889000" y="0"/>
                </a:lnTo>
                <a:lnTo>
                  <a:pt x="903610" y="1042"/>
                </a:lnTo>
                <a:lnTo>
                  <a:pt x="943000" y="15518"/>
                </a:lnTo>
                <a:lnTo>
                  <a:pt x="972699" y="43983"/>
                </a:lnTo>
                <a:lnTo>
                  <a:pt x="988815" y="82538"/>
                </a:lnTo>
                <a:lnTo>
                  <a:pt x="990600" y="507999"/>
                </a:lnTo>
                <a:lnTo>
                  <a:pt x="989558" y="522605"/>
                </a:lnTo>
                <a:lnTo>
                  <a:pt x="975088" y="561989"/>
                </a:lnTo>
                <a:lnTo>
                  <a:pt x="946627" y="591693"/>
                </a:lnTo>
                <a:lnTo>
                  <a:pt x="908068" y="607814"/>
                </a:lnTo>
                <a:lnTo>
                  <a:pt x="101600" y="609599"/>
                </a:lnTo>
                <a:lnTo>
                  <a:pt x="86989" y="608557"/>
                </a:lnTo>
                <a:lnTo>
                  <a:pt x="47599" y="594081"/>
                </a:lnTo>
                <a:lnTo>
                  <a:pt x="17900" y="565616"/>
                </a:lnTo>
                <a:lnTo>
                  <a:pt x="1784" y="527061"/>
                </a:lnTo>
                <a:lnTo>
                  <a:pt x="0" y="10159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8" name="object 18"/>
          <p:cNvSpPr txBox="1"/>
          <p:nvPr/>
        </p:nvSpPr>
        <p:spPr>
          <a:xfrm>
            <a:off x="6898845" y="4735560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19" name="object 19"/>
          <p:cNvSpPr/>
          <p:nvPr/>
        </p:nvSpPr>
        <p:spPr>
          <a:xfrm>
            <a:off x="7581047" y="4567684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0" name="object 20"/>
          <p:cNvSpPr/>
          <p:nvPr/>
        </p:nvSpPr>
        <p:spPr>
          <a:xfrm>
            <a:off x="7624860" y="4606419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1" name="object 21"/>
          <p:cNvSpPr/>
          <p:nvPr/>
        </p:nvSpPr>
        <p:spPr>
          <a:xfrm>
            <a:off x="1991777" y="4389884"/>
            <a:ext cx="1130299" cy="8255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2" name="object 22"/>
          <p:cNvSpPr/>
          <p:nvPr/>
        </p:nvSpPr>
        <p:spPr>
          <a:xfrm>
            <a:off x="4797207" y="3742184"/>
            <a:ext cx="3444239" cy="8242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3" name="object 23"/>
          <p:cNvSpPr/>
          <p:nvPr/>
        </p:nvSpPr>
        <p:spPr>
          <a:xfrm>
            <a:off x="4878485" y="3760601"/>
            <a:ext cx="3328458" cy="753004"/>
          </a:xfrm>
          <a:custGeom>
            <a:avLst/>
            <a:gdLst/>
            <a:ahLst/>
            <a:cxnLst/>
            <a:rect l="l" t="t" r="r" b="b"/>
            <a:pathLst>
              <a:path w="3994150" h="903604">
                <a:moveTo>
                  <a:pt x="3967733" y="12954"/>
                </a:moveTo>
                <a:lnTo>
                  <a:pt x="3967733" y="903605"/>
                </a:lnTo>
                <a:lnTo>
                  <a:pt x="3993641" y="903605"/>
                </a:lnTo>
                <a:lnTo>
                  <a:pt x="3993641" y="25908"/>
                </a:lnTo>
                <a:lnTo>
                  <a:pt x="3980688" y="25908"/>
                </a:lnTo>
                <a:lnTo>
                  <a:pt x="3967733" y="12954"/>
                </a:lnTo>
                <a:close/>
              </a:path>
              <a:path w="3994150" h="903604">
                <a:moveTo>
                  <a:pt x="14477" y="541782"/>
                </a:moveTo>
                <a:lnTo>
                  <a:pt x="8381" y="545338"/>
                </a:lnTo>
                <a:lnTo>
                  <a:pt x="2158" y="548894"/>
                </a:lnTo>
                <a:lnTo>
                  <a:pt x="0" y="556895"/>
                </a:lnTo>
                <a:lnTo>
                  <a:pt x="3682" y="562991"/>
                </a:lnTo>
                <a:lnTo>
                  <a:pt x="60197" y="659892"/>
                </a:lnTo>
                <a:lnTo>
                  <a:pt x="75160" y="634238"/>
                </a:lnTo>
                <a:lnTo>
                  <a:pt x="47243" y="634238"/>
                </a:lnTo>
                <a:lnTo>
                  <a:pt x="47243" y="586395"/>
                </a:lnTo>
                <a:lnTo>
                  <a:pt x="26034" y="550037"/>
                </a:lnTo>
                <a:lnTo>
                  <a:pt x="22478" y="543814"/>
                </a:lnTo>
                <a:lnTo>
                  <a:pt x="14477" y="541782"/>
                </a:lnTo>
                <a:close/>
              </a:path>
              <a:path w="3994150" h="903604">
                <a:moveTo>
                  <a:pt x="47243" y="586395"/>
                </a:moveTo>
                <a:lnTo>
                  <a:pt x="47243" y="634238"/>
                </a:lnTo>
                <a:lnTo>
                  <a:pt x="73151" y="634238"/>
                </a:lnTo>
                <a:lnTo>
                  <a:pt x="73151" y="627761"/>
                </a:lnTo>
                <a:lnTo>
                  <a:pt x="49021" y="627761"/>
                </a:lnTo>
                <a:lnTo>
                  <a:pt x="60197" y="608602"/>
                </a:lnTo>
                <a:lnTo>
                  <a:pt x="47243" y="586395"/>
                </a:lnTo>
                <a:close/>
              </a:path>
              <a:path w="3994150" h="903604">
                <a:moveTo>
                  <a:pt x="105917" y="541782"/>
                </a:moveTo>
                <a:lnTo>
                  <a:pt x="97916" y="543814"/>
                </a:lnTo>
                <a:lnTo>
                  <a:pt x="94361" y="550037"/>
                </a:lnTo>
                <a:lnTo>
                  <a:pt x="73151" y="586395"/>
                </a:lnTo>
                <a:lnTo>
                  <a:pt x="73151" y="634238"/>
                </a:lnTo>
                <a:lnTo>
                  <a:pt x="75160" y="634238"/>
                </a:lnTo>
                <a:lnTo>
                  <a:pt x="120268" y="556895"/>
                </a:lnTo>
                <a:lnTo>
                  <a:pt x="118237" y="548894"/>
                </a:lnTo>
                <a:lnTo>
                  <a:pt x="112013" y="545338"/>
                </a:lnTo>
                <a:lnTo>
                  <a:pt x="105917" y="541782"/>
                </a:lnTo>
                <a:close/>
              </a:path>
              <a:path w="3994150" h="903604">
                <a:moveTo>
                  <a:pt x="60197" y="608602"/>
                </a:moveTo>
                <a:lnTo>
                  <a:pt x="49021" y="627761"/>
                </a:lnTo>
                <a:lnTo>
                  <a:pt x="71374" y="627761"/>
                </a:lnTo>
                <a:lnTo>
                  <a:pt x="60197" y="608602"/>
                </a:lnTo>
                <a:close/>
              </a:path>
              <a:path w="3994150" h="903604">
                <a:moveTo>
                  <a:pt x="73151" y="586395"/>
                </a:moveTo>
                <a:lnTo>
                  <a:pt x="60197" y="608602"/>
                </a:lnTo>
                <a:lnTo>
                  <a:pt x="71374" y="627761"/>
                </a:lnTo>
                <a:lnTo>
                  <a:pt x="73151" y="627761"/>
                </a:lnTo>
                <a:lnTo>
                  <a:pt x="73151" y="586395"/>
                </a:lnTo>
                <a:close/>
              </a:path>
              <a:path w="3994150" h="903604">
                <a:moveTo>
                  <a:pt x="3987800" y="0"/>
                </a:moveTo>
                <a:lnTo>
                  <a:pt x="53086" y="0"/>
                </a:lnTo>
                <a:lnTo>
                  <a:pt x="47243" y="5842"/>
                </a:lnTo>
                <a:lnTo>
                  <a:pt x="47243" y="586395"/>
                </a:lnTo>
                <a:lnTo>
                  <a:pt x="60197" y="608602"/>
                </a:lnTo>
                <a:lnTo>
                  <a:pt x="73151" y="586395"/>
                </a:lnTo>
                <a:lnTo>
                  <a:pt x="73151" y="25908"/>
                </a:lnTo>
                <a:lnTo>
                  <a:pt x="60197" y="25908"/>
                </a:lnTo>
                <a:lnTo>
                  <a:pt x="73151" y="12954"/>
                </a:lnTo>
                <a:lnTo>
                  <a:pt x="3993641" y="12954"/>
                </a:lnTo>
                <a:lnTo>
                  <a:pt x="3993641" y="5842"/>
                </a:lnTo>
                <a:lnTo>
                  <a:pt x="3987800" y="0"/>
                </a:lnTo>
                <a:close/>
              </a:path>
              <a:path w="3994150" h="903604">
                <a:moveTo>
                  <a:pt x="73151" y="12954"/>
                </a:moveTo>
                <a:lnTo>
                  <a:pt x="60197" y="25908"/>
                </a:lnTo>
                <a:lnTo>
                  <a:pt x="73151" y="25908"/>
                </a:lnTo>
                <a:lnTo>
                  <a:pt x="73151" y="12954"/>
                </a:lnTo>
                <a:close/>
              </a:path>
              <a:path w="3994150" h="903604">
                <a:moveTo>
                  <a:pt x="3967733" y="12954"/>
                </a:moveTo>
                <a:lnTo>
                  <a:pt x="73151" y="12954"/>
                </a:lnTo>
                <a:lnTo>
                  <a:pt x="73151" y="25908"/>
                </a:lnTo>
                <a:lnTo>
                  <a:pt x="3967733" y="25908"/>
                </a:lnTo>
                <a:lnTo>
                  <a:pt x="3967733" y="12954"/>
                </a:lnTo>
                <a:close/>
              </a:path>
              <a:path w="3994150" h="903604">
                <a:moveTo>
                  <a:pt x="3993641" y="12954"/>
                </a:moveTo>
                <a:lnTo>
                  <a:pt x="3967733" y="12954"/>
                </a:lnTo>
                <a:lnTo>
                  <a:pt x="3980688" y="25908"/>
                </a:lnTo>
                <a:lnTo>
                  <a:pt x="3993641" y="25908"/>
                </a:lnTo>
                <a:lnTo>
                  <a:pt x="3993641" y="1295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4" name="object 24"/>
          <p:cNvSpPr txBox="1"/>
          <p:nvPr/>
        </p:nvSpPr>
        <p:spPr>
          <a:xfrm>
            <a:off x="6161820" y="3476451"/>
            <a:ext cx="850900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spc="-4" dirty="0">
                <a:latin typeface="맑은 고딕"/>
                <a:cs typeface="맑은 고딕"/>
              </a:rPr>
              <a:t>반</a:t>
            </a:r>
            <a:r>
              <a:rPr sz="1500" b="1" dirty="0">
                <a:latin typeface="맑은 고딕"/>
                <a:cs typeface="맑은 고딕"/>
              </a:rPr>
              <a:t>복 </a:t>
            </a:r>
            <a:r>
              <a:rPr sz="1500" b="1" spc="-4" dirty="0">
                <a:latin typeface="맑은 고딕"/>
                <a:cs typeface="맑은 고딕"/>
              </a:rPr>
              <a:t>교육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6038630" y="3913000"/>
            <a:ext cx="1792288" cy="477838"/>
          </a:xfrm>
          <a:custGeom>
            <a:avLst/>
            <a:gdLst/>
            <a:ahLst/>
            <a:cxnLst/>
            <a:rect l="l" t="t" r="r" b="b"/>
            <a:pathLst>
              <a:path w="2150745" h="573404">
                <a:moveTo>
                  <a:pt x="0" y="95503"/>
                </a:moveTo>
                <a:lnTo>
                  <a:pt x="9478" y="54004"/>
                </a:lnTo>
                <a:lnTo>
                  <a:pt x="34961" y="21664"/>
                </a:lnTo>
                <a:lnTo>
                  <a:pt x="72019" y="2914"/>
                </a:lnTo>
                <a:lnTo>
                  <a:pt x="2054860" y="0"/>
                </a:lnTo>
                <a:lnTo>
                  <a:pt x="2069437" y="1107"/>
                </a:lnTo>
                <a:lnTo>
                  <a:pt x="2108376" y="16413"/>
                </a:lnTo>
                <a:lnTo>
                  <a:pt x="2136678" y="46247"/>
                </a:lnTo>
                <a:lnTo>
                  <a:pt x="2149913" y="86177"/>
                </a:lnTo>
                <a:lnTo>
                  <a:pt x="2150364" y="477519"/>
                </a:lnTo>
                <a:lnTo>
                  <a:pt x="2149256" y="492097"/>
                </a:lnTo>
                <a:lnTo>
                  <a:pt x="2133950" y="531036"/>
                </a:lnTo>
                <a:lnTo>
                  <a:pt x="2104116" y="559338"/>
                </a:lnTo>
                <a:lnTo>
                  <a:pt x="2064186" y="572573"/>
                </a:lnTo>
                <a:lnTo>
                  <a:pt x="95504" y="573023"/>
                </a:lnTo>
                <a:lnTo>
                  <a:pt x="80926" y="571916"/>
                </a:lnTo>
                <a:lnTo>
                  <a:pt x="41987" y="556610"/>
                </a:lnTo>
                <a:lnTo>
                  <a:pt x="13685" y="526776"/>
                </a:lnTo>
                <a:lnTo>
                  <a:pt x="450" y="486846"/>
                </a:lnTo>
                <a:lnTo>
                  <a:pt x="0" y="95503"/>
                </a:lnTo>
                <a:close/>
              </a:path>
            </a:pathLst>
          </a:custGeom>
          <a:ln w="44196">
            <a:solidFill>
              <a:srgbClr val="0070C5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6" name="object 26"/>
          <p:cNvSpPr/>
          <p:nvPr/>
        </p:nvSpPr>
        <p:spPr>
          <a:xfrm>
            <a:off x="6672360" y="4331466"/>
            <a:ext cx="528108" cy="118533"/>
          </a:xfrm>
          <a:custGeom>
            <a:avLst/>
            <a:gdLst/>
            <a:ahLst/>
            <a:cxnLst/>
            <a:rect l="l" t="t" r="r" b="b"/>
            <a:pathLst>
              <a:path w="633729" h="142239">
                <a:moveTo>
                  <a:pt x="491744" y="0"/>
                </a:moveTo>
                <a:lnTo>
                  <a:pt x="491744" y="141732"/>
                </a:lnTo>
                <a:lnTo>
                  <a:pt x="586232" y="94488"/>
                </a:lnTo>
                <a:lnTo>
                  <a:pt x="515366" y="94488"/>
                </a:lnTo>
                <a:lnTo>
                  <a:pt x="515366" y="47244"/>
                </a:lnTo>
                <a:lnTo>
                  <a:pt x="586232" y="47244"/>
                </a:lnTo>
                <a:lnTo>
                  <a:pt x="491744" y="0"/>
                </a:lnTo>
                <a:close/>
              </a:path>
              <a:path w="633729" h="142239">
                <a:moveTo>
                  <a:pt x="491744" y="47244"/>
                </a:moveTo>
                <a:lnTo>
                  <a:pt x="0" y="47244"/>
                </a:lnTo>
                <a:lnTo>
                  <a:pt x="0" y="94488"/>
                </a:lnTo>
                <a:lnTo>
                  <a:pt x="491744" y="94488"/>
                </a:lnTo>
                <a:lnTo>
                  <a:pt x="491744" y="47244"/>
                </a:lnTo>
                <a:close/>
              </a:path>
              <a:path w="633729" h="142239">
                <a:moveTo>
                  <a:pt x="586232" y="47244"/>
                </a:moveTo>
                <a:lnTo>
                  <a:pt x="515366" y="47244"/>
                </a:lnTo>
                <a:lnTo>
                  <a:pt x="515366" y="94488"/>
                </a:lnTo>
                <a:lnTo>
                  <a:pt x="586232" y="94488"/>
                </a:lnTo>
                <a:lnTo>
                  <a:pt x="633476" y="70866"/>
                </a:lnTo>
                <a:lnTo>
                  <a:pt x="586232" y="47244"/>
                </a:lnTo>
                <a:close/>
              </a:path>
            </a:pathLst>
          </a:custGeom>
          <a:solidFill>
            <a:srgbClr val="0070C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7" name="object 27"/>
          <p:cNvSpPr/>
          <p:nvPr/>
        </p:nvSpPr>
        <p:spPr>
          <a:xfrm>
            <a:off x="6672360" y="3851405"/>
            <a:ext cx="528108" cy="118533"/>
          </a:xfrm>
          <a:custGeom>
            <a:avLst/>
            <a:gdLst/>
            <a:ahLst/>
            <a:cxnLst/>
            <a:rect l="l" t="t" r="r" b="b"/>
            <a:pathLst>
              <a:path w="633729" h="142239">
                <a:moveTo>
                  <a:pt x="141731" y="0"/>
                </a:moveTo>
                <a:lnTo>
                  <a:pt x="0" y="70866"/>
                </a:lnTo>
                <a:lnTo>
                  <a:pt x="141731" y="141732"/>
                </a:lnTo>
                <a:lnTo>
                  <a:pt x="141731" y="94488"/>
                </a:lnTo>
                <a:lnTo>
                  <a:pt x="118109" y="94488"/>
                </a:lnTo>
                <a:lnTo>
                  <a:pt x="118109" y="47244"/>
                </a:lnTo>
                <a:lnTo>
                  <a:pt x="141731" y="47244"/>
                </a:lnTo>
                <a:lnTo>
                  <a:pt x="141731" y="0"/>
                </a:lnTo>
                <a:close/>
              </a:path>
              <a:path w="633729" h="142239">
                <a:moveTo>
                  <a:pt x="141731" y="47244"/>
                </a:moveTo>
                <a:lnTo>
                  <a:pt x="118109" y="47244"/>
                </a:lnTo>
                <a:lnTo>
                  <a:pt x="118109" y="94488"/>
                </a:lnTo>
                <a:lnTo>
                  <a:pt x="141731" y="94488"/>
                </a:lnTo>
                <a:lnTo>
                  <a:pt x="141731" y="47244"/>
                </a:lnTo>
                <a:close/>
              </a:path>
              <a:path w="633729" h="142239">
                <a:moveTo>
                  <a:pt x="633476" y="47244"/>
                </a:moveTo>
                <a:lnTo>
                  <a:pt x="141731" y="47244"/>
                </a:lnTo>
                <a:lnTo>
                  <a:pt x="141731" y="94488"/>
                </a:lnTo>
                <a:lnTo>
                  <a:pt x="633476" y="94488"/>
                </a:lnTo>
                <a:lnTo>
                  <a:pt x="633476" y="47244"/>
                </a:lnTo>
                <a:close/>
              </a:path>
            </a:pathLst>
          </a:custGeom>
          <a:solidFill>
            <a:srgbClr val="0070C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8" name="object 28"/>
          <p:cNvSpPr txBox="1"/>
          <p:nvPr/>
        </p:nvSpPr>
        <p:spPr>
          <a:xfrm>
            <a:off x="8139952" y="4753409"/>
            <a:ext cx="901595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고래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981193" y="2536538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고래</a:t>
            </a:r>
          </a:p>
        </p:txBody>
      </p:sp>
      <p:sp>
        <p:nvSpPr>
          <p:cNvPr id="30" name="object 30"/>
          <p:cNvSpPr/>
          <p:nvPr/>
        </p:nvSpPr>
        <p:spPr>
          <a:xfrm>
            <a:off x="3819306" y="2727454"/>
            <a:ext cx="2091690" cy="9372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1" name="object 31"/>
          <p:cNvSpPr/>
          <p:nvPr/>
        </p:nvSpPr>
        <p:spPr>
          <a:xfrm>
            <a:off x="3204628" y="2937005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2" name="object 32"/>
          <p:cNvSpPr/>
          <p:nvPr/>
        </p:nvSpPr>
        <p:spPr>
          <a:xfrm>
            <a:off x="3248440" y="2973199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3" name="object 33"/>
          <p:cNvSpPr/>
          <p:nvPr/>
        </p:nvSpPr>
        <p:spPr>
          <a:xfrm>
            <a:off x="6057047" y="2934464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4" name="object 34"/>
          <p:cNvSpPr/>
          <p:nvPr/>
        </p:nvSpPr>
        <p:spPr>
          <a:xfrm>
            <a:off x="6100860" y="2973199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5" name="object 35"/>
          <p:cNvSpPr/>
          <p:nvPr/>
        </p:nvSpPr>
        <p:spPr>
          <a:xfrm>
            <a:off x="6565047" y="2884935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6" name="object 36"/>
          <p:cNvSpPr/>
          <p:nvPr/>
        </p:nvSpPr>
        <p:spPr>
          <a:xfrm>
            <a:off x="6739037" y="3042417"/>
            <a:ext cx="561339" cy="31622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7" name="object 37"/>
          <p:cNvSpPr/>
          <p:nvPr/>
        </p:nvSpPr>
        <p:spPr>
          <a:xfrm>
            <a:off x="6608860" y="2909699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8000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600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8" name="object 38"/>
          <p:cNvSpPr txBox="1"/>
          <p:nvPr/>
        </p:nvSpPr>
        <p:spPr>
          <a:xfrm>
            <a:off x="6835345" y="3102595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39" name="object 39"/>
          <p:cNvSpPr txBox="1"/>
          <p:nvPr/>
        </p:nvSpPr>
        <p:spPr>
          <a:xfrm>
            <a:off x="8017504" y="3118199"/>
            <a:ext cx="814769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상어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8" dirty="0">
                <a:latin typeface="맑은 고딕"/>
                <a:cs typeface="맑은 고딕"/>
              </a:rPr>
              <a:t>X)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7517547" y="2934464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1" name="object 41"/>
          <p:cNvSpPr/>
          <p:nvPr/>
        </p:nvSpPr>
        <p:spPr>
          <a:xfrm>
            <a:off x="7561360" y="2973199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2" name="object 42"/>
          <p:cNvSpPr/>
          <p:nvPr/>
        </p:nvSpPr>
        <p:spPr>
          <a:xfrm>
            <a:off x="1928277" y="2757937"/>
            <a:ext cx="1130299" cy="82549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3" name="object 43"/>
          <p:cNvSpPr/>
          <p:nvPr/>
        </p:nvSpPr>
        <p:spPr>
          <a:xfrm>
            <a:off x="4733707" y="2108964"/>
            <a:ext cx="3444239" cy="8242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4" name="object 44"/>
          <p:cNvSpPr/>
          <p:nvPr/>
        </p:nvSpPr>
        <p:spPr>
          <a:xfrm>
            <a:off x="4814985" y="2127381"/>
            <a:ext cx="3328458" cy="753004"/>
          </a:xfrm>
          <a:custGeom>
            <a:avLst/>
            <a:gdLst/>
            <a:ahLst/>
            <a:cxnLst/>
            <a:rect l="l" t="t" r="r" b="b"/>
            <a:pathLst>
              <a:path w="3994150" h="903605">
                <a:moveTo>
                  <a:pt x="3967733" y="12954"/>
                </a:moveTo>
                <a:lnTo>
                  <a:pt x="3967733" y="903605"/>
                </a:lnTo>
                <a:lnTo>
                  <a:pt x="3993641" y="903605"/>
                </a:lnTo>
                <a:lnTo>
                  <a:pt x="3993641" y="25908"/>
                </a:lnTo>
                <a:lnTo>
                  <a:pt x="3980688" y="25908"/>
                </a:lnTo>
                <a:lnTo>
                  <a:pt x="3967733" y="12954"/>
                </a:lnTo>
                <a:close/>
              </a:path>
              <a:path w="3994150" h="903605">
                <a:moveTo>
                  <a:pt x="14477" y="541782"/>
                </a:moveTo>
                <a:lnTo>
                  <a:pt x="8381" y="545338"/>
                </a:lnTo>
                <a:lnTo>
                  <a:pt x="2158" y="548894"/>
                </a:lnTo>
                <a:lnTo>
                  <a:pt x="0" y="556895"/>
                </a:lnTo>
                <a:lnTo>
                  <a:pt x="3682" y="562991"/>
                </a:lnTo>
                <a:lnTo>
                  <a:pt x="60197" y="659892"/>
                </a:lnTo>
                <a:lnTo>
                  <a:pt x="75160" y="634238"/>
                </a:lnTo>
                <a:lnTo>
                  <a:pt x="47243" y="634238"/>
                </a:lnTo>
                <a:lnTo>
                  <a:pt x="47243" y="586395"/>
                </a:lnTo>
                <a:lnTo>
                  <a:pt x="26034" y="550037"/>
                </a:lnTo>
                <a:lnTo>
                  <a:pt x="22478" y="543814"/>
                </a:lnTo>
                <a:lnTo>
                  <a:pt x="14477" y="541782"/>
                </a:lnTo>
                <a:close/>
              </a:path>
              <a:path w="3994150" h="903605">
                <a:moveTo>
                  <a:pt x="47243" y="586395"/>
                </a:moveTo>
                <a:lnTo>
                  <a:pt x="47243" y="634238"/>
                </a:lnTo>
                <a:lnTo>
                  <a:pt x="73151" y="634238"/>
                </a:lnTo>
                <a:lnTo>
                  <a:pt x="73151" y="627761"/>
                </a:lnTo>
                <a:lnTo>
                  <a:pt x="49021" y="627761"/>
                </a:lnTo>
                <a:lnTo>
                  <a:pt x="60197" y="608602"/>
                </a:lnTo>
                <a:lnTo>
                  <a:pt x="47243" y="586395"/>
                </a:lnTo>
                <a:close/>
              </a:path>
              <a:path w="3994150" h="903605">
                <a:moveTo>
                  <a:pt x="105917" y="541782"/>
                </a:moveTo>
                <a:lnTo>
                  <a:pt x="97916" y="543814"/>
                </a:lnTo>
                <a:lnTo>
                  <a:pt x="94361" y="550037"/>
                </a:lnTo>
                <a:lnTo>
                  <a:pt x="73151" y="586395"/>
                </a:lnTo>
                <a:lnTo>
                  <a:pt x="73151" y="634238"/>
                </a:lnTo>
                <a:lnTo>
                  <a:pt x="75160" y="634238"/>
                </a:lnTo>
                <a:lnTo>
                  <a:pt x="120268" y="556895"/>
                </a:lnTo>
                <a:lnTo>
                  <a:pt x="118237" y="548894"/>
                </a:lnTo>
                <a:lnTo>
                  <a:pt x="112013" y="545338"/>
                </a:lnTo>
                <a:lnTo>
                  <a:pt x="105917" y="541782"/>
                </a:lnTo>
                <a:close/>
              </a:path>
              <a:path w="3994150" h="903605">
                <a:moveTo>
                  <a:pt x="60197" y="608602"/>
                </a:moveTo>
                <a:lnTo>
                  <a:pt x="49021" y="627761"/>
                </a:lnTo>
                <a:lnTo>
                  <a:pt x="71374" y="627761"/>
                </a:lnTo>
                <a:lnTo>
                  <a:pt x="60197" y="608602"/>
                </a:lnTo>
                <a:close/>
              </a:path>
              <a:path w="3994150" h="903605">
                <a:moveTo>
                  <a:pt x="73151" y="586395"/>
                </a:moveTo>
                <a:lnTo>
                  <a:pt x="60197" y="608602"/>
                </a:lnTo>
                <a:lnTo>
                  <a:pt x="71374" y="627761"/>
                </a:lnTo>
                <a:lnTo>
                  <a:pt x="73151" y="627761"/>
                </a:lnTo>
                <a:lnTo>
                  <a:pt x="73151" y="586395"/>
                </a:lnTo>
                <a:close/>
              </a:path>
              <a:path w="3994150" h="903605">
                <a:moveTo>
                  <a:pt x="3987800" y="0"/>
                </a:moveTo>
                <a:lnTo>
                  <a:pt x="53086" y="0"/>
                </a:lnTo>
                <a:lnTo>
                  <a:pt x="47243" y="5842"/>
                </a:lnTo>
                <a:lnTo>
                  <a:pt x="47243" y="586395"/>
                </a:lnTo>
                <a:lnTo>
                  <a:pt x="60197" y="608602"/>
                </a:lnTo>
                <a:lnTo>
                  <a:pt x="73151" y="586395"/>
                </a:lnTo>
                <a:lnTo>
                  <a:pt x="73151" y="25908"/>
                </a:lnTo>
                <a:lnTo>
                  <a:pt x="60197" y="25908"/>
                </a:lnTo>
                <a:lnTo>
                  <a:pt x="73151" y="12954"/>
                </a:lnTo>
                <a:lnTo>
                  <a:pt x="3993641" y="12954"/>
                </a:lnTo>
                <a:lnTo>
                  <a:pt x="3993641" y="5842"/>
                </a:lnTo>
                <a:lnTo>
                  <a:pt x="3987800" y="0"/>
                </a:lnTo>
                <a:close/>
              </a:path>
              <a:path w="3994150" h="903605">
                <a:moveTo>
                  <a:pt x="73151" y="12954"/>
                </a:moveTo>
                <a:lnTo>
                  <a:pt x="60197" y="25908"/>
                </a:lnTo>
                <a:lnTo>
                  <a:pt x="73151" y="25908"/>
                </a:lnTo>
                <a:lnTo>
                  <a:pt x="73151" y="12954"/>
                </a:lnTo>
                <a:close/>
              </a:path>
              <a:path w="3994150" h="903605">
                <a:moveTo>
                  <a:pt x="3967733" y="12954"/>
                </a:moveTo>
                <a:lnTo>
                  <a:pt x="73151" y="12954"/>
                </a:lnTo>
                <a:lnTo>
                  <a:pt x="73151" y="25908"/>
                </a:lnTo>
                <a:lnTo>
                  <a:pt x="3967733" y="25908"/>
                </a:lnTo>
                <a:lnTo>
                  <a:pt x="3967733" y="12954"/>
                </a:lnTo>
                <a:close/>
              </a:path>
              <a:path w="3994150" h="903605">
                <a:moveTo>
                  <a:pt x="3993641" y="12954"/>
                </a:moveTo>
                <a:lnTo>
                  <a:pt x="3967733" y="12954"/>
                </a:lnTo>
                <a:lnTo>
                  <a:pt x="3980688" y="25908"/>
                </a:lnTo>
                <a:lnTo>
                  <a:pt x="3993641" y="25908"/>
                </a:lnTo>
                <a:lnTo>
                  <a:pt x="3993641" y="1295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5" name="object 45"/>
          <p:cNvSpPr txBox="1"/>
          <p:nvPr/>
        </p:nvSpPr>
        <p:spPr>
          <a:xfrm>
            <a:off x="6098320" y="1843968"/>
            <a:ext cx="850900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dirty="0">
                <a:latin typeface="맑은 고딕"/>
                <a:cs typeface="맑은 고딕"/>
              </a:rPr>
              <a:t>반복 교육</a:t>
            </a:r>
          </a:p>
        </p:txBody>
      </p:sp>
      <p:sp>
        <p:nvSpPr>
          <p:cNvPr id="46" name="object 46"/>
          <p:cNvSpPr/>
          <p:nvPr/>
        </p:nvSpPr>
        <p:spPr>
          <a:xfrm>
            <a:off x="5975130" y="2279780"/>
            <a:ext cx="1792288" cy="478896"/>
          </a:xfrm>
          <a:custGeom>
            <a:avLst/>
            <a:gdLst/>
            <a:ahLst/>
            <a:cxnLst/>
            <a:rect l="l" t="t" r="r" b="b"/>
            <a:pathLst>
              <a:path w="2150745" h="574675">
                <a:moveTo>
                  <a:pt x="0" y="95758"/>
                </a:moveTo>
                <a:lnTo>
                  <a:pt x="9457" y="54253"/>
                </a:lnTo>
                <a:lnTo>
                  <a:pt x="34890" y="21866"/>
                </a:lnTo>
                <a:lnTo>
                  <a:pt x="71885" y="3007"/>
                </a:lnTo>
                <a:lnTo>
                  <a:pt x="2054606" y="0"/>
                </a:lnTo>
                <a:lnTo>
                  <a:pt x="2069181" y="1105"/>
                </a:lnTo>
                <a:lnTo>
                  <a:pt x="2108136" y="16378"/>
                </a:lnTo>
                <a:lnTo>
                  <a:pt x="2136504" y="46155"/>
                </a:lnTo>
                <a:lnTo>
                  <a:pt x="2149873" y="86023"/>
                </a:lnTo>
                <a:lnTo>
                  <a:pt x="2150364" y="478790"/>
                </a:lnTo>
                <a:lnTo>
                  <a:pt x="2149258" y="493365"/>
                </a:lnTo>
                <a:lnTo>
                  <a:pt x="2133985" y="532320"/>
                </a:lnTo>
                <a:lnTo>
                  <a:pt x="2104208" y="560688"/>
                </a:lnTo>
                <a:lnTo>
                  <a:pt x="2064340" y="574057"/>
                </a:lnTo>
                <a:lnTo>
                  <a:pt x="95758" y="574548"/>
                </a:lnTo>
                <a:lnTo>
                  <a:pt x="81182" y="573442"/>
                </a:lnTo>
                <a:lnTo>
                  <a:pt x="42227" y="558169"/>
                </a:lnTo>
                <a:lnTo>
                  <a:pt x="13859" y="528392"/>
                </a:lnTo>
                <a:lnTo>
                  <a:pt x="490" y="488524"/>
                </a:lnTo>
                <a:lnTo>
                  <a:pt x="0" y="95758"/>
                </a:lnTo>
                <a:close/>
              </a:path>
            </a:pathLst>
          </a:custGeom>
          <a:ln w="44196">
            <a:solidFill>
              <a:srgbClr val="0070C5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7" name="object 47"/>
          <p:cNvSpPr/>
          <p:nvPr/>
        </p:nvSpPr>
        <p:spPr>
          <a:xfrm>
            <a:off x="6608860" y="2699515"/>
            <a:ext cx="528108" cy="118533"/>
          </a:xfrm>
          <a:custGeom>
            <a:avLst/>
            <a:gdLst/>
            <a:ahLst/>
            <a:cxnLst/>
            <a:rect l="l" t="t" r="r" b="b"/>
            <a:pathLst>
              <a:path w="633729" h="142239">
                <a:moveTo>
                  <a:pt x="491744" y="0"/>
                </a:moveTo>
                <a:lnTo>
                  <a:pt x="491744" y="141732"/>
                </a:lnTo>
                <a:lnTo>
                  <a:pt x="586232" y="94488"/>
                </a:lnTo>
                <a:lnTo>
                  <a:pt x="515366" y="94488"/>
                </a:lnTo>
                <a:lnTo>
                  <a:pt x="515366" y="47244"/>
                </a:lnTo>
                <a:lnTo>
                  <a:pt x="586232" y="47244"/>
                </a:lnTo>
                <a:lnTo>
                  <a:pt x="491744" y="0"/>
                </a:lnTo>
                <a:close/>
              </a:path>
              <a:path w="633729" h="142239">
                <a:moveTo>
                  <a:pt x="491744" y="47244"/>
                </a:moveTo>
                <a:lnTo>
                  <a:pt x="0" y="47244"/>
                </a:lnTo>
                <a:lnTo>
                  <a:pt x="0" y="94488"/>
                </a:lnTo>
                <a:lnTo>
                  <a:pt x="491744" y="94488"/>
                </a:lnTo>
                <a:lnTo>
                  <a:pt x="491744" y="47244"/>
                </a:lnTo>
                <a:close/>
              </a:path>
              <a:path w="633729" h="142239">
                <a:moveTo>
                  <a:pt x="586232" y="47244"/>
                </a:moveTo>
                <a:lnTo>
                  <a:pt x="515366" y="47244"/>
                </a:lnTo>
                <a:lnTo>
                  <a:pt x="515366" y="94488"/>
                </a:lnTo>
                <a:lnTo>
                  <a:pt x="586232" y="94488"/>
                </a:lnTo>
                <a:lnTo>
                  <a:pt x="633476" y="70866"/>
                </a:lnTo>
                <a:lnTo>
                  <a:pt x="586232" y="47244"/>
                </a:lnTo>
                <a:close/>
              </a:path>
            </a:pathLst>
          </a:custGeom>
          <a:solidFill>
            <a:srgbClr val="0070C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8" name="object 48"/>
          <p:cNvSpPr/>
          <p:nvPr/>
        </p:nvSpPr>
        <p:spPr>
          <a:xfrm>
            <a:off x="6608860" y="2223265"/>
            <a:ext cx="528108" cy="118533"/>
          </a:xfrm>
          <a:custGeom>
            <a:avLst/>
            <a:gdLst/>
            <a:ahLst/>
            <a:cxnLst/>
            <a:rect l="l" t="t" r="r" b="b"/>
            <a:pathLst>
              <a:path w="633729" h="142239">
                <a:moveTo>
                  <a:pt x="141731" y="0"/>
                </a:moveTo>
                <a:lnTo>
                  <a:pt x="0" y="70866"/>
                </a:lnTo>
                <a:lnTo>
                  <a:pt x="141731" y="141732"/>
                </a:lnTo>
                <a:lnTo>
                  <a:pt x="141731" y="94488"/>
                </a:lnTo>
                <a:lnTo>
                  <a:pt x="118109" y="94488"/>
                </a:lnTo>
                <a:lnTo>
                  <a:pt x="118109" y="47244"/>
                </a:lnTo>
                <a:lnTo>
                  <a:pt x="141731" y="47244"/>
                </a:lnTo>
                <a:lnTo>
                  <a:pt x="141731" y="0"/>
                </a:lnTo>
                <a:close/>
              </a:path>
              <a:path w="633729" h="142239">
                <a:moveTo>
                  <a:pt x="141731" y="47244"/>
                </a:moveTo>
                <a:lnTo>
                  <a:pt x="118109" y="47244"/>
                </a:lnTo>
                <a:lnTo>
                  <a:pt x="118109" y="94488"/>
                </a:lnTo>
                <a:lnTo>
                  <a:pt x="141731" y="94488"/>
                </a:lnTo>
                <a:lnTo>
                  <a:pt x="141731" y="47244"/>
                </a:lnTo>
                <a:close/>
              </a:path>
              <a:path w="633729" h="142239">
                <a:moveTo>
                  <a:pt x="633476" y="47244"/>
                </a:moveTo>
                <a:lnTo>
                  <a:pt x="141731" y="47244"/>
                </a:lnTo>
                <a:lnTo>
                  <a:pt x="141731" y="94488"/>
                </a:lnTo>
                <a:lnTo>
                  <a:pt x="633476" y="94488"/>
                </a:lnTo>
                <a:lnTo>
                  <a:pt x="633476" y="47244"/>
                </a:lnTo>
                <a:close/>
              </a:path>
            </a:pathLst>
          </a:custGeom>
          <a:solidFill>
            <a:srgbClr val="0070C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</p:spTree>
    <p:extLst>
      <p:ext uri="{BB962C8B-B14F-4D97-AF65-F5344CB8AC3E}">
        <p14:creationId xmlns:p14="http://schemas.microsoft.com/office/powerpoint/2010/main" val="14921828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spc="-4" dirty="0">
                <a:solidFill>
                  <a:srgbClr val="505050"/>
                </a:solidFill>
                <a:latin typeface="Trebuchet MS"/>
                <a:cs typeface="Trebuchet MS"/>
              </a:rPr>
              <a:t>26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760885" y="5196915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8" name="object 8"/>
          <p:cNvSpPr/>
          <p:nvPr/>
        </p:nvSpPr>
        <p:spPr>
          <a:xfrm>
            <a:off x="3546264" y="3227145"/>
            <a:ext cx="2091690" cy="935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9" name="object 9"/>
          <p:cNvSpPr/>
          <p:nvPr/>
        </p:nvSpPr>
        <p:spPr>
          <a:xfrm>
            <a:off x="2931586" y="343669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0" name="object 10"/>
          <p:cNvSpPr/>
          <p:nvPr/>
        </p:nvSpPr>
        <p:spPr>
          <a:xfrm>
            <a:off x="2975398" y="3472890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49"/>
                </a:moveTo>
                <a:lnTo>
                  <a:pt x="342900" y="133349"/>
                </a:lnTo>
                <a:lnTo>
                  <a:pt x="342900" y="0"/>
                </a:lnTo>
                <a:lnTo>
                  <a:pt x="609600" y="266699"/>
                </a:lnTo>
                <a:lnTo>
                  <a:pt x="342900" y="533399"/>
                </a:lnTo>
                <a:lnTo>
                  <a:pt x="3429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1" name="object 11"/>
          <p:cNvSpPr/>
          <p:nvPr/>
        </p:nvSpPr>
        <p:spPr>
          <a:xfrm>
            <a:off x="5784005" y="3434157"/>
            <a:ext cx="471169" cy="56006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2" name="object 12"/>
          <p:cNvSpPr/>
          <p:nvPr/>
        </p:nvSpPr>
        <p:spPr>
          <a:xfrm>
            <a:off x="5827818" y="347289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3" name="object 13"/>
          <p:cNvSpPr/>
          <p:nvPr/>
        </p:nvSpPr>
        <p:spPr>
          <a:xfrm>
            <a:off x="6292005" y="3384626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4" name="object 14"/>
          <p:cNvSpPr/>
          <p:nvPr/>
        </p:nvSpPr>
        <p:spPr>
          <a:xfrm>
            <a:off x="6465995" y="3542108"/>
            <a:ext cx="561339" cy="3149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5" name="object 15"/>
          <p:cNvSpPr/>
          <p:nvPr/>
        </p:nvSpPr>
        <p:spPr>
          <a:xfrm>
            <a:off x="6335818" y="3409390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599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7999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599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59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6" name="object 16"/>
          <p:cNvSpPr/>
          <p:nvPr/>
        </p:nvSpPr>
        <p:spPr>
          <a:xfrm>
            <a:off x="7244505" y="3434157"/>
            <a:ext cx="471169" cy="56006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7" name="object 17"/>
          <p:cNvSpPr/>
          <p:nvPr/>
        </p:nvSpPr>
        <p:spPr>
          <a:xfrm>
            <a:off x="7288318" y="347289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49"/>
                </a:moveTo>
                <a:lnTo>
                  <a:pt x="228600" y="133349"/>
                </a:lnTo>
                <a:lnTo>
                  <a:pt x="228600" y="0"/>
                </a:lnTo>
                <a:lnTo>
                  <a:pt x="457200" y="266699"/>
                </a:lnTo>
                <a:lnTo>
                  <a:pt x="228600" y="533399"/>
                </a:lnTo>
                <a:lnTo>
                  <a:pt x="228600" y="400049"/>
                </a:lnTo>
                <a:lnTo>
                  <a:pt x="0" y="400049"/>
                </a:lnTo>
                <a:lnTo>
                  <a:pt x="0" y="133349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8" name="object 18"/>
          <p:cNvSpPr/>
          <p:nvPr/>
        </p:nvSpPr>
        <p:spPr>
          <a:xfrm>
            <a:off x="1642533" y="2151457"/>
            <a:ext cx="1143000" cy="85724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9" name="object 19"/>
          <p:cNvSpPr/>
          <p:nvPr/>
        </p:nvSpPr>
        <p:spPr>
          <a:xfrm>
            <a:off x="3546264" y="2173046"/>
            <a:ext cx="2091690" cy="935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0" name="object 20"/>
          <p:cNvSpPr/>
          <p:nvPr/>
        </p:nvSpPr>
        <p:spPr>
          <a:xfrm>
            <a:off x="2931586" y="238259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1" name="object 21"/>
          <p:cNvSpPr/>
          <p:nvPr/>
        </p:nvSpPr>
        <p:spPr>
          <a:xfrm>
            <a:off x="2975398" y="2418791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2" name="object 22"/>
          <p:cNvSpPr/>
          <p:nvPr/>
        </p:nvSpPr>
        <p:spPr>
          <a:xfrm>
            <a:off x="5784005" y="2380056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3" name="object 23"/>
          <p:cNvSpPr/>
          <p:nvPr/>
        </p:nvSpPr>
        <p:spPr>
          <a:xfrm>
            <a:off x="5827818" y="2418791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4" name="object 24"/>
          <p:cNvSpPr/>
          <p:nvPr/>
        </p:nvSpPr>
        <p:spPr>
          <a:xfrm>
            <a:off x="6292005" y="2330525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5" name="object 25"/>
          <p:cNvSpPr/>
          <p:nvPr/>
        </p:nvSpPr>
        <p:spPr>
          <a:xfrm>
            <a:off x="6465995" y="2488005"/>
            <a:ext cx="561339" cy="3149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6" name="object 26"/>
          <p:cNvSpPr/>
          <p:nvPr/>
        </p:nvSpPr>
        <p:spPr>
          <a:xfrm>
            <a:off x="6335818" y="2355291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8000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600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7" name="object 27"/>
          <p:cNvSpPr/>
          <p:nvPr/>
        </p:nvSpPr>
        <p:spPr>
          <a:xfrm>
            <a:off x="7244505" y="2380056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8" name="object 28"/>
          <p:cNvSpPr/>
          <p:nvPr/>
        </p:nvSpPr>
        <p:spPr>
          <a:xfrm>
            <a:off x="7288318" y="2418791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9" name="object 29"/>
          <p:cNvSpPr txBox="1"/>
          <p:nvPr/>
        </p:nvSpPr>
        <p:spPr>
          <a:xfrm>
            <a:off x="304801" y="1276650"/>
            <a:ext cx="1805517" cy="8976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2000" b="1" dirty="0">
                <a:latin typeface="맑은 고딕"/>
                <a:cs typeface="맑은 고딕"/>
              </a:rPr>
              <a:t>딥러닝</a:t>
            </a:r>
          </a:p>
          <a:p>
            <a:pPr marL="474114">
              <a:spcBef>
                <a:spcPts val="1200"/>
              </a:spcBef>
            </a:pPr>
            <a:r>
              <a:rPr sz="1500" b="1" spc="-4" dirty="0">
                <a:latin typeface="맑은 고딕"/>
                <a:cs typeface="맑은 고딕"/>
              </a:rPr>
              <a:t>훈</a:t>
            </a:r>
            <a:r>
              <a:rPr sz="1500" b="1" dirty="0">
                <a:latin typeface="맑은 고딕"/>
                <a:cs typeface="맑은 고딕"/>
              </a:rPr>
              <a:t>련</a:t>
            </a:r>
            <a:r>
              <a:rPr sz="1500" b="1" spc="-4" dirty="0">
                <a:latin typeface="맑은 고딕"/>
                <a:cs typeface="맑은 고딕"/>
              </a:rPr>
              <a:t> 완료</a:t>
            </a:r>
            <a:endParaRPr sz="1500" b="1" dirty="0">
              <a:latin typeface="맑은 고딕"/>
              <a:cs typeface="맑은 고딕"/>
            </a:endParaRPr>
          </a:p>
          <a:p>
            <a:pPr marR="4233" algn="r">
              <a:lnSpc>
                <a:spcPts val="1183"/>
              </a:lnSpc>
              <a:spcBef>
                <a:spcPts val="412"/>
              </a:spcBef>
            </a:pPr>
            <a:r>
              <a:rPr sz="1000" b="1" dirty="0">
                <a:latin typeface="맑은 고딕"/>
                <a:cs typeface="맑은 고딕"/>
              </a:rPr>
              <a:t>강아지</a:t>
            </a:r>
          </a:p>
        </p:txBody>
      </p:sp>
      <p:sp>
        <p:nvSpPr>
          <p:cNvPr id="30" name="object 30"/>
          <p:cNvSpPr txBox="1"/>
          <p:nvPr/>
        </p:nvSpPr>
        <p:spPr>
          <a:xfrm>
            <a:off x="1708151" y="3036229"/>
            <a:ext cx="402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고양이</a:t>
            </a:r>
          </a:p>
        </p:txBody>
      </p:sp>
      <p:sp>
        <p:nvSpPr>
          <p:cNvPr id="31" name="object 31"/>
          <p:cNvSpPr txBox="1"/>
          <p:nvPr/>
        </p:nvSpPr>
        <p:spPr>
          <a:xfrm>
            <a:off x="6562303" y="3602286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32" name="object 32"/>
          <p:cNvSpPr txBox="1"/>
          <p:nvPr/>
        </p:nvSpPr>
        <p:spPr>
          <a:xfrm>
            <a:off x="6562303" y="2547974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33" name="object 33"/>
          <p:cNvSpPr txBox="1"/>
          <p:nvPr/>
        </p:nvSpPr>
        <p:spPr>
          <a:xfrm>
            <a:off x="1708151" y="4101229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고래</a:t>
            </a:r>
          </a:p>
        </p:txBody>
      </p:sp>
      <p:sp>
        <p:nvSpPr>
          <p:cNvPr id="34" name="object 34"/>
          <p:cNvSpPr/>
          <p:nvPr/>
        </p:nvSpPr>
        <p:spPr>
          <a:xfrm>
            <a:off x="3546264" y="4291405"/>
            <a:ext cx="2091690" cy="9372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5" name="object 35"/>
          <p:cNvSpPr/>
          <p:nvPr/>
        </p:nvSpPr>
        <p:spPr>
          <a:xfrm>
            <a:off x="2931586" y="4502226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6" name="object 36"/>
          <p:cNvSpPr/>
          <p:nvPr/>
        </p:nvSpPr>
        <p:spPr>
          <a:xfrm>
            <a:off x="2975398" y="4538420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7" name="object 37"/>
          <p:cNvSpPr/>
          <p:nvPr/>
        </p:nvSpPr>
        <p:spPr>
          <a:xfrm>
            <a:off x="5784005" y="4499685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8" name="object 38"/>
          <p:cNvSpPr/>
          <p:nvPr/>
        </p:nvSpPr>
        <p:spPr>
          <a:xfrm>
            <a:off x="5827818" y="453842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9" name="object 39"/>
          <p:cNvSpPr/>
          <p:nvPr/>
        </p:nvSpPr>
        <p:spPr>
          <a:xfrm>
            <a:off x="6292005" y="4450157"/>
            <a:ext cx="913129" cy="59562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0" name="object 40"/>
          <p:cNvSpPr/>
          <p:nvPr/>
        </p:nvSpPr>
        <p:spPr>
          <a:xfrm>
            <a:off x="6465995" y="4606366"/>
            <a:ext cx="561339" cy="3162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1" name="object 41"/>
          <p:cNvSpPr/>
          <p:nvPr/>
        </p:nvSpPr>
        <p:spPr>
          <a:xfrm>
            <a:off x="6335818" y="4474920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55"/>
                </a:lnTo>
                <a:lnTo>
                  <a:pt x="33171" y="26491"/>
                </a:lnTo>
                <a:lnTo>
                  <a:pt x="68797" y="5409"/>
                </a:lnTo>
                <a:lnTo>
                  <a:pt x="889000" y="0"/>
                </a:lnTo>
                <a:lnTo>
                  <a:pt x="903610" y="1042"/>
                </a:lnTo>
                <a:lnTo>
                  <a:pt x="943000" y="15518"/>
                </a:lnTo>
                <a:lnTo>
                  <a:pt x="972699" y="43983"/>
                </a:lnTo>
                <a:lnTo>
                  <a:pt x="988815" y="82538"/>
                </a:lnTo>
                <a:lnTo>
                  <a:pt x="990600" y="508000"/>
                </a:lnTo>
                <a:lnTo>
                  <a:pt x="989558" y="522605"/>
                </a:lnTo>
                <a:lnTo>
                  <a:pt x="975088" y="561989"/>
                </a:lnTo>
                <a:lnTo>
                  <a:pt x="946627" y="591693"/>
                </a:lnTo>
                <a:lnTo>
                  <a:pt x="908068" y="607814"/>
                </a:lnTo>
                <a:lnTo>
                  <a:pt x="101600" y="609600"/>
                </a:lnTo>
                <a:lnTo>
                  <a:pt x="86989" y="608557"/>
                </a:lnTo>
                <a:lnTo>
                  <a:pt x="47599" y="594081"/>
                </a:lnTo>
                <a:lnTo>
                  <a:pt x="17900" y="565616"/>
                </a:lnTo>
                <a:lnTo>
                  <a:pt x="1784" y="527061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2" name="object 42"/>
          <p:cNvSpPr txBox="1"/>
          <p:nvPr/>
        </p:nvSpPr>
        <p:spPr>
          <a:xfrm>
            <a:off x="6562303" y="4667307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b="1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43" name="object 43"/>
          <p:cNvSpPr txBox="1"/>
          <p:nvPr/>
        </p:nvSpPr>
        <p:spPr>
          <a:xfrm>
            <a:off x="7734301" y="4682870"/>
            <a:ext cx="692726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고래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7244505" y="4499685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5" name="object 45"/>
          <p:cNvSpPr/>
          <p:nvPr/>
        </p:nvSpPr>
        <p:spPr>
          <a:xfrm>
            <a:off x="7288318" y="4538420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6" name="object 46"/>
          <p:cNvSpPr/>
          <p:nvPr/>
        </p:nvSpPr>
        <p:spPr>
          <a:xfrm>
            <a:off x="1655235" y="4321885"/>
            <a:ext cx="1130299" cy="82550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7" name="object 47"/>
          <p:cNvSpPr txBox="1"/>
          <p:nvPr/>
        </p:nvSpPr>
        <p:spPr>
          <a:xfrm>
            <a:off x="7739910" y="3617890"/>
            <a:ext cx="68711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고양이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739910" y="2563472"/>
            <a:ext cx="811808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강아지</a:t>
            </a:r>
            <a:r>
              <a:rPr sz="1000" b="1" spc="-12" dirty="0">
                <a:latin typeface="맑은 고딕"/>
                <a:cs typeface="맑은 고딕"/>
              </a:rPr>
              <a:t>(</a:t>
            </a:r>
            <a:r>
              <a:rPr sz="1000" b="1" spc="-4" dirty="0">
                <a:latin typeface="맑은 고딕"/>
                <a:cs typeface="맑은 고딕"/>
              </a:rPr>
              <a:t>O)</a:t>
            </a:r>
            <a:endParaRPr sz="1000" b="1" dirty="0">
              <a:latin typeface="맑은 고딕"/>
              <a:cs typeface="맑은 고딕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1642533" y="3195395"/>
            <a:ext cx="1143000" cy="87630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</p:spTree>
    <p:extLst>
      <p:ext uri="{BB962C8B-B14F-4D97-AF65-F5344CB8AC3E}">
        <p14:creationId xmlns:p14="http://schemas.microsoft.com/office/powerpoint/2010/main" val="211018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귤 익은 것 분류하기 </a:t>
            </a:r>
            <a:r>
              <a:rPr kumimoji="1" lang="en-US" altLang="ko-KR" dirty="0"/>
              <a:t>-</a:t>
            </a:r>
            <a:r>
              <a:rPr kumimoji="1" lang="ko-KR" altLang="en-US"/>
              <a:t> 로봇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543276" y="1578880"/>
            <a:ext cx="7886700" cy="476726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2</a:t>
            </a:r>
            <a:r>
              <a:rPr kumimoji="1" lang="ko-KR" altLang="en-US" dirty="0"/>
              <a:t>개 상자의 것을 보고 삼았던 기준은 크기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큰 것은 익은 것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작은 것은 안 익은 것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ko-KR" altLang="en-US" dirty="0"/>
              <a:t>대충 있었던 크기를 측정하고 그것을 하드 코딩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en-US" altLang="ko-KR" dirty="0"/>
              <a:t>‘if(size &gt; 7.5) then </a:t>
            </a:r>
            <a:r>
              <a:rPr kumimoji="1" lang="is-IS" altLang="ko-KR" dirty="0"/>
              <a:t>…’</a:t>
            </a:r>
            <a:endParaRPr kumimoji="1" lang="en-US" altLang="ko-KR" dirty="0"/>
          </a:p>
        </p:txBody>
      </p:sp>
      <p:cxnSp>
        <p:nvCxnSpPr>
          <p:cNvPr id="5" name="Shape 99"/>
          <p:cNvCxnSpPr/>
          <p:nvPr/>
        </p:nvCxnSpPr>
        <p:spPr>
          <a:xfrm rot="10800000" flipH="1">
            <a:off x="1670827" y="5592012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00"/>
          <p:cNvSpPr txBox="1"/>
          <p:nvPr/>
        </p:nvSpPr>
        <p:spPr>
          <a:xfrm>
            <a:off x="6807927" y="5560987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크다</a:t>
            </a:r>
          </a:p>
        </p:txBody>
      </p:sp>
      <p:sp>
        <p:nvSpPr>
          <p:cNvPr id="7" name="Shape 101"/>
          <p:cNvSpPr txBox="1"/>
          <p:nvPr/>
        </p:nvSpPr>
        <p:spPr>
          <a:xfrm>
            <a:off x="1551602" y="5600862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작다</a:t>
            </a:r>
          </a:p>
        </p:txBody>
      </p:sp>
      <p:sp>
        <p:nvSpPr>
          <p:cNvPr id="8" name="Shape 102"/>
          <p:cNvSpPr/>
          <p:nvPr/>
        </p:nvSpPr>
        <p:spPr>
          <a:xfrm>
            <a:off x="6904352" y="50626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103"/>
          <p:cNvSpPr/>
          <p:nvPr/>
        </p:nvSpPr>
        <p:spPr>
          <a:xfrm>
            <a:off x="6478402" y="50626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4"/>
          <p:cNvSpPr/>
          <p:nvPr/>
        </p:nvSpPr>
        <p:spPr>
          <a:xfrm>
            <a:off x="5899752" y="509483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05"/>
          <p:cNvSpPr/>
          <p:nvPr/>
        </p:nvSpPr>
        <p:spPr>
          <a:xfrm>
            <a:off x="5393452" y="50626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06"/>
          <p:cNvSpPr/>
          <p:nvPr/>
        </p:nvSpPr>
        <p:spPr>
          <a:xfrm>
            <a:off x="4943377" y="50626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07"/>
          <p:cNvSpPr/>
          <p:nvPr/>
        </p:nvSpPr>
        <p:spPr>
          <a:xfrm>
            <a:off x="4445102" y="509483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08"/>
          <p:cNvSpPr/>
          <p:nvPr/>
        </p:nvSpPr>
        <p:spPr>
          <a:xfrm>
            <a:off x="3899889" y="509483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09"/>
          <p:cNvSpPr/>
          <p:nvPr/>
        </p:nvSpPr>
        <p:spPr>
          <a:xfrm>
            <a:off x="3135127" y="509483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10"/>
          <p:cNvSpPr/>
          <p:nvPr/>
        </p:nvSpPr>
        <p:spPr>
          <a:xfrm>
            <a:off x="2733302" y="509483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11"/>
          <p:cNvSpPr/>
          <p:nvPr/>
        </p:nvSpPr>
        <p:spPr>
          <a:xfrm>
            <a:off x="2298902" y="51269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12"/>
          <p:cNvSpPr/>
          <p:nvPr/>
        </p:nvSpPr>
        <p:spPr>
          <a:xfrm>
            <a:off x="1752827" y="5126987"/>
            <a:ext cx="289200" cy="2610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9" name="Shape 113"/>
          <p:cNvCxnSpPr/>
          <p:nvPr/>
        </p:nvCxnSpPr>
        <p:spPr>
          <a:xfrm flipH="1">
            <a:off x="3638764" y="4378062"/>
            <a:ext cx="5100" cy="12228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0" name="Shape 114"/>
          <p:cNvSpPr txBox="1"/>
          <p:nvPr/>
        </p:nvSpPr>
        <p:spPr>
          <a:xfrm>
            <a:off x="3392089" y="3962512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기준</a:t>
            </a:r>
          </a:p>
        </p:txBody>
      </p:sp>
      <p:sp>
        <p:nvSpPr>
          <p:cNvPr id="21" name="Shape 115"/>
          <p:cNvSpPr txBox="1"/>
          <p:nvPr/>
        </p:nvSpPr>
        <p:spPr>
          <a:xfrm>
            <a:off x="5232577" y="4540037"/>
            <a:ext cx="10805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익은거</a:t>
            </a:r>
          </a:p>
        </p:txBody>
      </p:sp>
      <p:sp>
        <p:nvSpPr>
          <p:cNvPr id="22" name="Shape 116"/>
          <p:cNvSpPr txBox="1"/>
          <p:nvPr/>
        </p:nvSpPr>
        <p:spPr>
          <a:xfrm>
            <a:off x="1956816" y="4504962"/>
            <a:ext cx="1326686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안익은거</a:t>
            </a:r>
          </a:p>
        </p:txBody>
      </p:sp>
    </p:spTree>
    <p:extLst>
      <p:ext uri="{BB962C8B-B14F-4D97-AF65-F5344CB8AC3E}">
        <p14:creationId xmlns:p14="http://schemas.microsoft.com/office/powerpoint/2010/main" val="20004311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spc="-4" dirty="0">
                <a:solidFill>
                  <a:srgbClr val="505050"/>
                </a:solidFill>
                <a:latin typeface="Trebuchet MS"/>
                <a:cs typeface="Trebuchet MS"/>
              </a:rPr>
              <a:t>27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936991" y="5812789"/>
            <a:ext cx="10583" cy="11642"/>
          </a:xfrm>
          <a:custGeom>
            <a:avLst/>
            <a:gdLst/>
            <a:ahLst/>
            <a:cxnLst/>
            <a:rect l="l" t="t" r="r" b="b"/>
            <a:pathLst>
              <a:path w="12700" h="13970">
                <a:moveTo>
                  <a:pt x="9270" y="0"/>
                </a:moveTo>
                <a:lnTo>
                  <a:pt x="2920" y="0"/>
                </a:lnTo>
                <a:lnTo>
                  <a:pt x="0" y="2476"/>
                </a:lnTo>
                <a:lnTo>
                  <a:pt x="0" y="11074"/>
                </a:lnTo>
                <a:lnTo>
                  <a:pt x="2920" y="13715"/>
                </a:lnTo>
                <a:lnTo>
                  <a:pt x="9270" y="13715"/>
                </a:lnTo>
                <a:lnTo>
                  <a:pt x="11096" y="12064"/>
                </a:lnTo>
                <a:lnTo>
                  <a:pt x="3682" y="12064"/>
                </a:lnTo>
                <a:lnTo>
                  <a:pt x="1777" y="9918"/>
                </a:lnTo>
                <a:lnTo>
                  <a:pt x="1777" y="3632"/>
                </a:lnTo>
                <a:lnTo>
                  <a:pt x="3682" y="1485"/>
                </a:lnTo>
                <a:lnTo>
                  <a:pt x="11023" y="1485"/>
                </a:lnTo>
                <a:lnTo>
                  <a:pt x="9270" y="0"/>
                </a:lnTo>
                <a:close/>
              </a:path>
              <a:path w="12700" h="13970">
                <a:moveTo>
                  <a:pt x="11023" y="1485"/>
                </a:moveTo>
                <a:lnTo>
                  <a:pt x="8381" y="1485"/>
                </a:lnTo>
                <a:lnTo>
                  <a:pt x="10413" y="3632"/>
                </a:lnTo>
                <a:lnTo>
                  <a:pt x="10413" y="9918"/>
                </a:lnTo>
                <a:lnTo>
                  <a:pt x="8381" y="12064"/>
                </a:lnTo>
                <a:lnTo>
                  <a:pt x="11096" y="12064"/>
                </a:lnTo>
                <a:lnTo>
                  <a:pt x="12191" y="11074"/>
                </a:lnTo>
                <a:lnTo>
                  <a:pt x="12191" y="2476"/>
                </a:lnTo>
                <a:lnTo>
                  <a:pt x="11023" y="1485"/>
                </a:lnTo>
                <a:close/>
              </a:path>
              <a:path w="12700" h="13970">
                <a:moveTo>
                  <a:pt x="7873" y="3136"/>
                </a:moveTo>
                <a:lnTo>
                  <a:pt x="3682" y="3136"/>
                </a:lnTo>
                <a:lnTo>
                  <a:pt x="3682" y="10413"/>
                </a:lnTo>
                <a:lnTo>
                  <a:pt x="5079" y="10413"/>
                </a:lnTo>
                <a:lnTo>
                  <a:pt x="5079" y="7442"/>
                </a:lnTo>
                <a:lnTo>
                  <a:pt x="7325" y="7442"/>
                </a:lnTo>
                <a:lnTo>
                  <a:pt x="7238" y="7277"/>
                </a:lnTo>
                <a:lnTo>
                  <a:pt x="8127" y="7099"/>
                </a:lnTo>
                <a:lnTo>
                  <a:pt x="8889" y="6769"/>
                </a:lnTo>
                <a:lnTo>
                  <a:pt x="8889" y="6108"/>
                </a:lnTo>
                <a:lnTo>
                  <a:pt x="5079" y="6108"/>
                </a:lnTo>
                <a:lnTo>
                  <a:pt x="5079" y="4292"/>
                </a:lnTo>
                <a:lnTo>
                  <a:pt x="8889" y="4292"/>
                </a:lnTo>
                <a:lnTo>
                  <a:pt x="8889" y="3632"/>
                </a:lnTo>
                <a:lnTo>
                  <a:pt x="7873" y="3136"/>
                </a:lnTo>
                <a:close/>
              </a:path>
              <a:path w="12700" h="13970">
                <a:moveTo>
                  <a:pt x="7325" y="7442"/>
                </a:moveTo>
                <a:lnTo>
                  <a:pt x="5714" y="7442"/>
                </a:lnTo>
                <a:lnTo>
                  <a:pt x="7238" y="10413"/>
                </a:lnTo>
                <a:lnTo>
                  <a:pt x="8889" y="10413"/>
                </a:lnTo>
                <a:lnTo>
                  <a:pt x="7325" y="7442"/>
                </a:lnTo>
                <a:close/>
              </a:path>
              <a:path w="12700" h="13970">
                <a:moveTo>
                  <a:pt x="8889" y="4292"/>
                </a:moveTo>
                <a:lnTo>
                  <a:pt x="6603" y="4292"/>
                </a:lnTo>
                <a:lnTo>
                  <a:pt x="7238" y="4457"/>
                </a:lnTo>
                <a:lnTo>
                  <a:pt x="7238" y="5943"/>
                </a:lnTo>
                <a:lnTo>
                  <a:pt x="6984" y="6108"/>
                </a:lnTo>
                <a:lnTo>
                  <a:pt x="8889" y="6108"/>
                </a:lnTo>
                <a:lnTo>
                  <a:pt x="8889" y="4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wrap="square" lIns="0" tIns="42438" rIns="0" bIns="0" rtlCol="0" anchor="ctr">
            <a:spAutoFit/>
          </a:bodyPr>
          <a:lstStyle/>
          <a:p>
            <a:pPr marL="10583">
              <a:lnSpc>
                <a:spcPts val="2358"/>
              </a:lnSpc>
            </a:pPr>
            <a:r>
              <a:rPr sz="2000" dirty="0">
                <a:latin typeface="맑은 고딕"/>
                <a:cs typeface="맑은 고딕"/>
              </a:rPr>
              <a:t>딥러닝</a:t>
            </a:r>
          </a:p>
        </p:txBody>
      </p:sp>
      <p:sp>
        <p:nvSpPr>
          <p:cNvPr id="8" name="object 8"/>
          <p:cNvSpPr/>
          <p:nvPr/>
        </p:nvSpPr>
        <p:spPr>
          <a:xfrm>
            <a:off x="3722370" y="3124199"/>
            <a:ext cx="2091690" cy="9372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9" name="object 9"/>
          <p:cNvSpPr/>
          <p:nvPr/>
        </p:nvSpPr>
        <p:spPr>
          <a:xfrm>
            <a:off x="3107692" y="3335019"/>
            <a:ext cx="599439" cy="5549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0" name="object 10"/>
          <p:cNvSpPr/>
          <p:nvPr/>
        </p:nvSpPr>
        <p:spPr>
          <a:xfrm>
            <a:off x="3151504" y="3371214"/>
            <a:ext cx="508000" cy="444500"/>
          </a:xfrm>
          <a:custGeom>
            <a:avLst/>
            <a:gdLst/>
            <a:ahLst/>
            <a:cxnLst/>
            <a:rect l="l" t="t" r="r" b="b"/>
            <a:pathLst>
              <a:path w="609600" h="533400">
                <a:moveTo>
                  <a:pt x="0" y="133350"/>
                </a:moveTo>
                <a:lnTo>
                  <a:pt x="342900" y="133350"/>
                </a:lnTo>
                <a:lnTo>
                  <a:pt x="342900" y="0"/>
                </a:lnTo>
                <a:lnTo>
                  <a:pt x="609600" y="266700"/>
                </a:lnTo>
                <a:lnTo>
                  <a:pt x="342900" y="533400"/>
                </a:lnTo>
                <a:lnTo>
                  <a:pt x="3429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1" name="object 11"/>
          <p:cNvSpPr/>
          <p:nvPr/>
        </p:nvSpPr>
        <p:spPr>
          <a:xfrm>
            <a:off x="5960111" y="3332480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2" name="object 12"/>
          <p:cNvSpPr/>
          <p:nvPr/>
        </p:nvSpPr>
        <p:spPr>
          <a:xfrm>
            <a:off x="6003924" y="3371214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3" name="object 13"/>
          <p:cNvSpPr/>
          <p:nvPr/>
        </p:nvSpPr>
        <p:spPr>
          <a:xfrm>
            <a:off x="6468111" y="3282949"/>
            <a:ext cx="913129" cy="59563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4" name="object 14"/>
          <p:cNvSpPr/>
          <p:nvPr/>
        </p:nvSpPr>
        <p:spPr>
          <a:xfrm>
            <a:off x="6642101" y="3439162"/>
            <a:ext cx="561339" cy="31622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5" name="object 15"/>
          <p:cNvSpPr/>
          <p:nvPr/>
        </p:nvSpPr>
        <p:spPr>
          <a:xfrm>
            <a:off x="6511924" y="3307714"/>
            <a:ext cx="825500" cy="508000"/>
          </a:xfrm>
          <a:custGeom>
            <a:avLst/>
            <a:gdLst/>
            <a:ahLst/>
            <a:cxnLst/>
            <a:rect l="l" t="t" r="r" b="b"/>
            <a:pathLst>
              <a:path w="990600" h="609600">
                <a:moveTo>
                  <a:pt x="0" y="101600"/>
                </a:moveTo>
                <a:lnTo>
                  <a:pt x="8941" y="59844"/>
                </a:lnTo>
                <a:lnTo>
                  <a:pt x="33171" y="26482"/>
                </a:lnTo>
                <a:lnTo>
                  <a:pt x="68797" y="5406"/>
                </a:lnTo>
                <a:lnTo>
                  <a:pt x="889000" y="0"/>
                </a:lnTo>
                <a:lnTo>
                  <a:pt x="903610" y="1041"/>
                </a:lnTo>
                <a:lnTo>
                  <a:pt x="943000" y="15511"/>
                </a:lnTo>
                <a:lnTo>
                  <a:pt x="972699" y="43972"/>
                </a:lnTo>
                <a:lnTo>
                  <a:pt x="988815" y="82531"/>
                </a:lnTo>
                <a:lnTo>
                  <a:pt x="990600" y="508000"/>
                </a:lnTo>
                <a:lnTo>
                  <a:pt x="989558" y="522610"/>
                </a:lnTo>
                <a:lnTo>
                  <a:pt x="975088" y="562000"/>
                </a:lnTo>
                <a:lnTo>
                  <a:pt x="946627" y="591699"/>
                </a:lnTo>
                <a:lnTo>
                  <a:pt x="908068" y="607815"/>
                </a:lnTo>
                <a:lnTo>
                  <a:pt x="101600" y="609600"/>
                </a:lnTo>
                <a:lnTo>
                  <a:pt x="86989" y="608558"/>
                </a:lnTo>
                <a:lnTo>
                  <a:pt x="47599" y="594088"/>
                </a:lnTo>
                <a:lnTo>
                  <a:pt x="17900" y="565627"/>
                </a:lnTo>
                <a:lnTo>
                  <a:pt x="1784" y="527068"/>
                </a:lnTo>
                <a:lnTo>
                  <a:pt x="0" y="10160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6" name="object 16"/>
          <p:cNvSpPr txBox="1"/>
          <p:nvPr/>
        </p:nvSpPr>
        <p:spPr>
          <a:xfrm>
            <a:off x="6738409" y="3499869"/>
            <a:ext cx="372004" cy="1411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917" dirty="0">
                <a:latin typeface="맑은 고딕"/>
                <a:cs typeface="맑은 고딕"/>
              </a:rPr>
              <a:t>분류기</a:t>
            </a:r>
          </a:p>
        </p:txBody>
      </p:sp>
      <p:sp>
        <p:nvSpPr>
          <p:cNvPr id="17" name="object 17"/>
          <p:cNvSpPr/>
          <p:nvPr/>
        </p:nvSpPr>
        <p:spPr>
          <a:xfrm>
            <a:off x="7420611" y="3332480"/>
            <a:ext cx="471169" cy="5600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8" name="object 18"/>
          <p:cNvSpPr/>
          <p:nvPr/>
        </p:nvSpPr>
        <p:spPr>
          <a:xfrm>
            <a:off x="7464424" y="3371214"/>
            <a:ext cx="381000" cy="444500"/>
          </a:xfrm>
          <a:custGeom>
            <a:avLst/>
            <a:gdLst/>
            <a:ahLst/>
            <a:cxnLst/>
            <a:rect l="l" t="t" r="r" b="b"/>
            <a:pathLst>
              <a:path w="457200" h="533400">
                <a:moveTo>
                  <a:pt x="0" y="133350"/>
                </a:moveTo>
                <a:lnTo>
                  <a:pt x="228600" y="133350"/>
                </a:lnTo>
                <a:lnTo>
                  <a:pt x="228600" y="0"/>
                </a:lnTo>
                <a:lnTo>
                  <a:pt x="457200" y="266700"/>
                </a:lnTo>
                <a:lnTo>
                  <a:pt x="228600" y="533400"/>
                </a:lnTo>
                <a:lnTo>
                  <a:pt x="228600" y="400050"/>
                </a:lnTo>
                <a:lnTo>
                  <a:pt x="0" y="400050"/>
                </a:lnTo>
                <a:lnTo>
                  <a:pt x="0" y="133350"/>
                </a:lnTo>
                <a:close/>
              </a:path>
            </a:pathLst>
          </a:custGeom>
          <a:ln w="198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19" name="object 19"/>
          <p:cNvSpPr txBox="1"/>
          <p:nvPr/>
        </p:nvSpPr>
        <p:spPr>
          <a:xfrm>
            <a:off x="944711" y="2663834"/>
            <a:ext cx="59266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dirty="0">
                <a:latin typeface="맑은 고딕"/>
                <a:cs typeface="맑은 고딕"/>
              </a:rPr>
              <a:t>테스트</a:t>
            </a:r>
            <a:endParaRPr sz="1500" dirty="0">
              <a:latin typeface="맑은 고딕"/>
              <a:cs typeface="맑은 고딕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916016" y="3515154"/>
            <a:ext cx="57732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dirty="0">
                <a:latin typeface="맑은 고딕"/>
                <a:cs typeface="맑은 고딕"/>
              </a:rPr>
              <a:t>강아지</a:t>
            </a:r>
            <a:r>
              <a:rPr sz="1000" spc="-12" dirty="0">
                <a:latin typeface="맑은 고딕"/>
                <a:cs typeface="맑은 고딕"/>
              </a:rPr>
              <a:t>(</a:t>
            </a:r>
            <a:r>
              <a:rPr sz="1000" spc="-4" dirty="0">
                <a:latin typeface="맑은 고딕"/>
                <a:cs typeface="맑은 고딕"/>
              </a:rPr>
              <a:t>O)</a:t>
            </a:r>
            <a:endParaRPr sz="1000" dirty="0">
              <a:latin typeface="맑은 고딕"/>
              <a:cs typeface="맑은 고딕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289052" y="2971800"/>
            <a:ext cx="1692909" cy="12700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2" name="object 22"/>
          <p:cNvSpPr txBox="1"/>
          <p:nvPr/>
        </p:nvSpPr>
        <p:spPr>
          <a:xfrm>
            <a:off x="1354667" y="4369978"/>
            <a:ext cx="1489604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spc="-4" dirty="0">
                <a:latin typeface="맑은 고딕"/>
                <a:cs typeface="맑은 고딕"/>
              </a:rPr>
              <a:t>임의</a:t>
            </a:r>
            <a:r>
              <a:rPr sz="1500" b="1" dirty="0">
                <a:latin typeface="맑은 고딕"/>
                <a:cs typeface="맑은 고딕"/>
              </a:rPr>
              <a:t>의 </a:t>
            </a:r>
            <a:r>
              <a:rPr sz="1500" b="1" spc="-4" dirty="0">
                <a:latin typeface="맑은 고딕"/>
                <a:cs typeface="맑은 고딕"/>
              </a:rPr>
              <a:t>사</a:t>
            </a:r>
            <a:r>
              <a:rPr sz="1500" b="1" dirty="0">
                <a:latin typeface="맑은 고딕"/>
                <a:cs typeface="맑은 고딕"/>
              </a:rPr>
              <a:t>진 </a:t>
            </a:r>
            <a:r>
              <a:rPr sz="1500" b="1" spc="-4" dirty="0">
                <a:latin typeface="맑은 고딕"/>
                <a:cs typeface="맑은 고딕"/>
              </a:rPr>
              <a:t>입력</a:t>
            </a:r>
            <a:endParaRPr sz="1500" dirty="0">
              <a:latin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874896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857252"/>
            <a:ext cx="9144000" cy="1089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734454" algn="r"/>
            <a:r>
              <a:rPr sz="708" spc="-4" dirty="0">
                <a:solidFill>
                  <a:srgbClr val="505050"/>
                </a:solidFill>
                <a:latin typeface="Trebuchet MS"/>
                <a:cs typeface="Trebuchet MS"/>
              </a:rPr>
              <a:t>43</a:t>
            </a:r>
            <a:endParaRPr sz="708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7340" y="1417499"/>
            <a:ext cx="1726142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>
              <a:lnSpc>
                <a:spcPts val="2362"/>
              </a:lnSpc>
            </a:pPr>
            <a:r>
              <a:rPr sz="2000" b="1" dirty="0">
                <a:latin typeface="맑은 고딕"/>
                <a:cs typeface="맑은 고딕"/>
              </a:rPr>
              <a:t>특징</a:t>
            </a:r>
            <a:r>
              <a:rPr sz="2000" b="1" spc="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표현</a:t>
            </a:r>
            <a:r>
              <a:rPr sz="2000" b="1" spc="4" dirty="0">
                <a:latin typeface="맑은 고딕"/>
                <a:cs typeface="맑은 고딕"/>
              </a:rPr>
              <a:t> </a:t>
            </a:r>
            <a:r>
              <a:rPr sz="2000" b="1" dirty="0">
                <a:latin typeface="맑은 고딕"/>
                <a:cs typeface="맑은 고딕"/>
              </a:rPr>
              <a:t>방법</a:t>
            </a:r>
          </a:p>
        </p:txBody>
      </p:sp>
      <p:sp>
        <p:nvSpPr>
          <p:cNvPr id="9" name="object 9"/>
          <p:cNvSpPr/>
          <p:nvPr/>
        </p:nvSpPr>
        <p:spPr>
          <a:xfrm>
            <a:off x="1442557" y="2455366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5" h="120650">
                <a:moveTo>
                  <a:pt x="488714" y="60070"/>
                </a:moveTo>
                <a:lnTo>
                  <a:pt x="430148" y="94233"/>
                </a:lnTo>
                <a:lnTo>
                  <a:pt x="423926" y="97789"/>
                </a:lnTo>
                <a:lnTo>
                  <a:pt x="421894" y="105790"/>
                </a:lnTo>
                <a:lnTo>
                  <a:pt x="425450" y="111886"/>
                </a:lnTo>
                <a:lnTo>
                  <a:pt x="429006" y="118109"/>
                </a:lnTo>
                <a:lnTo>
                  <a:pt x="437006" y="120141"/>
                </a:lnTo>
                <a:lnTo>
                  <a:pt x="517793" y="73024"/>
                </a:lnTo>
                <a:lnTo>
                  <a:pt x="514350" y="73024"/>
                </a:lnTo>
                <a:lnTo>
                  <a:pt x="514350" y="71246"/>
                </a:lnTo>
                <a:lnTo>
                  <a:pt x="507873" y="71246"/>
                </a:lnTo>
                <a:lnTo>
                  <a:pt x="488714" y="60070"/>
                </a:lnTo>
                <a:close/>
              </a:path>
              <a:path w="540385" h="120650">
                <a:moveTo>
                  <a:pt x="466507" y="47116"/>
                </a:moveTo>
                <a:lnTo>
                  <a:pt x="0" y="47116"/>
                </a:lnTo>
                <a:lnTo>
                  <a:pt x="0" y="73024"/>
                </a:lnTo>
                <a:lnTo>
                  <a:pt x="466507" y="73024"/>
                </a:lnTo>
                <a:lnTo>
                  <a:pt x="488714" y="60070"/>
                </a:lnTo>
                <a:lnTo>
                  <a:pt x="466507" y="47116"/>
                </a:lnTo>
                <a:close/>
              </a:path>
              <a:path w="540385" h="120650">
                <a:moveTo>
                  <a:pt x="517792" y="47116"/>
                </a:moveTo>
                <a:lnTo>
                  <a:pt x="514350" y="47116"/>
                </a:lnTo>
                <a:lnTo>
                  <a:pt x="514350" y="73024"/>
                </a:lnTo>
                <a:lnTo>
                  <a:pt x="517793" y="73024"/>
                </a:lnTo>
                <a:lnTo>
                  <a:pt x="540004" y="60070"/>
                </a:lnTo>
                <a:lnTo>
                  <a:pt x="517792" y="47116"/>
                </a:lnTo>
                <a:close/>
              </a:path>
              <a:path w="540385" h="120650">
                <a:moveTo>
                  <a:pt x="507873" y="48894"/>
                </a:moveTo>
                <a:lnTo>
                  <a:pt x="488714" y="60070"/>
                </a:lnTo>
                <a:lnTo>
                  <a:pt x="507873" y="71246"/>
                </a:lnTo>
                <a:lnTo>
                  <a:pt x="507873" y="48894"/>
                </a:lnTo>
                <a:close/>
              </a:path>
              <a:path w="540385" h="120650">
                <a:moveTo>
                  <a:pt x="514350" y="48894"/>
                </a:moveTo>
                <a:lnTo>
                  <a:pt x="507873" y="48894"/>
                </a:lnTo>
                <a:lnTo>
                  <a:pt x="507873" y="71246"/>
                </a:lnTo>
                <a:lnTo>
                  <a:pt x="514350" y="71246"/>
                </a:lnTo>
                <a:lnTo>
                  <a:pt x="514350" y="48894"/>
                </a:lnTo>
                <a:close/>
              </a:path>
              <a:path w="540385" h="120650">
                <a:moveTo>
                  <a:pt x="437006" y="0"/>
                </a:moveTo>
                <a:lnTo>
                  <a:pt x="429006" y="2031"/>
                </a:lnTo>
                <a:lnTo>
                  <a:pt x="425450" y="8254"/>
                </a:lnTo>
                <a:lnTo>
                  <a:pt x="421894" y="14350"/>
                </a:lnTo>
                <a:lnTo>
                  <a:pt x="423926" y="22351"/>
                </a:lnTo>
                <a:lnTo>
                  <a:pt x="430148" y="25907"/>
                </a:lnTo>
                <a:lnTo>
                  <a:pt x="488714" y="60070"/>
                </a:lnTo>
                <a:lnTo>
                  <a:pt x="507873" y="48894"/>
                </a:lnTo>
                <a:lnTo>
                  <a:pt x="514350" y="48894"/>
                </a:lnTo>
                <a:lnTo>
                  <a:pt x="514350" y="47116"/>
                </a:lnTo>
                <a:lnTo>
                  <a:pt x="517792" y="47116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0" name="object 10"/>
          <p:cNvSpPr/>
          <p:nvPr/>
        </p:nvSpPr>
        <p:spPr>
          <a:xfrm>
            <a:off x="5147780" y="2144110"/>
            <a:ext cx="1500188" cy="720196"/>
          </a:xfrm>
          <a:custGeom>
            <a:avLst/>
            <a:gdLst/>
            <a:ahLst/>
            <a:cxnLst/>
            <a:rect l="l" t="t" r="r" b="b"/>
            <a:pathLst>
              <a:path w="1800225" h="864235">
                <a:moveTo>
                  <a:pt x="0" y="864108"/>
                </a:moveTo>
                <a:lnTo>
                  <a:pt x="1799844" y="864108"/>
                </a:lnTo>
                <a:lnTo>
                  <a:pt x="1799844" y="0"/>
                </a:lnTo>
                <a:lnTo>
                  <a:pt x="0" y="0"/>
                </a:lnTo>
                <a:lnTo>
                  <a:pt x="0" y="864108"/>
                </a:lnTo>
                <a:close/>
              </a:path>
            </a:pathLst>
          </a:custGeom>
          <a:solidFill>
            <a:srgbClr val="85858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1" name="object 11"/>
          <p:cNvSpPr txBox="1"/>
          <p:nvPr/>
        </p:nvSpPr>
        <p:spPr>
          <a:xfrm>
            <a:off x="5633556" y="2420973"/>
            <a:ext cx="528108" cy="2051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333" b="1" spc="-17" dirty="0">
                <a:solidFill>
                  <a:srgbClr val="FFFFFF"/>
                </a:solidFill>
                <a:latin typeface="맑은 고딕"/>
                <a:cs typeface="맑은 고딕"/>
              </a:rPr>
              <a:t>연산자</a:t>
            </a:r>
            <a:endParaRPr sz="1333" b="1" dirty="0">
              <a:latin typeface="맑은 고딕"/>
              <a:cs typeface="맑은 고딕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566757" y="2455366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5" h="120650">
                <a:moveTo>
                  <a:pt x="488714" y="60070"/>
                </a:moveTo>
                <a:lnTo>
                  <a:pt x="430148" y="94233"/>
                </a:lnTo>
                <a:lnTo>
                  <a:pt x="423926" y="97789"/>
                </a:lnTo>
                <a:lnTo>
                  <a:pt x="421894" y="105790"/>
                </a:lnTo>
                <a:lnTo>
                  <a:pt x="425450" y="111886"/>
                </a:lnTo>
                <a:lnTo>
                  <a:pt x="429006" y="118109"/>
                </a:lnTo>
                <a:lnTo>
                  <a:pt x="437006" y="120141"/>
                </a:lnTo>
                <a:lnTo>
                  <a:pt x="517793" y="73024"/>
                </a:lnTo>
                <a:lnTo>
                  <a:pt x="514350" y="73024"/>
                </a:lnTo>
                <a:lnTo>
                  <a:pt x="514350" y="71246"/>
                </a:lnTo>
                <a:lnTo>
                  <a:pt x="507873" y="71246"/>
                </a:lnTo>
                <a:lnTo>
                  <a:pt x="488714" y="60070"/>
                </a:lnTo>
                <a:close/>
              </a:path>
              <a:path w="540385" h="120650">
                <a:moveTo>
                  <a:pt x="466507" y="47116"/>
                </a:moveTo>
                <a:lnTo>
                  <a:pt x="0" y="47116"/>
                </a:lnTo>
                <a:lnTo>
                  <a:pt x="0" y="73024"/>
                </a:lnTo>
                <a:lnTo>
                  <a:pt x="466507" y="73024"/>
                </a:lnTo>
                <a:lnTo>
                  <a:pt x="488714" y="60070"/>
                </a:lnTo>
                <a:lnTo>
                  <a:pt x="466507" y="47116"/>
                </a:lnTo>
                <a:close/>
              </a:path>
              <a:path w="540385" h="120650">
                <a:moveTo>
                  <a:pt x="517792" y="47116"/>
                </a:moveTo>
                <a:lnTo>
                  <a:pt x="514350" y="47116"/>
                </a:lnTo>
                <a:lnTo>
                  <a:pt x="514350" y="73024"/>
                </a:lnTo>
                <a:lnTo>
                  <a:pt x="517793" y="73024"/>
                </a:lnTo>
                <a:lnTo>
                  <a:pt x="540004" y="60070"/>
                </a:lnTo>
                <a:lnTo>
                  <a:pt x="517792" y="47116"/>
                </a:lnTo>
                <a:close/>
              </a:path>
              <a:path w="540385" h="120650">
                <a:moveTo>
                  <a:pt x="507873" y="48894"/>
                </a:moveTo>
                <a:lnTo>
                  <a:pt x="488714" y="60070"/>
                </a:lnTo>
                <a:lnTo>
                  <a:pt x="507873" y="71246"/>
                </a:lnTo>
                <a:lnTo>
                  <a:pt x="507873" y="48894"/>
                </a:lnTo>
                <a:close/>
              </a:path>
              <a:path w="540385" h="120650">
                <a:moveTo>
                  <a:pt x="514350" y="48894"/>
                </a:moveTo>
                <a:lnTo>
                  <a:pt x="507873" y="48894"/>
                </a:lnTo>
                <a:lnTo>
                  <a:pt x="507873" y="71246"/>
                </a:lnTo>
                <a:lnTo>
                  <a:pt x="514350" y="71246"/>
                </a:lnTo>
                <a:lnTo>
                  <a:pt x="514350" y="48894"/>
                </a:lnTo>
                <a:close/>
              </a:path>
              <a:path w="540385" h="120650">
                <a:moveTo>
                  <a:pt x="437006" y="0"/>
                </a:moveTo>
                <a:lnTo>
                  <a:pt x="429006" y="2031"/>
                </a:lnTo>
                <a:lnTo>
                  <a:pt x="425450" y="8254"/>
                </a:lnTo>
                <a:lnTo>
                  <a:pt x="421894" y="14350"/>
                </a:lnTo>
                <a:lnTo>
                  <a:pt x="423926" y="22351"/>
                </a:lnTo>
                <a:lnTo>
                  <a:pt x="430148" y="25907"/>
                </a:lnTo>
                <a:lnTo>
                  <a:pt x="488714" y="60070"/>
                </a:lnTo>
                <a:lnTo>
                  <a:pt x="507873" y="48894"/>
                </a:lnTo>
                <a:lnTo>
                  <a:pt x="514350" y="48894"/>
                </a:lnTo>
                <a:lnTo>
                  <a:pt x="514350" y="47116"/>
                </a:lnTo>
                <a:lnTo>
                  <a:pt x="517792" y="47116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3" name="object 13"/>
          <p:cNvSpPr/>
          <p:nvPr/>
        </p:nvSpPr>
        <p:spPr>
          <a:xfrm>
            <a:off x="6752427" y="2455366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4" h="120650">
                <a:moveTo>
                  <a:pt x="488714" y="60070"/>
                </a:moveTo>
                <a:lnTo>
                  <a:pt x="430148" y="94233"/>
                </a:lnTo>
                <a:lnTo>
                  <a:pt x="423926" y="97789"/>
                </a:lnTo>
                <a:lnTo>
                  <a:pt x="421767" y="105790"/>
                </a:lnTo>
                <a:lnTo>
                  <a:pt x="425450" y="111886"/>
                </a:lnTo>
                <a:lnTo>
                  <a:pt x="429006" y="118109"/>
                </a:lnTo>
                <a:lnTo>
                  <a:pt x="437006" y="120141"/>
                </a:lnTo>
                <a:lnTo>
                  <a:pt x="517793" y="73024"/>
                </a:lnTo>
                <a:lnTo>
                  <a:pt x="514350" y="73024"/>
                </a:lnTo>
                <a:lnTo>
                  <a:pt x="514350" y="71246"/>
                </a:lnTo>
                <a:lnTo>
                  <a:pt x="507873" y="71246"/>
                </a:lnTo>
                <a:lnTo>
                  <a:pt x="488714" y="60070"/>
                </a:lnTo>
                <a:close/>
              </a:path>
              <a:path w="540384" h="120650">
                <a:moveTo>
                  <a:pt x="466507" y="47116"/>
                </a:moveTo>
                <a:lnTo>
                  <a:pt x="0" y="47116"/>
                </a:lnTo>
                <a:lnTo>
                  <a:pt x="0" y="73024"/>
                </a:lnTo>
                <a:lnTo>
                  <a:pt x="466507" y="73024"/>
                </a:lnTo>
                <a:lnTo>
                  <a:pt x="488714" y="60070"/>
                </a:lnTo>
                <a:lnTo>
                  <a:pt x="466507" y="47116"/>
                </a:lnTo>
                <a:close/>
              </a:path>
              <a:path w="540384" h="120650">
                <a:moveTo>
                  <a:pt x="517792" y="47116"/>
                </a:moveTo>
                <a:lnTo>
                  <a:pt x="514350" y="47116"/>
                </a:lnTo>
                <a:lnTo>
                  <a:pt x="514350" y="73024"/>
                </a:lnTo>
                <a:lnTo>
                  <a:pt x="517793" y="73024"/>
                </a:lnTo>
                <a:lnTo>
                  <a:pt x="540004" y="60070"/>
                </a:lnTo>
                <a:lnTo>
                  <a:pt x="517792" y="47116"/>
                </a:lnTo>
                <a:close/>
              </a:path>
              <a:path w="540384" h="120650">
                <a:moveTo>
                  <a:pt x="507873" y="48894"/>
                </a:moveTo>
                <a:lnTo>
                  <a:pt x="488714" y="60070"/>
                </a:lnTo>
                <a:lnTo>
                  <a:pt x="507873" y="71246"/>
                </a:lnTo>
                <a:lnTo>
                  <a:pt x="507873" y="48894"/>
                </a:lnTo>
                <a:close/>
              </a:path>
              <a:path w="540384" h="120650">
                <a:moveTo>
                  <a:pt x="514350" y="48894"/>
                </a:moveTo>
                <a:lnTo>
                  <a:pt x="507873" y="48894"/>
                </a:lnTo>
                <a:lnTo>
                  <a:pt x="507873" y="71246"/>
                </a:lnTo>
                <a:lnTo>
                  <a:pt x="514350" y="71246"/>
                </a:lnTo>
                <a:lnTo>
                  <a:pt x="514350" y="48894"/>
                </a:lnTo>
                <a:close/>
              </a:path>
              <a:path w="540384" h="120650">
                <a:moveTo>
                  <a:pt x="437006" y="0"/>
                </a:moveTo>
                <a:lnTo>
                  <a:pt x="429006" y="2031"/>
                </a:lnTo>
                <a:lnTo>
                  <a:pt x="425450" y="8254"/>
                </a:lnTo>
                <a:lnTo>
                  <a:pt x="421894" y="14350"/>
                </a:lnTo>
                <a:lnTo>
                  <a:pt x="423926" y="22351"/>
                </a:lnTo>
                <a:lnTo>
                  <a:pt x="430148" y="25907"/>
                </a:lnTo>
                <a:lnTo>
                  <a:pt x="488714" y="60070"/>
                </a:lnTo>
                <a:lnTo>
                  <a:pt x="507873" y="48894"/>
                </a:lnTo>
                <a:lnTo>
                  <a:pt x="514350" y="48894"/>
                </a:lnTo>
                <a:lnTo>
                  <a:pt x="514350" y="47116"/>
                </a:lnTo>
                <a:lnTo>
                  <a:pt x="517792" y="47116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14" name="object 14"/>
          <p:cNvSpPr txBox="1"/>
          <p:nvPr/>
        </p:nvSpPr>
        <p:spPr>
          <a:xfrm>
            <a:off x="620570" y="2011193"/>
            <a:ext cx="1151996" cy="7823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753" algn="ctr"/>
            <a:r>
              <a:rPr sz="1500" b="1" dirty="0">
                <a:latin typeface="맑은 고딕"/>
                <a:cs typeface="맑은 고딕"/>
              </a:rPr>
              <a:t>과</a:t>
            </a:r>
            <a:r>
              <a:rPr sz="1500" b="1" spc="-4" dirty="0">
                <a:latin typeface="맑은 고딕"/>
                <a:cs typeface="맑은 고딕"/>
              </a:rPr>
              <a:t>거:</a:t>
            </a:r>
            <a:endParaRPr sz="1500" b="1" dirty="0">
              <a:latin typeface="맑은 고딕"/>
              <a:cs typeface="맑은 고딕"/>
            </a:endParaRPr>
          </a:p>
          <a:p>
            <a:pPr marR="58206" algn="ctr">
              <a:spcBef>
                <a:spcPts val="1062"/>
              </a:spcBef>
            </a:pPr>
            <a:r>
              <a:rPr sz="1667" b="1" spc="-4" dirty="0">
                <a:latin typeface="맑은 고딕"/>
                <a:cs typeface="맑은 고딕"/>
              </a:rPr>
              <a:t>입</a:t>
            </a:r>
            <a:r>
              <a:rPr sz="1667" b="1" dirty="0">
                <a:latin typeface="맑은 고딕"/>
                <a:cs typeface="맑은 고딕"/>
              </a:rPr>
              <a:t>력</a:t>
            </a:r>
          </a:p>
          <a:p>
            <a:pPr algn="ctr">
              <a:spcBef>
                <a:spcPts val="133"/>
              </a:spcBef>
            </a:pPr>
            <a:r>
              <a:rPr sz="917" b="1" dirty="0">
                <a:latin typeface="맑은 고딕"/>
                <a:cs typeface="맑은 고딕"/>
              </a:rPr>
              <a:t>사</a:t>
            </a:r>
            <a:r>
              <a:rPr sz="917" b="1" spc="-4" dirty="0">
                <a:latin typeface="맑은 고딕"/>
                <a:cs typeface="맑은 고딕"/>
              </a:rPr>
              <a:t>진</a:t>
            </a:r>
            <a:r>
              <a:rPr sz="917" b="1" dirty="0">
                <a:latin typeface="맑은 고딕"/>
                <a:cs typeface="맑은 고딕"/>
              </a:rPr>
              <a:t>,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spc="-4" dirty="0">
                <a:latin typeface="맑은 고딕"/>
                <a:cs typeface="맑은 고딕"/>
              </a:rPr>
              <a:t>문자</a:t>
            </a:r>
            <a:r>
              <a:rPr sz="917" b="1" dirty="0">
                <a:latin typeface="맑은 고딕"/>
                <a:cs typeface="맑은 고딕"/>
              </a:rPr>
              <a:t>,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spc="-4" dirty="0">
                <a:latin typeface="맑은 고딕"/>
                <a:cs typeface="맑은 고딕"/>
              </a:rPr>
              <a:t>음성</a:t>
            </a:r>
            <a:r>
              <a:rPr sz="917" b="1" dirty="0">
                <a:latin typeface="맑은 고딕"/>
                <a:cs typeface="맑은 고딕"/>
              </a:rPr>
              <a:t>,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spc="-4" dirty="0">
                <a:latin typeface="맑은 고딕"/>
                <a:cs typeface="맑은 고딕"/>
              </a:rPr>
              <a:t>기타</a:t>
            </a:r>
            <a:endParaRPr sz="917" b="1" dirty="0">
              <a:latin typeface="맑은 고딕"/>
              <a:cs typeface="맑은 고딕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517390" y="2389026"/>
            <a:ext cx="445558" cy="410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667" b="1" dirty="0">
                <a:latin typeface="맑은 고딕"/>
                <a:cs typeface="맑은 고딕"/>
              </a:rPr>
              <a:t>출력</a:t>
            </a:r>
          </a:p>
          <a:p>
            <a:pPr marL="34924">
              <a:spcBef>
                <a:spcPts val="50"/>
              </a:spcBef>
            </a:pPr>
            <a:r>
              <a:rPr sz="917" b="1" spc="-4" dirty="0">
                <a:latin typeface="맑은 고딕"/>
                <a:cs typeface="맑은 고딕"/>
              </a:rPr>
              <a:t>결</a:t>
            </a:r>
            <a:r>
              <a:rPr sz="917" b="1" dirty="0">
                <a:latin typeface="맑은 고딕"/>
                <a:cs typeface="맑은 고딕"/>
              </a:rPr>
              <a:t>과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값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1989290" y="2144112"/>
            <a:ext cx="2400300" cy="513089"/>
          </a:xfrm>
          <a:prstGeom prst="rect">
            <a:avLst/>
          </a:prstGeom>
          <a:solidFill>
            <a:srgbClr val="858585"/>
          </a:solidFill>
        </p:spPr>
        <p:txBody>
          <a:bodyPr vert="horz" wrap="square" lIns="0" tIns="0" rIns="0" bIns="0" rtlCol="0">
            <a:spAutoFit/>
          </a:bodyPr>
          <a:lstStyle/>
          <a:p>
            <a:pPr marL="738687" marR="521208" indent="-211129"/>
            <a:r>
              <a:rPr sz="1667" b="1" dirty="0">
                <a:solidFill>
                  <a:srgbClr val="FFFFFF"/>
                </a:solidFill>
                <a:latin typeface="맑은 고딕"/>
                <a:cs typeface="맑은 고딕"/>
              </a:rPr>
              <a:t>수작업을</a:t>
            </a:r>
            <a:r>
              <a:rPr sz="1667" b="1" spc="-17" dirty="0">
                <a:solidFill>
                  <a:srgbClr val="FFFFFF"/>
                </a:solidFill>
                <a:latin typeface="맑은 고딕"/>
                <a:cs typeface="맑은 고딕"/>
              </a:rPr>
              <a:t> </a:t>
            </a:r>
            <a:r>
              <a:rPr sz="1667" b="1" dirty="0">
                <a:solidFill>
                  <a:srgbClr val="FFFFFF"/>
                </a:solidFill>
                <a:latin typeface="맑은 고딕"/>
                <a:cs typeface="맑은 고딕"/>
              </a:rPr>
              <a:t>통한 특징</a:t>
            </a:r>
            <a:r>
              <a:rPr sz="1667" b="1" spc="-8" dirty="0">
                <a:solidFill>
                  <a:srgbClr val="FFFFFF"/>
                </a:solidFill>
                <a:latin typeface="맑은 고딕"/>
                <a:cs typeface="맑은 고딕"/>
              </a:rPr>
              <a:t> </a:t>
            </a:r>
            <a:r>
              <a:rPr sz="1667" b="1" dirty="0">
                <a:solidFill>
                  <a:srgbClr val="FFFFFF"/>
                </a:solidFill>
                <a:latin typeface="맑은 고딕"/>
                <a:cs typeface="맑은 고딕"/>
              </a:rPr>
              <a:t>추출</a:t>
            </a:r>
            <a:endParaRPr sz="1667" b="1" dirty="0">
              <a:latin typeface="맑은 고딕"/>
              <a:cs typeface="맑은 고딕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365587" y="1959225"/>
            <a:ext cx="106415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분류</a:t>
            </a:r>
            <a:r>
              <a:rPr sz="1000" b="1" spc="-4" dirty="0">
                <a:latin typeface="맑은 고딕"/>
                <a:cs typeface="맑은 고딕"/>
              </a:rPr>
              <a:t> /</a:t>
            </a:r>
            <a:r>
              <a:rPr sz="1000" b="1" dirty="0">
                <a:latin typeface="맑은 고딕"/>
                <a:cs typeface="맑은 고딕"/>
              </a:rPr>
              <a:t> 통합</a:t>
            </a:r>
            <a:r>
              <a:rPr sz="1000" b="1" spc="4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/</a:t>
            </a:r>
            <a:r>
              <a:rPr sz="1000" b="1" dirty="0">
                <a:latin typeface="맑은 고딕"/>
                <a:cs typeface="맑은 고딕"/>
              </a:rPr>
              <a:t> 변화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2134023" y="4019195"/>
            <a:ext cx="691092" cy="282257"/>
          </a:xfrm>
          <a:prstGeom prst="rect">
            <a:avLst/>
          </a:prstGeom>
          <a:solidFill>
            <a:srgbClr val="858585"/>
          </a:solidFill>
        </p:spPr>
        <p:txBody>
          <a:bodyPr vert="horz" wrap="square" lIns="0" tIns="0" rIns="0" bIns="0" rtlCol="0">
            <a:spAutoFit/>
          </a:bodyPr>
          <a:lstStyle/>
          <a:p>
            <a:pPr marL="228062" marR="85192" indent="-137578"/>
            <a:r>
              <a:rPr sz="917" b="1" dirty="0">
                <a:solidFill>
                  <a:srgbClr val="FFFFFF"/>
                </a:solidFill>
                <a:latin typeface="맑은 고딕"/>
                <a:cs typeface="맑은 고딕"/>
              </a:rPr>
              <a:t>하위</a:t>
            </a:r>
            <a:r>
              <a:rPr sz="917" b="1" spc="-4" dirty="0">
                <a:solidFill>
                  <a:srgbClr val="FFFFFF"/>
                </a:solidFill>
                <a:latin typeface="맑은 고딕"/>
                <a:cs typeface="맑은 고딕"/>
              </a:rPr>
              <a:t> </a:t>
            </a:r>
            <a:r>
              <a:rPr sz="917" b="1" dirty="0">
                <a:solidFill>
                  <a:srgbClr val="FFFFFF"/>
                </a:solidFill>
                <a:latin typeface="맑은 고딕"/>
                <a:cs typeface="맑은 고딕"/>
              </a:rPr>
              <a:t>단계 구조</a:t>
            </a:r>
            <a:endParaRPr sz="917" b="1" dirty="0">
              <a:latin typeface="맑은 고딕"/>
              <a:cs typeface="맑은 고딕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3009053" y="4019193"/>
            <a:ext cx="660400" cy="330200"/>
          </a:xfrm>
          <a:custGeom>
            <a:avLst/>
            <a:gdLst/>
            <a:ahLst/>
            <a:cxnLst/>
            <a:rect l="l" t="t" r="r" b="b"/>
            <a:pathLst>
              <a:path w="792479" h="396239">
                <a:moveTo>
                  <a:pt x="0" y="396239"/>
                </a:moveTo>
                <a:lnTo>
                  <a:pt x="792479" y="396239"/>
                </a:lnTo>
                <a:lnTo>
                  <a:pt x="792479" y="0"/>
                </a:lnTo>
                <a:lnTo>
                  <a:pt x="0" y="0"/>
                </a:lnTo>
                <a:lnTo>
                  <a:pt x="0" y="396239"/>
                </a:lnTo>
                <a:close/>
              </a:path>
            </a:pathLst>
          </a:custGeom>
          <a:solidFill>
            <a:srgbClr val="858585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0" name="object 20"/>
          <p:cNvSpPr txBox="1"/>
          <p:nvPr/>
        </p:nvSpPr>
        <p:spPr>
          <a:xfrm>
            <a:off x="3105363" y="4058658"/>
            <a:ext cx="468313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2233" marR="4233" indent="-112179"/>
            <a:r>
              <a:rPr sz="875" b="1" dirty="0">
                <a:solidFill>
                  <a:srgbClr val="FFFFFF"/>
                </a:solidFill>
                <a:latin typeface="맑은 고딕"/>
                <a:cs typeface="맑은 고딕"/>
              </a:rPr>
              <a:t>중간단계 구조</a:t>
            </a:r>
            <a:endParaRPr sz="875" b="1" dirty="0">
              <a:latin typeface="맑은 고딕"/>
              <a:cs typeface="맑은 고딕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844714" y="4019193"/>
            <a:ext cx="690033" cy="269304"/>
          </a:xfrm>
          <a:prstGeom prst="rect">
            <a:avLst/>
          </a:prstGeom>
          <a:solidFill>
            <a:srgbClr val="858585"/>
          </a:solidFill>
        </p:spPr>
        <p:txBody>
          <a:bodyPr vert="horz" wrap="square" lIns="0" tIns="0" rIns="0" bIns="0" rtlCol="0">
            <a:spAutoFit/>
          </a:bodyPr>
          <a:lstStyle/>
          <a:p>
            <a:pPr marL="232824" marR="114825" indent="-112179"/>
            <a:r>
              <a:rPr sz="875" b="1" dirty="0">
                <a:solidFill>
                  <a:srgbClr val="FFFFFF"/>
                </a:solidFill>
                <a:latin typeface="맑은 고딕"/>
                <a:cs typeface="맑은 고딕"/>
              </a:rPr>
              <a:t>상위단계 구조</a:t>
            </a:r>
            <a:endParaRPr sz="875" b="1" dirty="0">
              <a:latin typeface="맑은 고딕"/>
              <a:cs typeface="맑은 고딕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134023" y="3544215"/>
            <a:ext cx="2400300" cy="359201"/>
          </a:xfrm>
          <a:prstGeom prst="rect">
            <a:avLst/>
          </a:prstGeom>
          <a:solidFill>
            <a:srgbClr val="858585"/>
          </a:solidFill>
        </p:spPr>
        <p:txBody>
          <a:bodyPr vert="horz" wrap="square" lIns="0" tIns="0" rIns="0" bIns="0" rtlCol="0">
            <a:spAutoFit/>
          </a:bodyPr>
          <a:lstStyle/>
          <a:p>
            <a:pPr marL="877323" marR="474644" indent="-396330"/>
            <a:r>
              <a:rPr sz="1167" b="1" dirty="0">
                <a:latin typeface="맑은 고딕"/>
                <a:cs typeface="맑은 고딕"/>
              </a:rPr>
              <a:t>심층</a:t>
            </a:r>
            <a:r>
              <a:rPr sz="1167" b="1" spc="-12" dirty="0">
                <a:latin typeface="맑은 고딕"/>
                <a:cs typeface="맑은 고딕"/>
              </a:rPr>
              <a:t> </a:t>
            </a:r>
            <a:r>
              <a:rPr sz="1167" b="1" dirty="0">
                <a:latin typeface="맑은 고딕"/>
                <a:cs typeface="맑은 고딕"/>
              </a:rPr>
              <a:t>아키텍처를</a:t>
            </a:r>
            <a:r>
              <a:rPr sz="1167" b="1" spc="-21" dirty="0">
                <a:latin typeface="맑은 고딕"/>
                <a:cs typeface="맑은 고딕"/>
              </a:rPr>
              <a:t> </a:t>
            </a:r>
            <a:r>
              <a:rPr sz="1167" b="1" dirty="0">
                <a:latin typeface="맑은 고딕"/>
                <a:cs typeface="맑은 고딕"/>
              </a:rPr>
              <a:t>통한 특징</a:t>
            </a:r>
            <a:r>
              <a:rPr sz="1167" b="1" spc="-12" dirty="0">
                <a:latin typeface="맑은 고딕"/>
                <a:cs typeface="맑은 고딕"/>
              </a:rPr>
              <a:t> </a:t>
            </a:r>
            <a:r>
              <a:rPr sz="1167" b="1" dirty="0">
                <a:latin typeface="맑은 고딕"/>
                <a:cs typeface="맑은 고딕"/>
              </a:rPr>
              <a:t>추출</a:t>
            </a:r>
          </a:p>
        </p:txBody>
      </p:sp>
      <p:sp>
        <p:nvSpPr>
          <p:cNvPr id="23" name="object 23"/>
          <p:cNvSpPr/>
          <p:nvPr/>
        </p:nvSpPr>
        <p:spPr>
          <a:xfrm>
            <a:off x="2822998" y="4134869"/>
            <a:ext cx="180446" cy="100542"/>
          </a:xfrm>
          <a:custGeom>
            <a:avLst/>
            <a:gdLst/>
            <a:ahLst/>
            <a:cxnLst/>
            <a:rect l="l" t="t" r="r" b="b"/>
            <a:pathLst>
              <a:path w="216535" h="120650">
                <a:moveTo>
                  <a:pt x="164610" y="60070"/>
                </a:moveTo>
                <a:lnTo>
                  <a:pt x="99949" y="97789"/>
                </a:lnTo>
                <a:lnTo>
                  <a:pt x="97790" y="105790"/>
                </a:lnTo>
                <a:lnTo>
                  <a:pt x="101473" y="111886"/>
                </a:lnTo>
                <a:lnTo>
                  <a:pt x="105029" y="118109"/>
                </a:lnTo>
                <a:lnTo>
                  <a:pt x="113030" y="120141"/>
                </a:lnTo>
                <a:lnTo>
                  <a:pt x="193816" y="73024"/>
                </a:lnTo>
                <a:lnTo>
                  <a:pt x="190373" y="73024"/>
                </a:lnTo>
                <a:lnTo>
                  <a:pt x="190373" y="71246"/>
                </a:lnTo>
                <a:lnTo>
                  <a:pt x="183769" y="71246"/>
                </a:lnTo>
                <a:lnTo>
                  <a:pt x="164610" y="60070"/>
                </a:lnTo>
                <a:close/>
              </a:path>
              <a:path w="216535" h="120650">
                <a:moveTo>
                  <a:pt x="142403" y="47116"/>
                </a:moveTo>
                <a:lnTo>
                  <a:pt x="0" y="47116"/>
                </a:lnTo>
                <a:lnTo>
                  <a:pt x="0" y="73024"/>
                </a:lnTo>
                <a:lnTo>
                  <a:pt x="142403" y="73024"/>
                </a:lnTo>
                <a:lnTo>
                  <a:pt x="164610" y="60070"/>
                </a:lnTo>
                <a:lnTo>
                  <a:pt x="142403" y="47116"/>
                </a:lnTo>
                <a:close/>
              </a:path>
              <a:path w="216535" h="120650">
                <a:moveTo>
                  <a:pt x="193815" y="47116"/>
                </a:moveTo>
                <a:lnTo>
                  <a:pt x="190373" y="47116"/>
                </a:lnTo>
                <a:lnTo>
                  <a:pt x="190373" y="73024"/>
                </a:lnTo>
                <a:lnTo>
                  <a:pt x="193816" y="73024"/>
                </a:lnTo>
                <a:lnTo>
                  <a:pt x="216027" y="60070"/>
                </a:lnTo>
                <a:lnTo>
                  <a:pt x="193815" y="47116"/>
                </a:lnTo>
                <a:close/>
              </a:path>
              <a:path w="216535" h="120650">
                <a:moveTo>
                  <a:pt x="183769" y="48894"/>
                </a:moveTo>
                <a:lnTo>
                  <a:pt x="164610" y="60070"/>
                </a:lnTo>
                <a:lnTo>
                  <a:pt x="183769" y="71246"/>
                </a:lnTo>
                <a:lnTo>
                  <a:pt x="183769" y="48894"/>
                </a:lnTo>
                <a:close/>
              </a:path>
              <a:path w="216535" h="120650">
                <a:moveTo>
                  <a:pt x="190373" y="48894"/>
                </a:moveTo>
                <a:lnTo>
                  <a:pt x="183769" y="48894"/>
                </a:lnTo>
                <a:lnTo>
                  <a:pt x="183769" y="71246"/>
                </a:lnTo>
                <a:lnTo>
                  <a:pt x="190373" y="71246"/>
                </a:lnTo>
                <a:lnTo>
                  <a:pt x="190373" y="48894"/>
                </a:lnTo>
                <a:close/>
              </a:path>
              <a:path w="216535" h="120650">
                <a:moveTo>
                  <a:pt x="113030" y="0"/>
                </a:moveTo>
                <a:lnTo>
                  <a:pt x="105029" y="2031"/>
                </a:lnTo>
                <a:lnTo>
                  <a:pt x="101473" y="8254"/>
                </a:lnTo>
                <a:lnTo>
                  <a:pt x="97790" y="14350"/>
                </a:lnTo>
                <a:lnTo>
                  <a:pt x="99949" y="22351"/>
                </a:lnTo>
                <a:lnTo>
                  <a:pt x="164610" y="60070"/>
                </a:lnTo>
                <a:lnTo>
                  <a:pt x="183769" y="48894"/>
                </a:lnTo>
                <a:lnTo>
                  <a:pt x="190373" y="48894"/>
                </a:lnTo>
                <a:lnTo>
                  <a:pt x="190373" y="47116"/>
                </a:lnTo>
                <a:lnTo>
                  <a:pt x="193815" y="47116"/>
                </a:lnTo>
                <a:lnTo>
                  <a:pt x="11303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4" name="object 24"/>
          <p:cNvSpPr/>
          <p:nvPr/>
        </p:nvSpPr>
        <p:spPr>
          <a:xfrm>
            <a:off x="3680248" y="4134869"/>
            <a:ext cx="180446" cy="100542"/>
          </a:xfrm>
          <a:custGeom>
            <a:avLst/>
            <a:gdLst/>
            <a:ahLst/>
            <a:cxnLst/>
            <a:rect l="l" t="t" r="r" b="b"/>
            <a:pathLst>
              <a:path w="216535" h="120650">
                <a:moveTo>
                  <a:pt x="164610" y="60070"/>
                </a:moveTo>
                <a:lnTo>
                  <a:pt x="99949" y="97789"/>
                </a:lnTo>
                <a:lnTo>
                  <a:pt x="97790" y="105790"/>
                </a:lnTo>
                <a:lnTo>
                  <a:pt x="101473" y="111886"/>
                </a:lnTo>
                <a:lnTo>
                  <a:pt x="105029" y="118109"/>
                </a:lnTo>
                <a:lnTo>
                  <a:pt x="113030" y="120141"/>
                </a:lnTo>
                <a:lnTo>
                  <a:pt x="193816" y="73024"/>
                </a:lnTo>
                <a:lnTo>
                  <a:pt x="190373" y="73024"/>
                </a:lnTo>
                <a:lnTo>
                  <a:pt x="190373" y="71246"/>
                </a:lnTo>
                <a:lnTo>
                  <a:pt x="183769" y="71246"/>
                </a:lnTo>
                <a:lnTo>
                  <a:pt x="164610" y="60070"/>
                </a:lnTo>
                <a:close/>
              </a:path>
              <a:path w="216535" h="120650">
                <a:moveTo>
                  <a:pt x="142403" y="47116"/>
                </a:moveTo>
                <a:lnTo>
                  <a:pt x="0" y="47116"/>
                </a:lnTo>
                <a:lnTo>
                  <a:pt x="0" y="73024"/>
                </a:lnTo>
                <a:lnTo>
                  <a:pt x="142403" y="73024"/>
                </a:lnTo>
                <a:lnTo>
                  <a:pt x="164610" y="60070"/>
                </a:lnTo>
                <a:lnTo>
                  <a:pt x="142403" y="47116"/>
                </a:lnTo>
                <a:close/>
              </a:path>
              <a:path w="216535" h="120650">
                <a:moveTo>
                  <a:pt x="193815" y="47116"/>
                </a:moveTo>
                <a:lnTo>
                  <a:pt x="190373" y="47116"/>
                </a:lnTo>
                <a:lnTo>
                  <a:pt x="190373" y="73024"/>
                </a:lnTo>
                <a:lnTo>
                  <a:pt x="193816" y="73024"/>
                </a:lnTo>
                <a:lnTo>
                  <a:pt x="216027" y="60070"/>
                </a:lnTo>
                <a:lnTo>
                  <a:pt x="193815" y="47116"/>
                </a:lnTo>
                <a:close/>
              </a:path>
              <a:path w="216535" h="120650">
                <a:moveTo>
                  <a:pt x="183769" y="48894"/>
                </a:moveTo>
                <a:lnTo>
                  <a:pt x="164610" y="60070"/>
                </a:lnTo>
                <a:lnTo>
                  <a:pt x="183769" y="71246"/>
                </a:lnTo>
                <a:lnTo>
                  <a:pt x="183769" y="48894"/>
                </a:lnTo>
                <a:close/>
              </a:path>
              <a:path w="216535" h="120650">
                <a:moveTo>
                  <a:pt x="190373" y="48894"/>
                </a:moveTo>
                <a:lnTo>
                  <a:pt x="183769" y="48894"/>
                </a:lnTo>
                <a:lnTo>
                  <a:pt x="183769" y="71246"/>
                </a:lnTo>
                <a:lnTo>
                  <a:pt x="190373" y="71246"/>
                </a:lnTo>
                <a:lnTo>
                  <a:pt x="190373" y="48894"/>
                </a:lnTo>
                <a:close/>
              </a:path>
              <a:path w="216535" h="120650">
                <a:moveTo>
                  <a:pt x="113030" y="0"/>
                </a:moveTo>
                <a:lnTo>
                  <a:pt x="105029" y="2031"/>
                </a:lnTo>
                <a:lnTo>
                  <a:pt x="101473" y="8254"/>
                </a:lnTo>
                <a:lnTo>
                  <a:pt x="97790" y="14350"/>
                </a:lnTo>
                <a:lnTo>
                  <a:pt x="99949" y="22351"/>
                </a:lnTo>
                <a:lnTo>
                  <a:pt x="164610" y="60070"/>
                </a:lnTo>
                <a:lnTo>
                  <a:pt x="183769" y="48894"/>
                </a:lnTo>
                <a:lnTo>
                  <a:pt x="190373" y="48894"/>
                </a:lnTo>
                <a:lnTo>
                  <a:pt x="190373" y="47116"/>
                </a:lnTo>
                <a:lnTo>
                  <a:pt x="193815" y="47116"/>
                </a:lnTo>
                <a:lnTo>
                  <a:pt x="11303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5" name="object 25"/>
          <p:cNvSpPr/>
          <p:nvPr/>
        </p:nvSpPr>
        <p:spPr>
          <a:xfrm>
            <a:off x="1975168" y="4350030"/>
            <a:ext cx="505354" cy="437621"/>
          </a:xfrm>
          <a:custGeom>
            <a:avLst/>
            <a:gdLst/>
            <a:ahLst/>
            <a:cxnLst/>
            <a:rect l="l" t="t" r="r" b="b"/>
            <a:pathLst>
              <a:path w="606425" h="525145">
                <a:moveTo>
                  <a:pt x="567066" y="33536"/>
                </a:moveTo>
                <a:lnTo>
                  <a:pt x="541857" y="38237"/>
                </a:lnTo>
                <a:lnTo>
                  <a:pt x="0" y="505447"/>
                </a:lnTo>
                <a:lnTo>
                  <a:pt x="17018" y="525056"/>
                </a:lnTo>
                <a:lnTo>
                  <a:pt x="558677" y="57867"/>
                </a:lnTo>
                <a:lnTo>
                  <a:pt x="567066" y="33536"/>
                </a:lnTo>
                <a:close/>
              </a:path>
              <a:path w="606425" h="525145">
                <a:moveTo>
                  <a:pt x="603516" y="6985"/>
                </a:moveTo>
                <a:lnTo>
                  <a:pt x="578104" y="6985"/>
                </a:lnTo>
                <a:lnTo>
                  <a:pt x="594995" y="26543"/>
                </a:lnTo>
                <a:lnTo>
                  <a:pt x="558677" y="57867"/>
                </a:lnTo>
                <a:lnTo>
                  <a:pt x="544957" y="97663"/>
                </a:lnTo>
                <a:lnTo>
                  <a:pt x="542671" y="104394"/>
                </a:lnTo>
                <a:lnTo>
                  <a:pt x="546227" y="111760"/>
                </a:lnTo>
                <a:lnTo>
                  <a:pt x="553085" y="114046"/>
                </a:lnTo>
                <a:lnTo>
                  <a:pt x="559816" y="116459"/>
                </a:lnTo>
                <a:lnTo>
                  <a:pt x="567182" y="112776"/>
                </a:lnTo>
                <a:lnTo>
                  <a:pt x="569468" y="106045"/>
                </a:lnTo>
                <a:lnTo>
                  <a:pt x="603516" y="6985"/>
                </a:lnTo>
                <a:close/>
              </a:path>
              <a:path w="606425" h="525145">
                <a:moveTo>
                  <a:pt x="582930" y="12573"/>
                </a:moveTo>
                <a:lnTo>
                  <a:pt x="574294" y="12573"/>
                </a:lnTo>
                <a:lnTo>
                  <a:pt x="588899" y="29464"/>
                </a:lnTo>
                <a:lnTo>
                  <a:pt x="567066" y="33536"/>
                </a:lnTo>
                <a:lnTo>
                  <a:pt x="558677" y="57867"/>
                </a:lnTo>
                <a:lnTo>
                  <a:pt x="594995" y="26543"/>
                </a:lnTo>
                <a:lnTo>
                  <a:pt x="582930" y="12573"/>
                </a:lnTo>
                <a:close/>
              </a:path>
              <a:path w="606425" h="525145">
                <a:moveTo>
                  <a:pt x="605917" y="0"/>
                </a:moveTo>
                <a:lnTo>
                  <a:pt x="488696" y="21717"/>
                </a:lnTo>
                <a:lnTo>
                  <a:pt x="483997" y="28448"/>
                </a:lnTo>
                <a:lnTo>
                  <a:pt x="485267" y="35560"/>
                </a:lnTo>
                <a:lnTo>
                  <a:pt x="486664" y="42545"/>
                </a:lnTo>
                <a:lnTo>
                  <a:pt x="493395" y="47244"/>
                </a:lnTo>
                <a:lnTo>
                  <a:pt x="541857" y="38237"/>
                </a:lnTo>
                <a:lnTo>
                  <a:pt x="578104" y="6985"/>
                </a:lnTo>
                <a:lnTo>
                  <a:pt x="603516" y="6985"/>
                </a:lnTo>
                <a:lnTo>
                  <a:pt x="605917" y="0"/>
                </a:lnTo>
                <a:close/>
              </a:path>
              <a:path w="606425" h="525145">
                <a:moveTo>
                  <a:pt x="578104" y="6985"/>
                </a:moveTo>
                <a:lnTo>
                  <a:pt x="541857" y="38237"/>
                </a:lnTo>
                <a:lnTo>
                  <a:pt x="567066" y="33536"/>
                </a:lnTo>
                <a:lnTo>
                  <a:pt x="574294" y="12573"/>
                </a:lnTo>
                <a:lnTo>
                  <a:pt x="582930" y="12573"/>
                </a:lnTo>
                <a:lnTo>
                  <a:pt x="578104" y="6985"/>
                </a:lnTo>
                <a:close/>
              </a:path>
              <a:path w="606425" h="525145">
                <a:moveTo>
                  <a:pt x="574294" y="12573"/>
                </a:moveTo>
                <a:lnTo>
                  <a:pt x="567066" y="33536"/>
                </a:lnTo>
                <a:lnTo>
                  <a:pt x="588899" y="29464"/>
                </a:lnTo>
                <a:lnTo>
                  <a:pt x="574294" y="125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6" name="object 26"/>
          <p:cNvSpPr/>
          <p:nvPr/>
        </p:nvSpPr>
        <p:spPr>
          <a:xfrm>
            <a:off x="3289829" y="4350030"/>
            <a:ext cx="100542" cy="429683"/>
          </a:xfrm>
          <a:custGeom>
            <a:avLst/>
            <a:gdLst/>
            <a:ahLst/>
            <a:cxnLst/>
            <a:rect l="l" t="t" r="r" b="b"/>
            <a:pathLst>
              <a:path w="120650" h="515620">
                <a:moveTo>
                  <a:pt x="60109" y="51302"/>
                </a:moveTo>
                <a:lnTo>
                  <a:pt x="47221" y="73487"/>
                </a:lnTo>
                <a:lnTo>
                  <a:pt x="47237" y="118237"/>
                </a:lnTo>
                <a:lnTo>
                  <a:pt x="47751" y="515264"/>
                </a:lnTo>
                <a:lnTo>
                  <a:pt x="73659" y="515239"/>
                </a:lnTo>
                <a:lnTo>
                  <a:pt x="73087" y="73487"/>
                </a:lnTo>
                <a:lnTo>
                  <a:pt x="60109" y="51302"/>
                </a:lnTo>
                <a:close/>
              </a:path>
              <a:path w="120650" h="515620">
                <a:moveTo>
                  <a:pt x="60070" y="0"/>
                </a:moveTo>
                <a:lnTo>
                  <a:pt x="3682" y="96901"/>
                </a:lnTo>
                <a:lnTo>
                  <a:pt x="0" y="103124"/>
                </a:lnTo>
                <a:lnTo>
                  <a:pt x="2158" y="110998"/>
                </a:lnTo>
                <a:lnTo>
                  <a:pt x="14477" y="118237"/>
                </a:lnTo>
                <a:lnTo>
                  <a:pt x="22478" y="116078"/>
                </a:lnTo>
                <a:lnTo>
                  <a:pt x="47179" y="73560"/>
                </a:lnTo>
                <a:lnTo>
                  <a:pt x="47116" y="25654"/>
                </a:lnTo>
                <a:lnTo>
                  <a:pt x="75086" y="25654"/>
                </a:lnTo>
                <a:lnTo>
                  <a:pt x="60070" y="0"/>
                </a:lnTo>
                <a:close/>
              </a:path>
              <a:path w="120650" h="515620">
                <a:moveTo>
                  <a:pt x="75086" y="25654"/>
                </a:moveTo>
                <a:lnTo>
                  <a:pt x="73024" y="25654"/>
                </a:lnTo>
                <a:lnTo>
                  <a:pt x="73129" y="73560"/>
                </a:lnTo>
                <a:lnTo>
                  <a:pt x="95014" y="110998"/>
                </a:lnTo>
                <a:lnTo>
                  <a:pt x="97916" y="116078"/>
                </a:lnTo>
                <a:lnTo>
                  <a:pt x="105917" y="118110"/>
                </a:lnTo>
                <a:lnTo>
                  <a:pt x="118236" y="110871"/>
                </a:lnTo>
                <a:lnTo>
                  <a:pt x="120268" y="102997"/>
                </a:lnTo>
                <a:lnTo>
                  <a:pt x="116712" y="96774"/>
                </a:lnTo>
                <a:lnTo>
                  <a:pt x="75086" y="25654"/>
                </a:lnTo>
                <a:close/>
              </a:path>
              <a:path w="120650" h="515620">
                <a:moveTo>
                  <a:pt x="73024" y="25654"/>
                </a:moveTo>
                <a:lnTo>
                  <a:pt x="47116" y="25654"/>
                </a:lnTo>
                <a:lnTo>
                  <a:pt x="47179" y="73560"/>
                </a:lnTo>
                <a:lnTo>
                  <a:pt x="60109" y="51302"/>
                </a:lnTo>
                <a:lnTo>
                  <a:pt x="48894" y="32131"/>
                </a:lnTo>
                <a:lnTo>
                  <a:pt x="73033" y="32131"/>
                </a:lnTo>
                <a:lnTo>
                  <a:pt x="73024" y="25654"/>
                </a:lnTo>
                <a:close/>
              </a:path>
              <a:path w="120650" h="515620">
                <a:moveTo>
                  <a:pt x="73033" y="32131"/>
                </a:moveTo>
                <a:lnTo>
                  <a:pt x="71246" y="32131"/>
                </a:lnTo>
                <a:lnTo>
                  <a:pt x="60109" y="51302"/>
                </a:lnTo>
                <a:lnTo>
                  <a:pt x="73087" y="73487"/>
                </a:lnTo>
                <a:lnTo>
                  <a:pt x="73033" y="32131"/>
                </a:lnTo>
                <a:close/>
              </a:path>
              <a:path w="120650" h="515620">
                <a:moveTo>
                  <a:pt x="71246" y="32131"/>
                </a:moveTo>
                <a:lnTo>
                  <a:pt x="48894" y="32131"/>
                </a:lnTo>
                <a:lnTo>
                  <a:pt x="60109" y="51302"/>
                </a:lnTo>
                <a:lnTo>
                  <a:pt x="71246" y="3213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7" name="object 27"/>
          <p:cNvSpPr/>
          <p:nvPr/>
        </p:nvSpPr>
        <p:spPr>
          <a:xfrm>
            <a:off x="4189518" y="4350029"/>
            <a:ext cx="440267" cy="437092"/>
          </a:xfrm>
          <a:custGeom>
            <a:avLst/>
            <a:gdLst/>
            <a:ahLst/>
            <a:cxnLst/>
            <a:rect l="l" t="t" r="r" b="b"/>
            <a:pathLst>
              <a:path w="528320" h="524510">
                <a:moveTo>
                  <a:pt x="36463" y="36179"/>
                </a:moveTo>
                <a:lnTo>
                  <a:pt x="43144" y="61185"/>
                </a:lnTo>
                <a:lnTo>
                  <a:pt x="509777" y="524446"/>
                </a:lnTo>
                <a:lnTo>
                  <a:pt x="528065" y="506056"/>
                </a:lnTo>
                <a:lnTo>
                  <a:pt x="61276" y="42617"/>
                </a:lnTo>
                <a:lnTo>
                  <a:pt x="36463" y="36179"/>
                </a:lnTo>
                <a:close/>
              </a:path>
              <a:path w="528320" h="524510">
                <a:moveTo>
                  <a:pt x="0" y="0"/>
                </a:moveTo>
                <a:lnTo>
                  <a:pt x="29020" y="108585"/>
                </a:lnTo>
                <a:lnTo>
                  <a:pt x="30733" y="115315"/>
                </a:lnTo>
                <a:lnTo>
                  <a:pt x="37845" y="119380"/>
                </a:lnTo>
                <a:lnTo>
                  <a:pt x="44703" y="117475"/>
                </a:lnTo>
                <a:lnTo>
                  <a:pt x="51688" y="115697"/>
                </a:lnTo>
                <a:lnTo>
                  <a:pt x="55752" y="108585"/>
                </a:lnTo>
                <a:lnTo>
                  <a:pt x="53974" y="101727"/>
                </a:lnTo>
                <a:lnTo>
                  <a:pt x="43144" y="61185"/>
                </a:lnTo>
                <a:lnTo>
                  <a:pt x="9016" y="27304"/>
                </a:lnTo>
                <a:lnTo>
                  <a:pt x="27304" y="8890"/>
                </a:lnTo>
                <a:lnTo>
                  <a:pt x="34393" y="8890"/>
                </a:lnTo>
                <a:lnTo>
                  <a:pt x="0" y="0"/>
                </a:lnTo>
                <a:close/>
              </a:path>
              <a:path w="528320" h="524510">
                <a:moveTo>
                  <a:pt x="27304" y="8890"/>
                </a:moveTo>
                <a:lnTo>
                  <a:pt x="9016" y="27304"/>
                </a:lnTo>
                <a:lnTo>
                  <a:pt x="43144" y="61185"/>
                </a:lnTo>
                <a:lnTo>
                  <a:pt x="36463" y="36179"/>
                </a:lnTo>
                <a:lnTo>
                  <a:pt x="14985" y="30607"/>
                </a:lnTo>
                <a:lnTo>
                  <a:pt x="30733" y="14732"/>
                </a:lnTo>
                <a:lnTo>
                  <a:pt x="33189" y="14732"/>
                </a:lnTo>
                <a:lnTo>
                  <a:pt x="27304" y="8890"/>
                </a:lnTo>
                <a:close/>
              </a:path>
              <a:path w="528320" h="524510">
                <a:moveTo>
                  <a:pt x="34393" y="8890"/>
                </a:moveTo>
                <a:lnTo>
                  <a:pt x="27304" y="8890"/>
                </a:lnTo>
                <a:lnTo>
                  <a:pt x="61276" y="42617"/>
                </a:lnTo>
                <a:lnTo>
                  <a:pt x="108965" y="54990"/>
                </a:lnTo>
                <a:lnTo>
                  <a:pt x="116077" y="50800"/>
                </a:lnTo>
                <a:lnTo>
                  <a:pt x="117855" y="43942"/>
                </a:lnTo>
                <a:lnTo>
                  <a:pt x="119633" y="36957"/>
                </a:lnTo>
                <a:lnTo>
                  <a:pt x="115442" y="29971"/>
                </a:lnTo>
                <a:lnTo>
                  <a:pt x="108584" y="28067"/>
                </a:lnTo>
                <a:lnTo>
                  <a:pt x="34393" y="8890"/>
                </a:lnTo>
                <a:close/>
              </a:path>
              <a:path w="528320" h="524510">
                <a:moveTo>
                  <a:pt x="33189" y="14732"/>
                </a:moveTo>
                <a:lnTo>
                  <a:pt x="30733" y="14732"/>
                </a:lnTo>
                <a:lnTo>
                  <a:pt x="36463" y="36179"/>
                </a:lnTo>
                <a:lnTo>
                  <a:pt x="61276" y="42617"/>
                </a:lnTo>
                <a:lnTo>
                  <a:pt x="33189" y="14732"/>
                </a:lnTo>
                <a:close/>
              </a:path>
              <a:path w="528320" h="524510">
                <a:moveTo>
                  <a:pt x="30733" y="14732"/>
                </a:moveTo>
                <a:lnTo>
                  <a:pt x="14985" y="30607"/>
                </a:lnTo>
                <a:lnTo>
                  <a:pt x="36463" y="36179"/>
                </a:lnTo>
                <a:lnTo>
                  <a:pt x="30733" y="1473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8" name="object 28"/>
          <p:cNvSpPr/>
          <p:nvPr/>
        </p:nvSpPr>
        <p:spPr>
          <a:xfrm>
            <a:off x="1035473" y="4796414"/>
            <a:ext cx="1457367" cy="9456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29" name="object 29"/>
          <p:cNvSpPr/>
          <p:nvPr/>
        </p:nvSpPr>
        <p:spPr>
          <a:xfrm>
            <a:off x="2554395" y="4726539"/>
            <a:ext cx="1467479" cy="1015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0" name="object 30"/>
          <p:cNvSpPr/>
          <p:nvPr/>
        </p:nvSpPr>
        <p:spPr>
          <a:xfrm>
            <a:off x="4087283" y="4721508"/>
            <a:ext cx="1395246" cy="102045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1" name="object 31"/>
          <p:cNvSpPr txBox="1"/>
          <p:nvPr/>
        </p:nvSpPr>
        <p:spPr>
          <a:xfrm>
            <a:off x="989329" y="3203228"/>
            <a:ext cx="452438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dirty="0">
                <a:solidFill>
                  <a:srgbClr val="76B800"/>
                </a:solidFill>
                <a:latin typeface="맑은 고딕"/>
                <a:cs typeface="맑은 고딕"/>
              </a:rPr>
              <a:t>현재</a:t>
            </a:r>
            <a:r>
              <a:rPr sz="1500" b="1" spc="-4" dirty="0">
                <a:solidFill>
                  <a:srgbClr val="76B800"/>
                </a:solidFill>
                <a:latin typeface="맑은 고딕"/>
                <a:cs typeface="맑은 고딕"/>
              </a:rPr>
              <a:t>: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701078" y="3008909"/>
            <a:ext cx="1187450" cy="243946"/>
          </a:xfrm>
          <a:custGeom>
            <a:avLst/>
            <a:gdLst/>
            <a:ahLst/>
            <a:cxnLst/>
            <a:rect l="l" t="t" r="r" b="b"/>
            <a:pathLst>
              <a:path w="1424939" h="292735">
                <a:moveTo>
                  <a:pt x="1424940" y="146303"/>
                </a:moveTo>
                <a:lnTo>
                  <a:pt x="0" y="146303"/>
                </a:lnTo>
                <a:lnTo>
                  <a:pt x="712470" y="292607"/>
                </a:lnTo>
                <a:lnTo>
                  <a:pt x="1424940" y="146303"/>
                </a:lnTo>
                <a:close/>
              </a:path>
              <a:path w="1424939" h="292735">
                <a:moveTo>
                  <a:pt x="1068705" y="0"/>
                </a:moveTo>
                <a:lnTo>
                  <a:pt x="356235" y="0"/>
                </a:lnTo>
                <a:lnTo>
                  <a:pt x="356235" y="146303"/>
                </a:lnTo>
                <a:lnTo>
                  <a:pt x="1068705" y="146303"/>
                </a:lnTo>
                <a:lnTo>
                  <a:pt x="106870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3" name="object 33"/>
          <p:cNvSpPr/>
          <p:nvPr/>
        </p:nvSpPr>
        <p:spPr>
          <a:xfrm>
            <a:off x="2701078" y="3008909"/>
            <a:ext cx="1187450" cy="243946"/>
          </a:xfrm>
          <a:custGeom>
            <a:avLst/>
            <a:gdLst/>
            <a:ahLst/>
            <a:cxnLst/>
            <a:rect l="l" t="t" r="r" b="b"/>
            <a:pathLst>
              <a:path w="1424939" h="292735">
                <a:moveTo>
                  <a:pt x="0" y="146303"/>
                </a:moveTo>
                <a:lnTo>
                  <a:pt x="356235" y="146303"/>
                </a:lnTo>
                <a:lnTo>
                  <a:pt x="356235" y="0"/>
                </a:lnTo>
                <a:lnTo>
                  <a:pt x="1068705" y="0"/>
                </a:lnTo>
                <a:lnTo>
                  <a:pt x="1068705" y="146303"/>
                </a:lnTo>
                <a:lnTo>
                  <a:pt x="1424940" y="146303"/>
                </a:lnTo>
                <a:lnTo>
                  <a:pt x="712470" y="292607"/>
                </a:lnTo>
                <a:lnTo>
                  <a:pt x="0" y="146303"/>
                </a:lnTo>
                <a:close/>
              </a:path>
            </a:pathLst>
          </a:custGeom>
          <a:ln w="25908">
            <a:solidFill>
              <a:srgbClr val="007450"/>
            </a:solidFill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4" name="object 34"/>
          <p:cNvSpPr/>
          <p:nvPr/>
        </p:nvSpPr>
        <p:spPr>
          <a:xfrm>
            <a:off x="1982258" y="3487698"/>
            <a:ext cx="2646892" cy="990600"/>
          </a:xfrm>
          <a:custGeom>
            <a:avLst/>
            <a:gdLst/>
            <a:ahLst/>
            <a:cxnLst/>
            <a:rect l="l" t="t" r="r" b="b"/>
            <a:pathLst>
              <a:path w="3176270" h="1188720">
                <a:moveTo>
                  <a:pt x="0" y="198119"/>
                </a:moveTo>
                <a:lnTo>
                  <a:pt x="5754" y="150491"/>
                </a:lnTo>
                <a:lnTo>
                  <a:pt x="22103" y="107048"/>
                </a:lnTo>
                <a:lnTo>
                  <a:pt x="47672" y="69163"/>
                </a:lnTo>
                <a:lnTo>
                  <a:pt x="81088" y="38209"/>
                </a:lnTo>
                <a:lnTo>
                  <a:pt x="120979" y="15561"/>
                </a:lnTo>
                <a:lnTo>
                  <a:pt x="165970" y="2591"/>
                </a:lnTo>
                <a:lnTo>
                  <a:pt x="198120" y="0"/>
                </a:lnTo>
                <a:lnTo>
                  <a:pt x="2977896" y="0"/>
                </a:lnTo>
                <a:lnTo>
                  <a:pt x="3025524" y="5754"/>
                </a:lnTo>
                <a:lnTo>
                  <a:pt x="3068967" y="22103"/>
                </a:lnTo>
                <a:lnTo>
                  <a:pt x="3106852" y="47672"/>
                </a:lnTo>
                <a:lnTo>
                  <a:pt x="3137806" y="81088"/>
                </a:lnTo>
                <a:lnTo>
                  <a:pt x="3160454" y="120979"/>
                </a:lnTo>
                <a:lnTo>
                  <a:pt x="3173424" y="165970"/>
                </a:lnTo>
                <a:lnTo>
                  <a:pt x="3176016" y="198119"/>
                </a:lnTo>
                <a:lnTo>
                  <a:pt x="3176016" y="990599"/>
                </a:lnTo>
                <a:lnTo>
                  <a:pt x="3170261" y="1038228"/>
                </a:lnTo>
                <a:lnTo>
                  <a:pt x="3153912" y="1081671"/>
                </a:lnTo>
                <a:lnTo>
                  <a:pt x="3128343" y="1119556"/>
                </a:lnTo>
                <a:lnTo>
                  <a:pt x="3094927" y="1150510"/>
                </a:lnTo>
                <a:lnTo>
                  <a:pt x="3055036" y="1173158"/>
                </a:lnTo>
                <a:lnTo>
                  <a:pt x="3010045" y="1186128"/>
                </a:lnTo>
                <a:lnTo>
                  <a:pt x="2977896" y="1188719"/>
                </a:lnTo>
                <a:lnTo>
                  <a:pt x="198120" y="1188719"/>
                </a:lnTo>
                <a:lnTo>
                  <a:pt x="150491" y="1182965"/>
                </a:lnTo>
                <a:lnTo>
                  <a:pt x="107048" y="1166616"/>
                </a:lnTo>
                <a:lnTo>
                  <a:pt x="69163" y="1141047"/>
                </a:lnTo>
                <a:lnTo>
                  <a:pt x="38209" y="1107631"/>
                </a:lnTo>
                <a:lnTo>
                  <a:pt x="15561" y="1067740"/>
                </a:lnTo>
                <a:lnTo>
                  <a:pt x="2591" y="1022749"/>
                </a:lnTo>
                <a:lnTo>
                  <a:pt x="0" y="990599"/>
                </a:lnTo>
                <a:lnTo>
                  <a:pt x="0" y="198119"/>
                </a:lnTo>
                <a:close/>
              </a:path>
            </a:pathLst>
          </a:custGeom>
          <a:ln w="25908">
            <a:solidFill>
              <a:srgbClr val="FF0000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35" name="object 35"/>
          <p:cNvSpPr txBox="1"/>
          <p:nvPr/>
        </p:nvSpPr>
        <p:spPr>
          <a:xfrm>
            <a:off x="5563658" y="4658421"/>
            <a:ext cx="2537354" cy="10776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852"/>
            <a:r>
              <a:rPr sz="1167" b="1" dirty="0">
                <a:latin typeface="맑은 고딕"/>
                <a:cs typeface="맑은 고딕"/>
              </a:rPr>
              <a:t>계층형</a:t>
            </a:r>
            <a:r>
              <a:rPr sz="1167" b="1" spc="-12" dirty="0">
                <a:latin typeface="맑은 고딕"/>
                <a:cs typeface="맑은 고딕"/>
              </a:rPr>
              <a:t> </a:t>
            </a:r>
            <a:r>
              <a:rPr sz="1167" b="1" dirty="0">
                <a:latin typeface="맑은 고딕"/>
                <a:cs typeface="맑은 고딕"/>
              </a:rPr>
              <a:t>특징</a:t>
            </a:r>
            <a:r>
              <a:rPr sz="1167" b="1" spc="-12" dirty="0">
                <a:latin typeface="맑은 고딕"/>
                <a:cs typeface="맑은 고딕"/>
              </a:rPr>
              <a:t> </a:t>
            </a:r>
            <a:r>
              <a:rPr sz="1167" b="1" dirty="0">
                <a:latin typeface="맑은 고딕"/>
                <a:cs typeface="맑은 고딕"/>
              </a:rPr>
              <a:t>표현</a:t>
            </a:r>
          </a:p>
          <a:p>
            <a:pPr marL="10583">
              <a:spcBef>
                <a:spcPts val="403"/>
              </a:spcBef>
            </a:pPr>
            <a:r>
              <a:rPr sz="917" b="1" dirty="0">
                <a:latin typeface="Arial"/>
                <a:cs typeface="Arial"/>
              </a:rPr>
              <a:t>•  </a:t>
            </a:r>
            <a:r>
              <a:rPr sz="917" b="1" spc="42" dirty="0">
                <a:latin typeface="Arial"/>
                <a:cs typeface="Arial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이미지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인식</a:t>
            </a:r>
          </a:p>
          <a:p>
            <a:pPr marL="391568"/>
            <a:r>
              <a:rPr sz="917" b="1" dirty="0">
                <a:latin typeface="맑은 고딕"/>
                <a:cs typeface="맑은 고딕"/>
              </a:rPr>
              <a:t>화소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모서리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물제의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일부분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 물체</a:t>
            </a:r>
          </a:p>
          <a:p>
            <a:pPr marL="10583"/>
            <a:r>
              <a:rPr sz="917" b="1" dirty="0">
                <a:latin typeface="Arial"/>
                <a:cs typeface="Arial"/>
              </a:rPr>
              <a:t>•  </a:t>
            </a:r>
            <a:r>
              <a:rPr sz="917" b="1" spc="42" dirty="0">
                <a:latin typeface="Arial"/>
                <a:cs typeface="Arial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문자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인식</a:t>
            </a:r>
          </a:p>
          <a:p>
            <a:pPr marL="391568"/>
            <a:r>
              <a:rPr sz="917" b="1" dirty="0">
                <a:latin typeface="맑은 고딕"/>
                <a:cs typeface="맑은 고딕"/>
              </a:rPr>
              <a:t>글자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단어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 구절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 문장</a:t>
            </a:r>
          </a:p>
          <a:p>
            <a:pPr marL="10583"/>
            <a:r>
              <a:rPr sz="917" b="1" dirty="0">
                <a:latin typeface="Arial"/>
                <a:cs typeface="Arial"/>
              </a:rPr>
              <a:t>•  </a:t>
            </a:r>
            <a:r>
              <a:rPr sz="917" b="1" spc="42" dirty="0">
                <a:latin typeface="Arial"/>
                <a:cs typeface="Arial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음성인식</a:t>
            </a:r>
          </a:p>
          <a:p>
            <a:pPr marL="391568"/>
            <a:r>
              <a:rPr sz="917" b="1" dirty="0">
                <a:latin typeface="맑은 고딕"/>
                <a:cs typeface="맑은 고딕"/>
              </a:rPr>
              <a:t>스펙트럴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대역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</a:t>
            </a:r>
            <a:r>
              <a:rPr sz="917" b="1" spc="-8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단음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 음소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→ 단어</a:t>
            </a:r>
          </a:p>
        </p:txBody>
      </p:sp>
      <p:sp>
        <p:nvSpPr>
          <p:cNvPr id="36" name="object 36"/>
          <p:cNvSpPr txBox="1"/>
          <p:nvPr/>
        </p:nvSpPr>
        <p:spPr>
          <a:xfrm>
            <a:off x="2985241" y="3265458"/>
            <a:ext cx="660400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500" b="1" dirty="0">
                <a:solidFill>
                  <a:srgbClr val="0000FF"/>
                </a:solidFill>
                <a:latin typeface="맑은 고딕"/>
                <a:cs typeface="맑은 고딕"/>
              </a:rPr>
              <a:t>딥 러닝</a:t>
            </a:r>
            <a:endParaRPr sz="1500" b="1" dirty="0">
              <a:latin typeface="맑은 고딕"/>
              <a:cs typeface="맑은 고딕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485908" y="3831993"/>
            <a:ext cx="445558" cy="410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667" b="1" dirty="0">
                <a:latin typeface="맑은 고딕"/>
                <a:cs typeface="맑은 고딕"/>
              </a:rPr>
              <a:t>출력</a:t>
            </a:r>
          </a:p>
          <a:p>
            <a:pPr marL="34924">
              <a:spcBef>
                <a:spcPts val="54"/>
              </a:spcBef>
            </a:pPr>
            <a:r>
              <a:rPr sz="917" b="1" dirty="0">
                <a:latin typeface="맑은 고딕"/>
                <a:cs typeface="맑은 고딕"/>
              </a:rPr>
              <a:t>결과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값</a:t>
            </a:r>
          </a:p>
        </p:txBody>
      </p:sp>
      <p:sp>
        <p:nvSpPr>
          <p:cNvPr id="38" name="object 38"/>
          <p:cNvSpPr txBox="1"/>
          <p:nvPr/>
        </p:nvSpPr>
        <p:spPr>
          <a:xfrm>
            <a:off x="5115982" y="3587396"/>
            <a:ext cx="1500188" cy="205121"/>
          </a:xfrm>
          <a:prstGeom prst="rect">
            <a:avLst/>
          </a:prstGeom>
          <a:solidFill>
            <a:srgbClr val="858585"/>
          </a:solidFill>
        </p:spPr>
        <p:txBody>
          <a:bodyPr vert="horz" wrap="square" lIns="0" tIns="0" rIns="0" bIns="0" rtlCol="0">
            <a:spAutoFit/>
          </a:bodyPr>
          <a:lstStyle/>
          <a:p>
            <a:pPr marL="496338"/>
            <a:r>
              <a:rPr sz="1333" b="1" spc="-17" dirty="0">
                <a:solidFill>
                  <a:srgbClr val="FFFFFF"/>
                </a:solidFill>
                <a:latin typeface="맑은 고딕"/>
                <a:cs typeface="맑은 고딕"/>
              </a:rPr>
              <a:t>연산자</a:t>
            </a:r>
            <a:endParaRPr sz="1333" b="1" dirty="0">
              <a:latin typeface="맑은 고딕"/>
              <a:cs typeface="맑은 고딕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4536229" y="3897380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5" h="120650">
                <a:moveTo>
                  <a:pt x="488714" y="60071"/>
                </a:moveTo>
                <a:lnTo>
                  <a:pt x="430148" y="94234"/>
                </a:lnTo>
                <a:lnTo>
                  <a:pt x="423926" y="97790"/>
                </a:lnTo>
                <a:lnTo>
                  <a:pt x="421894" y="105791"/>
                </a:lnTo>
                <a:lnTo>
                  <a:pt x="425450" y="111887"/>
                </a:lnTo>
                <a:lnTo>
                  <a:pt x="429006" y="118110"/>
                </a:lnTo>
                <a:lnTo>
                  <a:pt x="437006" y="120142"/>
                </a:lnTo>
                <a:lnTo>
                  <a:pt x="517793" y="73025"/>
                </a:lnTo>
                <a:lnTo>
                  <a:pt x="514350" y="73025"/>
                </a:lnTo>
                <a:lnTo>
                  <a:pt x="514350" y="71247"/>
                </a:lnTo>
                <a:lnTo>
                  <a:pt x="507873" y="71247"/>
                </a:lnTo>
                <a:lnTo>
                  <a:pt x="488714" y="60071"/>
                </a:lnTo>
                <a:close/>
              </a:path>
              <a:path w="540385" h="120650">
                <a:moveTo>
                  <a:pt x="466507" y="47117"/>
                </a:moveTo>
                <a:lnTo>
                  <a:pt x="0" y="47117"/>
                </a:lnTo>
                <a:lnTo>
                  <a:pt x="0" y="73025"/>
                </a:lnTo>
                <a:lnTo>
                  <a:pt x="466507" y="73025"/>
                </a:lnTo>
                <a:lnTo>
                  <a:pt x="488714" y="60071"/>
                </a:lnTo>
                <a:lnTo>
                  <a:pt x="466507" y="47117"/>
                </a:lnTo>
                <a:close/>
              </a:path>
              <a:path w="540385" h="120650">
                <a:moveTo>
                  <a:pt x="517792" y="47117"/>
                </a:moveTo>
                <a:lnTo>
                  <a:pt x="514350" y="47117"/>
                </a:lnTo>
                <a:lnTo>
                  <a:pt x="514350" y="73025"/>
                </a:lnTo>
                <a:lnTo>
                  <a:pt x="517793" y="73025"/>
                </a:lnTo>
                <a:lnTo>
                  <a:pt x="540004" y="60071"/>
                </a:lnTo>
                <a:lnTo>
                  <a:pt x="517792" y="47117"/>
                </a:lnTo>
                <a:close/>
              </a:path>
              <a:path w="540385" h="120650">
                <a:moveTo>
                  <a:pt x="507873" y="48895"/>
                </a:moveTo>
                <a:lnTo>
                  <a:pt x="488714" y="60071"/>
                </a:lnTo>
                <a:lnTo>
                  <a:pt x="507873" y="71247"/>
                </a:lnTo>
                <a:lnTo>
                  <a:pt x="507873" y="48895"/>
                </a:lnTo>
                <a:close/>
              </a:path>
              <a:path w="540385" h="120650">
                <a:moveTo>
                  <a:pt x="514350" y="48895"/>
                </a:moveTo>
                <a:lnTo>
                  <a:pt x="507873" y="48895"/>
                </a:lnTo>
                <a:lnTo>
                  <a:pt x="507873" y="71247"/>
                </a:lnTo>
                <a:lnTo>
                  <a:pt x="514350" y="71247"/>
                </a:lnTo>
                <a:lnTo>
                  <a:pt x="514350" y="48895"/>
                </a:lnTo>
                <a:close/>
              </a:path>
              <a:path w="540385" h="120650">
                <a:moveTo>
                  <a:pt x="437006" y="0"/>
                </a:moveTo>
                <a:lnTo>
                  <a:pt x="429006" y="2032"/>
                </a:lnTo>
                <a:lnTo>
                  <a:pt x="425450" y="8255"/>
                </a:lnTo>
                <a:lnTo>
                  <a:pt x="421894" y="14351"/>
                </a:lnTo>
                <a:lnTo>
                  <a:pt x="423926" y="22352"/>
                </a:lnTo>
                <a:lnTo>
                  <a:pt x="430148" y="25908"/>
                </a:lnTo>
                <a:lnTo>
                  <a:pt x="488714" y="60071"/>
                </a:lnTo>
                <a:lnTo>
                  <a:pt x="507873" y="48895"/>
                </a:lnTo>
                <a:lnTo>
                  <a:pt x="514350" y="48895"/>
                </a:lnTo>
                <a:lnTo>
                  <a:pt x="514350" y="47117"/>
                </a:lnTo>
                <a:lnTo>
                  <a:pt x="517792" y="47117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0" name="object 40"/>
          <p:cNvSpPr/>
          <p:nvPr/>
        </p:nvSpPr>
        <p:spPr>
          <a:xfrm>
            <a:off x="6720629" y="3897380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4" h="120650">
                <a:moveTo>
                  <a:pt x="488714" y="60071"/>
                </a:moveTo>
                <a:lnTo>
                  <a:pt x="430148" y="94234"/>
                </a:lnTo>
                <a:lnTo>
                  <a:pt x="423926" y="97790"/>
                </a:lnTo>
                <a:lnTo>
                  <a:pt x="421767" y="105791"/>
                </a:lnTo>
                <a:lnTo>
                  <a:pt x="425450" y="111887"/>
                </a:lnTo>
                <a:lnTo>
                  <a:pt x="429006" y="118110"/>
                </a:lnTo>
                <a:lnTo>
                  <a:pt x="437006" y="120142"/>
                </a:lnTo>
                <a:lnTo>
                  <a:pt x="517793" y="73025"/>
                </a:lnTo>
                <a:lnTo>
                  <a:pt x="514350" y="73025"/>
                </a:lnTo>
                <a:lnTo>
                  <a:pt x="514350" y="71247"/>
                </a:lnTo>
                <a:lnTo>
                  <a:pt x="507873" y="71247"/>
                </a:lnTo>
                <a:lnTo>
                  <a:pt x="488714" y="60071"/>
                </a:lnTo>
                <a:close/>
              </a:path>
              <a:path w="540384" h="120650">
                <a:moveTo>
                  <a:pt x="466507" y="47117"/>
                </a:moveTo>
                <a:lnTo>
                  <a:pt x="0" y="47117"/>
                </a:lnTo>
                <a:lnTo>
                  <a:pt x="0" y="73025"/>
                </a:lnTo>
                <a:lnTo>
                  <a:pt x="466507" y="73025"/>
                </a:lnTo>
                <a:lnTo>
                  <a:pt x="488714" y="60071"/>
                </a:lnTo>
                <a:lnTo>
                  <a:pt x="466507" y="47117"/>
                </a:lnTo>
                <a:close/>
              </a:path>
              <a:path w="540384" h="120650">
                <a:moveTo>
                  <a:pt x="517792" y="47117"/>
                </a:moveTo>
                <a:lnTo>
                  <a:pt x="514350" y="47117"/>
                </a:lnTo>
                <a:lnTo>
                  <a:pt x="514350" y="73025"/>
                </a:lnTo>
                <a:lnTo>
                  <a:pt x="517793" y="73025"/>
                </a:lnTo>
                <a:lnTo>
                  <a:pt x="540004" y="60071"/>
                </a:lnTo>
                <a:lnTo>
                  <a:pt x="517792" y="47117"/>
                </a:lnTo>
                <a:close/>
              </a:path>
              <a:path w="540384" h="120650">
                <a:moveTo>
                  <a:pt x="507873" y="48895"/>
                </a:moveTo>
                <a:lnTo>
                  <a:pt x="488714" y="60071"/>
                </a:lnTo>
                <a:lnTo>
                  <a:pt x="507873" y="71247"/>
                </a:lnTo>
                <a:lnTo>
                  <a:pt x="507873" y="48895"/>
                </a:lnTo>
                <a:close/>
              </a:path>
              <a:path w="540384" h="120650">
                <a:moveTo>
                  <a:pt x="514350" y="48895"/>
                </a:moveTo>
                <a:lnTo>
                  <a:pt x="507873" y="48895"/>
                </a:lnTo>
                <a:lnTo>
                  <a:pt x="507873" y="71247"/>
                </a:lnTo>
                <a:lnTo>
                  <a:pt x="514350" y="71247"/>
                </a:lnTo>
                <a:lnTo>
                  <a:pt x="514350" y="48895"/>
                </a:lnTo>
                <a:close/>
              </a:path>
              <a:path w="540384" h="120650">
                <a:moveTo>
                  <a:pt x="437006" y="0"/>
                </a:moveTo>
                <a:lnTo>
                  <a:pt x="429006" y="2032"/>
                </a:lnTo>
                <a:lnTo>
                  <a:pt x="425450" y="8255"/>
                </a:lnTo>
                <a:lnTo>
                  <a:pt x="421767" y="14351"/>
                </a:lnTo>
                <a:lnTo>
                  <a:pt x="423926" y="22352"/>
                </a:lnTo>
                <a:lnTo>
                  <a:pt x="430148" y="25908"/>
                </a:lnTo>
                <a:lnTo>
                  <a:pt x="488714" y="60071"/>
                </a:lnTo>
                <a:lnTo>
                  <a:pt x="507873" y="48895"/>
                </a:lnTo>
                <a:lnTo>
                  <a:pt x="514350" y="48895"/>
                </a:lnTo>
                <a:lnTo>
                  <a:pt x="514350" y="47117"/>
                </a:lnTo>
                <a:lnTo>
                  <a:pt x="517792" y="47117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1" name="object 41"/>
          <p:cNvSpPr txBox="1"/>
          <p:nvPr/>
        </p:nvSpPr>
        <p:spPr>
          <a:xfrm>
            <a:off x="5334000" y="3402297"/>
            <a:ext cx="106415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/>
            <a:r>
              <a:rPr sz="1000" b="1" dirty="0">
                <a:latin typeface="맑은 고딕"/>
                <a:cs typeface="맑은 고딕"/>
              </a:rPr>
              <a:t>분류</a:t>
            </a:r>
            <a:r>
              <a:rPr sz="1000" b="1" spc="-4" dirty="0">
                <a:latin typeface="맑은 고딕"/>
                <a:cs typeface="맑은 고딕"/>
              </a:rPr>
              <a:t> /</a:t>
            </a:r>
            <a:r>
              <a:rPr sz="1000" b="1" dirty="0">
                <a:latin typeface="맑은 고딕"/>
                <a:cs typeface="맑은 고딕"/>
              </a:rPr>
              <a:t> 통합</a:t>
            </a:r>
            <a:r>
              <a:rPr sz="1000" b="1" spc="4" dirty="0">
                <a:latin typeface="맑은 고딕"/>
                <a:cs typeface="맑은 고딕"/>
              </a:rPr>
              <a:t> </a:t>
            </a:r>
            <a:r>
              <a:rPr sz="1000" b="1" spc="-4" dirty="0">
                <a:latin typeface="맑은 고딕"/>
                <a:cs typeface="맑은 고딕"/>
              </a:rPr>
              <a:t>/</a:t>
            </a:r>
            <a:r>
              <a:rPr sz="1000" b="1" dirty="0">
                <a:latin typeface="맑은 고딕"/>
                <a:cs typeface="맑은 고딕"/>
              </a:rPr>
              <a:t> 변화</a:t>
            </a:r>
          </a:p>
        </p:txBody>
      </p:sp>
      <p:sp>
        <p:nvSpPr>
          <p:cNvPr id="42" name="object 42"/>
          <p:cNvSpPr/>
          <p:nvPr/>
        </p:nvSpPr>
        <p:spPr>
          <a:xfrm>
            <a:off x="1377739" y="3955800"/>
            <a:ext cx="450321" cy="100542"/>
          </a:xfrm>
          <a:custGeom>
            <a:avLst/>
            <a:gdLst/>
            <a:ahLst/>
            <a:cxnLst/>
            <a:rect l="l" t="t" r="r" b="b"/>
            <a:pathLst>
              <a:path w="540385" h="120650">
                <a:moveTo>
                  <a:pt x="488714" y="60071"/>
                </a:moveTo>
                <a:lnTo>
                  <a:pt x="430148" y="94234"/>
                </a:lnTo>
                <a:lnTo>
                  <a:pt x="423926" y="97790"/>
                </a:lnTo>
                <a:lnTo>
                  <a:pt x="421894" y="105791"/>
                </a:lnTo>
                <a:lnTo>
                  <a:pt x="425450" y="111887"/>
                </a:lnTo>
                <a:lnTo>
                  <a:pt x="429006" y="118110"/>
                </a:lnTo>
                <a:lnTo>
                  <a:pt x="437006" y="120142"/>
                </a:lnTo>
                <a:lnTo>
                  <a:pt x="517793" y="73025"/>
                </a:lnTo>
                <a:lnTo>
                  <a:pt x="514350" y="73025"/>
                </a:lnTo>
                <a:lnTo>
                  <a:pt x="514350" y="71247"/>
                </a:lnTo>
                <a:lnTo>
                  <a:pt x="507873" y="71247"/>
                </a:lnTo>
                <a:lnTo>
                  <a:pt x="488714" y="60071"/>
                </a:lnTo>
                <a:close/>
              </a:path>
              <a:path w="540385" h="120650">
                <a:moveTo>
                  <a:pt x="466507" y="47117"/>
                </a:moveTo>
                <a:lnTo>
                  <a:pt x="0" y="47117"/>
                </a:lnTo>
                <a:lnTo>
                  <a:pt x="0" y="73025"/>
                </a:lnTo>
                <a:lnTo>
                  <a:pt x="466507" y="73025"/>
                </a:lnTo>
                <a:lnTo>
                  <a:pt x="488714" y="60071"/>
                </a:lnTo>
                <a:lnTo>
                  <a:pt x="466507" y="47117"/>
                </a:lnTo>
                <a:close/>
              </a:path>
              <a:path w="540385" h="120650">
                <a:moveTo>
                  <a:pt x="517792" y="47117"/>
                </a:moveTo>
                <a:lnTo>
                  <a:pt x="514350" y="47117"/>
                </a:lnTo>
                <a:lnTo>
                  <a:pt x="514350" y="73025"/>
                </a:lnTo>
                <a:lnTo>
                  <a:pt x="517793" y="73025"/>
                </a:lnTo>
                <a:lnTo>
                  <a:pt x="540004" y="60071"/>
                </a:lnTo>
                <a:lnTo>
                  <a:pt x="517792" y="47117"/>
                </a:lnTo>
                <a:close/>
              </a:path>
              <a:path w="540385" h="120650">
                <a:moveTo>
                  <a:pt x="507873" y="48895"/>
                </a:moveTo>
                <a:lnTo>
                  <a:pt x="488714" y="60071"/>
                </a:lnTo>
                <a:lnTo>
                  <a:pt x="507873" y="71247"/>
                </a:lnTo>
                <a:lnTo>
                  <a:pt x="507873" y="48895"/>
                </a:lnTo>
                <a:close/>
              </a:path>
              <a:path w="540385" h="120650">
                <a:moveTo>
                  <a:pt x="514350" y="48895"/>
                </a:moveTo>
                <a:lnTo>
                  <a:pt x="507873" y="48895"/>
                </a:lnTo>
                <a:lnTo>
                  <a:pt x="507873" y="71247"/>
                </a:lnTo>
                <a:lnTo>
                  <a:pt x="514350" y="71247"/>
                </a:lnTo>
                <a:lnTo>
                  <a:pt x="514350" y="48895"/>
                </a:lnTo>
                <a:close/>
              </a:path>
              <a:path w="540385" h="120650">
                <a:moveTo>
                  <a:pt x="437006" y="0"/>
                </a:moveTo>
                <a:lnTo>
                  <a:pt x="429006" y="2032"/>
                </a:lnTo>
                <a:lnTo>
                  <a:pt x="425450" y="8255"/>
                </a:lnTo>
                <a:lnTo>
                  <a:pt x="421894" y="14351"/>
                </a:lnTo>
                <a:lnTo>
                  <a:pt x="423926" y="22352"/>
                </a:lnTo>
                <a:lnTo>
                  <a:pt x="430148" y="25908"/>
                </a:lnTo>
                <a:lnTo>
                  <a:pt x="488714" y="60071"/>
                </a:lnTo>
                <a:lnTo>
                  <a:pt x="507873" y="48895"/>
                </a:lnTo>
                <a:lnTo>
                  <a:pt x="514350" y="48895"/>
                </a:lnTo>
                <a:lnTo>
                  <a:pt x="514350" y="47117"/>
                </a:lnTo>
                <a:lnTo>
                  <a:pt x="517792" y="47117"/>
                </a:lnTo>
                <a:lnTo>
                  <a:pt x="4370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 b="1" dirty="0"/>
          </a:p>
        </p:txBody>
      </p:sp>
      <p:sp>
        <p:nvSpPr>
          <p:cNvPr id="43" name="object 43"/>
          <p:cNvSpPr txBox="1"/>
          <p:nvPr/>
        </p:nvSpPr>
        <p:spPr>
          <a:xfrm>
            <a:off x="555498" y="3879512"/>
            <a:ext cx="1151996" cy="410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58206" algn="ctr"/>
            <a:r>
              <a:rPr sz="1667" b="1" dirty="0">
                <a:latin typeface="맑은 고딕"/>
                <a:cs typeface="맑은 고딕"/>
              </a:rPr>
              <a:t>입력</a:t>
            </a:r>
          </a:p>
          <a:p>
            <a:pPr algn="ctr">
              <a:spcBef>
                <a:spcPts val="137"/>
              </a:spcBef>
            </a:pPr>
            <a:r>
              <a:rPr sz="917" b="1" dirty="0">
                <a:latin typeface="맑은 고딕"/>
                <a:cs typeface="맑은 고딕"/>
              </a:rPr>
              <a:t>사진,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문자,</a:t>
            </a:r>
            <a:r>
              <a:rPr sz="917" b="1" spc="-4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음성,</a:t>
            </a:r>
            <a:r>
              <a:rPr sz="917" b="1" spc="-17" dirty="0">
                <a:latin typeface="맑은 고딕"/>
                <a:cs typeface="맑은 고딕"/>
              </a:rPr>
              <a:t> </a:t>
            </a:r>
            <a:r>
              <a:rPr sz="917" b="1" dirty="0">
                <a:latin typeface="맑은 고딕"/>
                <a:cs typeface="맑은 고딕"/>
              </a:rPr>
              <a:t>기타</a:t>
            </a:r>
          </a:p>
        </p:txBody>
      </p:sp>
    </p:spTree>
    <p:extLst>
      <p:ext uri="{BB962C8B-B14F-4D97-AF65-F5344CB8AC3E}">
        <p14:creationId xmlns:p14="http://schemas.microsoft.com/office/powerpoint/2010/main" val="26369976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C17F17-3DFD-46DF-8268-E3FBB1DD0409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2737" y="5029200"/>
            <a:ext cx="6929400" cy="128064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3600" b="1" dirty="0">
                <a:solidFill>
                  <a:schemeClr val="bg1"/>
                </a:solidFill>
                <a:latin typeface="+mj-ea"/>
              </a:rPr>
              <a:t>1.5. </a:t>
            </a:r>
            <a:r>
              <a:rPr lang="ko-KR" altLang="en-US" sz="3600" b="1" dirty="0">
                <a:solidFill>
                  <a:schemeClr val="bg1"/>
                </a:solidFill>
                <a:latin typeface="+mj-ea"/>
              </a:rPr>
              <a:t>머신 러닝 및 </a:t>
            </a:r>
            <a:br>
              <a:rPr lang="en-US" altLang="ko-KR" sz="3600" b="1" dirty="0">
                <a:solidFill>
                  <a:schemeClr val="bg1"/>
                </a:solidFill>
                <a:latin typeface="+mj-ea"/>
              </a:rPr>
            </a:br>
            <a:r>
              <a:rPr lang="ko-KR" altLang="en-US" sz="3600" b="1" dirty="0">
                <a:solidFill>
                  <a:schemeClr val="bg1"/>
                </a:solidFill>
                <a:latin typeface="+mj-ea"/>
              </a:rPr>
              <a:t>딥러닝 사용의 예</a:t>
            </a:r>
          </a:p>
        </p:txBody>
      </p:sp>
    </p:spTree>
    <p:extLst>
      <p:ext uri="{BB962C8B-B14F-4D97-AF65-F5344CB8AC3E}">
        <p14:creationId xmlns:p14="http://schemas.microsoft.com/office/powerpoint/2010/main" val="332321519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금융 분야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투자 자문 및 트레이딩</a:t>
            </a:r>
            <a:endParaRPr lang="en-US" altLang="ko-KR" dirty="0"/>
          </a:p>
          <a:p>
            <a:pPr lvl="1"/>
            <a:r>
              <a:rPr lang="ko-KR" altLang="en-US" dirty="0"/>
              <a:t>금융시장의 방대한 데이터를 분석하여 미래를 예측해 투자 자문 서비스 및 트레이딩에 활용</a:t>
            </a:r>
            <a:endParaRPr lang="en-US" altLang="ko-KR" dirty="0"/>
          </a:p>
          <a:p>
            <a:pPr lvl="1"/>
            <a:r>
              <a:rPr lang="ko-KR" altLang="en-US" dirty="0"/>
              <a:t>샌프란시스코의 인공지능 </a:t>
            </a:r>
            <a:r>
              <a:rPr lang="ko-KR" altLang="en-US" dirty="0" err="1"/>
              <a:t>스타트업인</a:t>
            </a:r>
            <a:r>
              <a:rPr lang="ko-KR" altLang="en-US" dirty="0"/>
              <a:t> </a:t>
            </a:r>
            <a:r>
              <a:rPr lang="en-US" altLang="ko-KR" dirty="0"/>
              <a:t>Sentient Technologies</a:t>
            </a:r>
            <a:r>
              <a:rPr lang="ko-KR" altLang="en-US" dirty="0"/>
              <a:t>의 </a:t>
            </a:r>
            <a:r>
              <a:rPr lang="ko-KR" altLang="en-US" dirty="0" err="1"/>
              <a:t>머신러닝</a:t>
            </a:r>
            <a:r>
              <a:rPr lang="ko-KR" altLang="en-US" dirty="0"/>
              <a:t> 기반의 트레이딩 알고리즘 플랫폼</a:t>
            </a:r>
            <a:endParaRPr lang="en-US" altLang="ko-KR" dirty="0"/>
          </a:p>
          <a:p>
            <a:pPr lvl="1"/>
            <a:r>
              <a:rPr lang="ko-KR" altLang="en-US" dirty="0"/>
              <a:t> </a:t>
            </a:r>
            <a:r>
              <a:rPr lang="en-US" altLang="ko-KR" dirty="0"/>
              <a:t>JP</a:t>
            </a:r>
            <a:r>
              <a:rPr lang="ko-KR" altLang="en-US" dirty="0"/>
              <a:t>모건의 </a:t>
            </a:r>
            <a:r>
              <a:rPr lang="ko-KR" altLang="en-US" dirty="0" err="1"/>
              <a:t>헤지펀드</a:t>
            </a:r>
            <a:r>
              <a:rPr lang="ko-KR" altLang="en-US" dirty="0"/>
              <a:t> 투자기관인 </a:t>
            </a:r>
            <a:r>
              <a:rPr lang="en-US" altLang="ko-KR" dirty="0"/>
              <a:t>Highbridge Capital Management </a:t>
            </a:r>
            <a:r>
              <a:rPr lang="ko-KR" altLang="en-US" dirty="0"/>
              <a:t>인공지능 투자 전략 개발에 참여</a:t>
            </a:r>
          </a:p>
        </p:txBody>
      </p:sp>
    </p:spTree>
    <p:extLst>
      <p:ext uri="{BB962C8B-B14F-4D97-AF65-F5344CB8AC3E}">
        <p14:creationId xmlns:p14="http://schemas.microsoft.com/office/powerpoint/2010/main" val="39245803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금융 분야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금융 범죄 예방</a:t>
            </a:r>
            <a:endParaRPr lang="en-US" altLang="ko-KR" dirty="0"/>
          </a:p>
          <a:p>
            <a:pPr lvl="1"/>
            <a:r>
              <a:rPr lang="ko-KR" altLang="en-US" dirty="0"/>
              <a:t>미국의 온라인 결제 서비스 ‘</a:t>
            </a:r>
            <a:r>
              <a:rPr lang="ko-KR" altLang="en-US" dirty="0" err="1"/>
              <a:t>페이팔’은</a:t>
            </a:r>
            <a:r>
              <a:rPr lang="ko-KR" altLang="en-US" dirty="0"/>
              <a:t> 결제 사기를 예방하기 위한 </a:t>
            </a:r>
            <a:r>
              <a:rPr lang="en-US" altLang="ko-KR" dirty="0"/>
              <a:t>'</a:t>
            </a:r>
            <a:r>
              <a:rPr lang="ko-KR" altLang="en-US" dirty="0"/>
              <a:t>이상 금융거래 탐지 시스템</a:t>
            </a:r>
            <a:r>
              <a:rPr lang="en-US" altLang="ko-KR" dirty="0"/>
              <a:t>(FDS)' </a:t>
            </a:r>
            <a:r>
              <a:rPr lang="ko-KR" altLang="en-US" dirty="0"/>
              <a:t>에 </a:t>
            </a:r>
            <a:r>
              <a:rPr lang="ko-KR" altLang="en-US" dirty="0" err="1"/>
              <a:t>머신러닝</a:t>
            </a:r>
            <a:r>
              <a:rPr lang="ko-KR" altLang="en-US" dirty="0"/>
              <a:t> 기술을 적용</a:t>
            </a:r>
            <a:endParaRPr lang="en-US" altLang="ko-KR" dirty="0"/>
          </a:p>
          <a:p>
            <a:pPr lvl="1"/>
            <a:r>
              <a:rPr lang="ko-KR" altLang="en-US" dirty="0" err="1"/>
              <a:t>페이팔은</a:t>
            </a:r>
            <a:r>
              <a:rPr lang="ko-KR" altLang="en-US" dirty="0"/>
              <a:t> 전 세계에서 이루어지는 온라인 결제의 잠재적인 특징을 분석하여 사기방식을 탐지하고 유형화함으로써 추가 피해를 예방</a:t>
            </a:r>
          </a:p>
        </p:txBody>
      </p:sp>
    </p:spTree>
    <p:extLst>
      <p:ext uri="{BB962C8B-B14F-4D97-AF65-F5344CB8AC3E}">
        <p14:creationId xmlns:p14="http://schemas.microsoft.com/office/powerpoint/2010/main" val="19054130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의료 분야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/>
              <a:t>IBM </a:t>
            </a:r>
            <a:r>
              <a:rPr lang="ko-KR" altLang="en-US" dirty="0"/>
              <a:t>왓슨</a:t>
            </a:r>
            <a:r>
              <a:rPr lang="en-US" altLang="ko-KR" dirty="0"/>
              <a:t>(Watson)</a:t>
            </a:r>
          </a:p>
          <a:p>
            <a:pPr lvl="1"/>
            <a:r>
              <a:rPr lang="en-US" altLang="ko-KR" dirty="0"/>
              <a:t>MD</a:t>
            </a:r>
            <a:r>
              <a:rPr lang="ko-KR" altLang="en-US" dirty="0"/>
              <a:t>앤더슨 </a:t>
            </a:r>
            <a:r>
              <a:rPr lang="ko-KR" altLang="en-US" dirty="0" err="1"/>
              <a:t>암센터</a:t>
            </a:r>
            <a:r>
              <a:rPr lang="en-US" altLang="ko-KR" dirty="0"/>
              <a:t>, </a:t>
            </a:r>
            <a:r>
              <a:rPr lang="ko-KR" altLang="en-US" dirty="0" err="1"/>
              <a:t>메모리얼</a:t>
            </a:r>
            <a:r>
              <a:rPr lang="ko-KR" altLang="en-US" dirty="0"/>
              <a:t> 슬론 </a:t>
            </a:r>
            <a:r>
              <a:rPr lang="ko-KR" altLang="en-US" dirty="0" err="1"/>
              <a:t>케터링</a:t>
            </a:r>
            <a:r>
              <a:rPr lang="ko-KR" altLang="en-US" dirty="0"/>
              <a:t> </a:t>
            </a:r>
            <a:r>
              <a:rPr lang="ko-KR" altLang="en-US" dirty="0" err="1"/>
              <a:t>암센터</a:t>
            </a:r>
            <a:r>
              <a:rPr lang="en-US" altLang="ko-KR" dirty="0"/>
              <a:t>(MSK), </a:t>
            </a:r>
            <a:r>
              <a:rPr lang="ko-KR" altLang="en-US" dirty="0"/>
              <a:t>메이요 클리닉 등 미국의 유명 의료기관들과 협력하여 암 진단과 치료법 선택에 활용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17A0AF7-8124-4ECE-8E8F-2270B2330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24" y="3429000"/>
            <a:ext cx="4700134" cy="297222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2FE1E7E-6431-4CBA-AA57-C314E5FA7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829" y="5887586"/>
            <a:ext cx="91440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462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의료 분야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err="1"/>
              <a:t>인리틱</a:t>
            </a:r>
            <a:r>
              <a:rPr lang="en-US" altLang="ko-KR" dirty="0"/>
              <a:t>(</a:t>
            </a:r>
            <a:r>
              <a:rPr lang="en-US" altLang="ko-KR" dirty="0" err="1"/>
              <a:t>Enlitic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의료 빅데이터와 </a:t>
            </a:r>
            <a:r>
              <a:rPr lang="ko-KR" altLang="en-US" dirty="0" err="1"/>
              <a:t>딥러닝을</a:t>
            </a:r>
            <a:r>
              <a:rPr lang="ko-KR" altLang="en-US" dirty="0"/>
              <a:t> 활용하여 의료영상을 분석하여 질병을 판정하는 시스템을 개발</a:t>
            </a:r>
            <a:endParaRPr lang="en-US" altLang="ko-KR" dirty="0"/>
          </a:p>
          <a:p>
            <a:pPr lvl="1"/>
            <a:r>
              <a:rPr lang="ko-KR" altLang="en-US" dirty="0"/>
              <a:t>방사선</a:t>
            </a:r>
            <a:r>
              <a:rPr lang="en-US" altLang="ko-KR" dirty="0"/>
              <a:t>, MRI, CT, </a:t>
            </a:r>
            <a:r>
              <a:rPr lang="ko-KR" altLang="en-US" dirty="0"/>
              <a:t>현미경 사진 등을 사용하여 질병 검사 결과 악성 종양의 존재 유무를 빠르고 정확하게 판정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F55372-4266-44A8-AA85-C66C2243A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610" y="3863183"/>
            <a:ext cx="3940631" cy="25591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770F6C0-E675-4D4B-8E1B-ACDF601FD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087" y="6456299"/>
            <a:ext cx="5457825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428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의료 분야 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 err="1"/>
              <a:t>루닛</a:t>
            </a:r>
            <a:r>
              <a:rPr lang="en-US" altLang="ko-KR" dirty="0"/>
              <a:t>(</a:t>
            </a:r>
            <a:r>
              <a:rPr lang="en-US" altLang="ko-KR" dirty="0" err="1"/>
              <a:t>Lunit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ko-KR" altLang="en-US" dirty="0" err="1"/>
              <a:t>뷰노</a:t>
            </a:r>
            <a:r>
              <a:rPr lang="en-US" altLang="ko-KR" dirty="0"/>
              <a:t>(</a:t>
            </a:r>
            <a:r>
              <a:rPr lang="en-US" altLang="ko-KR" dirty="0" err="1"/>
              <a:t>Vuno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국내 의료 분야에서 </a:t>
            </a:r>
            <a:r>
              <a:rPr lang="ko-KR" altLang="en-US" dirty="0" err="1"/>
              <a:t>딥러닝을</a:t>
            </a:r>
            <a:r>
              <a:rPr lang="ko-KR" altLang="en-US" dirty="0"/>
              <a:t> 연구하는 업체</a:t>
            </a:r>
            <a:endParaRPr lang="en-US" altLang="ko-KR" dirty="0"/>
          </a:p>
          <a:p>
            <a:pPr lvl="1"/>
            <a:r>
              <a:rPr lang="ko-KR" altLang="en-US" dirty="0" err="1"/>
              <a:t>루닛</a:t>
            </a:r>
            <a:r>
              <a:rPr lang="en-US" altLang="ko-KR" dirty="0"/>
              <a:t>(</a:t>
            </a:r>
            <a:r>
              <a:rPr lang="en-US" altLang="ko-KR" dirty="0" err="1"/>
              <a:t>Lunit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 임상 빅데이터와 딥러닝 기술을 활용하여 의학적 진단을 도와주는 솔루션</a:t>
            </a:r>
            <a:endParaRPr lang="en-US" altLang="ko-KR" dirty="0"/>
          </a:p>
          <a:p>
            <a:pPr lvl="1"/>
            <a:r>
              <a:rPr lang="ko-KR" altLang="en-US" dirty="0" err="1"/>
              <a:t>뷰노</a:t>
            </a:r>
            <a:r>
              <a:rPr lang="ko-KR" altLang="en-US" dirty="0"/>
              <a:t> </a:t>
            </a:r>
            <a:r>
              <a:rPr lang="ko-KR" altLang="en-US" dirty="0" err="1"/>
              <a:t>메드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Vuno</a:t>
            </a:r>
            <a:r>
              <a:rPr lang="en-US" altLang="ko-KR" dirty="0"/>
              <a:t>-Med)</a:t>
            </a:r>
          </a:p>
          <a:p>
            <a:pPr lvl="2"/>
            <a:r>
              <a:rPr lang="ko-KR" altLang="en-US" dirty="0" err="1"/>
              <a:t>딥러닝을</a:t>
            </a:r>
            <a:r>
              <a:rPr lang="ko-KR" altLang="en-US" dirty="0"/>
              <a:t> 활용하여 폐암 진단을 보조하는 소프트웨어</a:t>
            </a:r>
            <a:endParaRPr lang="en-US" altLang="ko-KR" dirty="0"/>
          </a:p>
          <a:p>
            <a:pPr lvl="2"/>
            <a:r>
              <a:rPr lang="ko-KR" altLang="en-US" dirty="0"/>
              <a:t> 아프리카 등의 의사가 부족한 빈민국에서 환자를 진단하는데 큰 도움을 줄 수 있을 것으로 기대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87996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IT</a:t>
            </a:r>
            <a:r>
              <a:rPr lang="ko-KR" altLang="en-US" dirty="0"/>
              <a:t> 분야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R" dirty="0"/>
              <a:t>Google</a:t>
            </a:r>
            <a:r>
              <a:rPr lang="ko-KR" altLang="en-US" dirty="0"/>
              <a:t>의 ‘구글포토</a:t>
            </a:r>
            <a:r>
              <a:rPr lang="en-US" altLang="ko-KR" dirty="0"/>
              <a:t>(Google Photo)’ </a:t>
            </a:r>
          </a:p>
          <a:p>
            <a:pPr lvl="1"/>
            <a:r>
              <a:rPr lang="ko-KR" altLang="en-US" dirty="0"/>
              <a:t>사진의 이미지를 분석하여 전반적인 상황을 읽어내고 사진을 문장으로 묘사할 수 있는 소프트웨어</a:t>
            </a:r>
            <a:endParaRPr lang="en-US" altLang="ko-KR" dirty="0"/>
          </a:p>
          <a:p>
            <a:pPr lvl="1"/>
            <a:r>
              <a:rPr lang="ko-KR" altLang="en-US" dirty="0" err="1"/>
              <a:t>딥러닝을</a:t>
            </a:r>
            <a:r>
              <a:rPr lang="ko-KR" altLang="en-US" dirty="0"/>
              <a:t> 기반으로 하며</a:t>
            </a:r>
            <a:r>
              <a:rPr lang="en-US" altLang="ko-KR" dirty="0"/>
              <a:t>, </a:t>
            </a:r>
            <a:r>
              <a:rPr lang="ko-KR" altLang="en-US" dirty="0"/>
              <a:t>여러 신경망들이 색깔</a:t>
            </a:r>
            <a:r>
              <a:rPr lang="en-US" altLang="ko-KR" dirty="0"/>
              <a:t>, </a:t>
            </a:r>
            <a:r>
              <a:rPr lang="ko-KR" altLang="en-US" dirty="0"/>
              <a:t>선</a:t>
            </a:r>
            <a:r>
              <a:rPr lang="en-US" altLang="ko-KR" dirty="0"/>
              <a:t>, </a:t>
            </a:r>
            <a:r>
              <a:rPr lang="ko-KR" altLang="en-US" dirty="0"/>
              <a:t>이미지 등의 정보를 조합하여 더 많은 정보를 만들어 내는 기술과 자동 번역 기술을 통합하여 인간처럼 이미지를 읽고 표현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E3CE4E-7CDB-4FBB-B0DF-9B577AD16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4715082"/>
            <a:ext cx="4085771" cy="214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987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IT</a:t>
            </a:r>
            <a:r>
              <a:rPr lang="ko-KR" altLang="en-US" dirty="0"/>
              <a:t> 분야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R" dirty="0"/>
              <a:t>Facebook</a:t>
            </a:r>
            <a:r>
              <a:rPr lang="ko-KR" altLang="en-US" dirty="0"/>
              <a:t>의 ‘</a:t>
            </a:r>
            <a:r>
              <a:rPr lang="ko-KR" altLang="en-US" dirty="0" err="1"/>
              <a:t>딥페이스</a:t>
            </a:r>
            <a:r>
              <a:rPr lang="en-US" altLang="ko-KR" dirty="0"/>
              <a:t>(Deep Face)’ </a:t>
            </a:r>
          </a:p>
          <a:p>
            <a:pPr lvl="1"/>
            <a:r>
              <a:rPr lang="ko-KR" altLang="en-US" sz="2000" dirty="0"/>
              <a:t>딥러닝 기반의 사진 인식 알고리즘</a:t>
            </a:r>
            <a:endParaRPr lang="en-US" altLang="ko-KR" sz="2000" dirty="0"/>
          </a:p>
          <a:p>
            <a:pPr lvl="1"/>
            <a:r>
              <a:rPr lang="ko-KR" altLang="en-US" sz="2000" dirty="0"/>
              <a:t>이미지에서 얼굴을 인식하고 </a:t>
            </a:r>
            <a:r>
              <a:rPr lang="en-US" altLang="ko-KR" sz="2000" dirty="0"/>
              <a:t>3</a:t>
            </a:r>
            <a:r>
              <a:rPr lang="ko-KR" altLang="en-US" sz="2000" dirty="0"/>
              <a:t>차원으로 변환해 어떤 각도에서 보더라도 사진의 인물이 누구인지 파악</a:t>
            </a:r>
            <a:endParaRPr lang="en-US" altLang="ko-KR" sz="2000" dirty="0"/>
          </a:p>
          <a:p>
            <a:pPr lvl="1"/>
            <a:r>
              <a:rPr lang="ko-KR" altLang="en-US" sz="2000" dirty="0"/>
              <a:t>종이에 인쇄되어 있는 배우 ‘</a:t>
            </a:r>
            <a:r>
              <a:rPr lang="ko-KR" altLang="en-US" sz="2000" dirty="0" err="1"/>
              <a:t>실베스터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스탤론’의</a:t>
            </a:r>
            <a:r>
              <a:rPr lang="ko-KR" altLang="en-US" sz="2000" dirty="0"/>
              <a:t> 얼굴을 정확히 인식하는데 성공</a:t>
            </a:r>
            <a:endParaRPr lang="en-US" altLang="ko-KR" sz="2000" dirty="0"/>
          </a:p>
          <a:p>
            <a:pPr lvl="1"/>
            <a:r>
              <a:rPr lang="ko-KR" altLang="en-US" sz="2000" dirty="0"/>
              <a:t>사람조차 구별하지 못하 는 얼굴을 체계적으로 분석</a:t>
            </a:r>
            <a:endParaRPr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4E1DC85-95A2-461D-9E22-5F0F5F857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40" y="4310773"/>
            <a:ext cx="4088823" cy="24475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055A260-1FF7-469F-B856-8DE3EADFB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710" y="5818781"/>
            <a:ext cx="329565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38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사과 익은 거 분류하기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로봇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400693" y="2103438"/>
            <a:ext cx="7886700" cy="4197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2800" dirty="0"/>
              <a:t>하드 코딩한 기준을 스스로 찾아내게 하고 싶다</a:t>
            </a:r>
            <a:r>
              <a:rPr kumimoji="1" lang="en-US" altLang="ko-KR" sz="2800" dirty="0"/>
              <a:t>.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08531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IT</a:t>
            </a:r>
            <a:r>
              <a:rPr lang="ko-KR" altLang="en-US" dirty="0"/>
              <a:t> 분야 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/>
              <a:t>마이크로소프트</a:t>
            </a:r>
            <a:endParaRPr lang="en-US" altLang="ko-KR" dirty="0"/>
          </a:p>
          <a:p>
            <a:pPr lvl="1"/>
            <a:r>
              <a:rPr lang="ko-KR" altLang="en-US" sz="1800" dirty="0"/>
              <a:t>‘머신 러닝’</a:t>
            </a:r>
            <a:r>
              <a:rPr lang="en-US" altLang="ko-KR" sz="1800" dirty="0"/>
              <a:t>, ‘</a:t>
            </a:r>
            <a:r>
              <a:rPr lang="ko-KR" altLang="en-US" sz="1800" dirty="0"/>
              <a:t>자연어 번역’ 등에 대한 전문 지식이 없어도 개발자가 스마트 앱을 손쉽게 개발할 수 있는 프로젝트 옥스포드의 </a:t>
            </a:r>
            <a:r>
              <a:rPr lang="en-US" altLang="ko-KR" sz="1800" dirty="0"/>
              <a:t>API</a:t>
            </a:r>
            <a:r>
              <a:rPr lang="ko-KR" altLang="en-US" sz="1800" dirty="0"/>
              <a:t>를 공개</a:t>
            </a:r>
            <a:endParaRPr lang="en-US" altLang="ko-KR" sz="1800" dirty="0"/>
          </a:p>
          <a:p>
            <a:pPr lvl="1"/>
            <a:r>
              <a:rPr lang="ko-KR" altLang="en-US" sz="1800" dirty="0"/>
              <a:t>얼굴인식과 감정인식 </a:t>
            </a:r>
            <a:r>
              <a:rPr lang="en-US" altLang="ko-KR" sz="1800" dirty="0"/>
              <a:t>API</a:t>
            </a:r>
            <a:r>
              <a:rPr lang="ko-KR" altLang="en-US" sz="1800" dirty="0"/>
              <a:t>는 사진 속에서 사람의 얼굴을 인식하고 인식된 얼굴의 감정을 분노</a:t>
            </a:r>
            <a:r>
              <a:rPr lang="en-US" altLang="ko-KR" sz="1800" dirty="0"/>
              <a:t>(Anger), </a:t>
            </a:r>
            <a:r>
              <a:rPr lang="ko-KR" altLang="en-US" sz="1800" dirty="0"/>
              <a:t>경멸</a:t>
            </a:r>
            <a:r>
              <a:rPr lang="en-US" altLang="ko-KR" sz="1800" dirty="0"/>
              <a:t>(Contempt), </a:t>
            </a:r>
            <a:r>
              <a:rPr lang="ko-KR" altLang="en-US" sz="1800" dirty="0"/>
              <a:t>불쾌</a:t>
            </a:r>
            <a:r>
              <a:rPr lang="en-US" altLang="ko-KR" sz="1800" dirty="0"/>
              <a:t>(Disgust), </a:t>
            </a:r>
            <a:r>
              <a:rPr lang="ko-KR" altLang="en-US" sz="1800" dirty="0"/>
              <a:t>공포</a:t>
            </a:r>
            <a:r>
              <a:rPr lang="en-US" altLang="ko-KR" sz="1800" dirty="0"/>
              <a:t>(Fear), </a:t>
            </a:r>
            <a:r>
              <a:rPr lang="ko-KR" altLang="en-US" sz="1800" dirty="0"/>
              <a:t>행복</a:t>
            </a:r>
            <a:r>
              <a:rPr lang="en-US" altLang="ko-KR" sz="1800" dirty="0"/>
              <a:t>(Happiness), </a:t>
            </a:r>
            <a:r>
              <a:rPr lang="ko-KR" altLang="en-US" sz="1800" dirty="0"/>
              <a:t>중립 </a:t>
            </a:r>
            <a:r>
              <a:rPr lang="en-US" altLang="ko-KR" sz="1800" dirty="0"/>
              <a:t>/</a:t>
            </a:r>
            <a:r>
              <a:rPr lang="ko-KR" altLang="en-US" sz="1800" dirty="0"/>
              <a:t>무관심</a:t>
            </a:r>
            <a:r>
              <a:rPr lang="en-US" altLang="ko-KR" sz="1800" dirty="0"/>
              <a:t>(Neutral), </a:t>
            </a:r>
            <a:r>
              <a:rPr lang="ko-KR" altLang="en-US" sz="1800" dirty="0"/>
              <a:t>슬픔</a:t>
            </a:r>
            <a:r>
              <a:rPr lang="en-US" altLang="ko-KR" sz="1800" dirty="0"/>
              <a:t>(Sadness), </a:t>
            </a:r>
            <a:r>
              <a:rPr lang="ko-KR" altLang="en-US" sz="1800" dirty="0"/>
              <a:t>놀라움</a:t>
            </a:r>
            <a:r>
              <a:rPr lang="en-US" altLang="ko-KR" sz="1800" dirty="0"/>
              <a:t>(Surprise) </a:t>
            </a:r>
            <a:r>
              <a:rPr lang="ko-KR" altLang="en-US" sz="1800" dirty="0"/>
              <a:t>등의 </a:t>
            </a:r>
            <a:r>
              <a:rPr lang="en-US" altLang="ko-KR" sz="1800" dirty="0"/>
              <a:t>8</a:t>
            </a:r>
            <a:r>
              <a:rPr lang="ko-KR" altLang="en-US" sz="1800" dirty="0"/>
              <a:t>가지 감정들이 </a:t>
            </a:r>
            <a:r>
              <a:rPr lang="ko-KR" altLang="en-US" sz="1800" dirty="0" err="1"/>
              <a:t>수치화되어</a:t>
            </a:r>
            <a:r>
              <a:rPr lang="ko-KR" altLang="en-US" sz="1800" dirty="0"/>
              <a:t> 표시</a:t>
            </a:r>
            <a:endParaRPr lang="en-US" altLang="ko-KR" sz="1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44A47F-F079-48CD-B6CD-5F2593417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" y="4035677"/>
            <a:ext cx="5914593" cy="22601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966DC8-D50E-4E99-B6E4-D2EDA0B96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82" y="6440487"/>
            <a:ext cx="350520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02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7808FE-70AF-45E1-AA29-1A8F5E29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 분야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A59317D4-33CA-48D7-98E4-633C90747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/>
              <a:t>자율주행자동차</a:t>
            </a:r>
            <a:endParaRPr lang="en-US" altLang="ko-KR" dirty="0"/>
          </a:p>
          <a:p>
            <a:pPr lvl="1"/>
            <a:r>
              <a:rPr lang="ko-KR" altLang="en-US" dirty="0"/>
              <a:t>자율주행자동차에서 생성되는 다양한 주행 </a:t>
            </a:r>
            <a:r>
              <a:rPr lang="ko-KR" altLang="en-US" dirty="0" err="1"/>
              <a:t>관련빅데이터를</a:t>
            </a:r>
            <a:r>
              <a:rPr lang="ko-KR" altLang="en-US" dirty="0"/>
              <a:t> 분석하기 위해서는 </a:t>
            </a:r>
            <a:r>
              <a:rPr lang="ko-KR" altLang="en-US" dirty="0" err="1"/>
              <a:t>딥러닝이</a:t>
            </a:r>
            <a:r>
              <a:rPr lang="ko-KR" altLang="en-US" dirty="0"/>
              <a:t> 필수</a:t>
            </a:r>
            <a:endParaRPr lang="en-US" altLang="ko-KR" dirty="0"/>
          </a:p>
          <a:p>
            <a:pPr lvl="1"/>
            <a:r>
              <a:rPr lang="ko-KR" altLang="en-US" dirty="0"/>
              <a:t>자율주행 시스템에서 </a:t>
            </a:r>
            <a:r>
              <a:rPr lang="ko-KR" altLang="en-US" dirty="0" err="1"/>
              <a:t>딥러닝은</a:t>
            </a:r>
            <a:r>
              <a:rPr lang="ko-KR" altLang="en-US" dirty="0"/>
              <a:t> 자율주행자동차의 센서를 통해 단순 위치나 거리와 장애물 등을 인지하여 자율주행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FFA6E6-95BC-468E-BB9D-244B1602F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280" y="4291846"/>
            <a:ext cx="4358120" cy="246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6201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443A8EF-918C-43FA-A1B3-E7B10A4BDB8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5093414"/>
            <a:ext cx="7772400" cy="561975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2.</a:t>
            </a:r>
            <a:r>
              <a:rPr lang="ko-KR" altLang="en-US" b="1" dirty="0">
                <a:solidFill>
                  <a:schemeClr val="bg1"/>
                </a:solidFill>
              </a:rPr>
              <a:t>선형 회귀 분석</a:t>
            </a:r>
          </a:p>
        </p:txBody>
      </p:sp>
    </p:spTree>
    <p:extLst>
      <p:ext uri="{BB962C8B-B14F-4D97-AF65-F5344CB8AC3E}">
        <p14:creationId xmlns:p14="http://schemas.microsoft.com/office/powerpoint/2010/main" val="2771617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0" y="850290"/>
            <a:ext cx="7886700" cy="625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9525">
              <a:lnSpc>
                <a:spcPct val="100000"/>
              </a:lnSpc>
            </a:pPr>
            <a:r>
              <a:rPr spc="-4" dirty="0" err="1"/>
              <a:t>선형회귀분석이</a:t>
            </a:r>
            <a:r>
              <a:rPr dirty="0" err="1"/>
              <a:t>란</a:t>
            </a:r>
            <a:r>
              <a:rPr dirty="0">
                <a:latin typeface="맑은 고딕"/>
                <a:cs typeface="맑은 고딕"/>
              </a:rPr>
              <a:t>?</a:t>
            </a: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3B98C44E-52C7-462C-A290-4DBD906E31BA}"/>
              </a:ext>
            </a:extLst>
          </p:cNvPr>
          <p:cNvSpPr txBox="1">
            <a:spLocks/>
          </p:cNvSpPr>
          <p:nvPr/>
        </p:nvSpPr>
        <p:spPr>
          <a:xfrm>
            <a:off x="384464" y="1797630"/>
            <a:ext cx="8229600" cy="459278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16565" indent="-316565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b="1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91" indent="-26380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585" b="1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55218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16" b="1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77305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46" b="1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99392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846" b="1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321479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566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5653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7740" indent="-211044" algn="l" defTabSz="84417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dirty="0"/>
              <a:t>두 변수</a:t>
            </a:r>
            <a:r>
              <a:rPr lang="en-US" altLang="ko-KR" dirty="0"/>
              <a:t>(</a:t>
            </a:r>
            <a:r>
              <a:rPr lang="ko-KR" altLang="en-US" dirty="0"/>
              <a:t>종속변수</a:t>
            </a:r>
            <a:r>
              <a:rPr lang="en-US" altLang="ko-KR" dirty="0"/>
              <a:t>, </a:t>
            </a:r>
            <a:r>
              <a:rPr lang="ko-KR" altLang="en-US" dirty="0"/>
              <a:t>독립변수</a:t>
            </a:r>
            <a:r>
              <a:rPr lang="en-US" altLang="ko-KR" dirty="0"/>
              <a:t>)</a:t>
            </a:r>
            <a:r>
              <a:rPr lang="ko-KR" altLang="en-US" dirty="0"/>
              <a:t>사이의 함수적 관계를 기술하는 수학적 방정식을 구하는데 사용</a:t>
            </a:r>
          </a:p>
          <a:p>
            <a:pPr>
              <a:lnSpc>
                <a:spcPct val="120000"/>
              </a:lnSpc>
            </a:pPr>
            <a:r>
              <a:rPr lang="ko-KR" altLang="en-US" dirty="0"/>
              <a:t>독립변수의 값이 주어질 때 종속변수의 값을 추정하거나 예측하는데 사용</a:t>
            </a:r>
          </a:p>
          <a:p>
            <a:pPr>
              <a:lnSpc>
                <a:spcPct val="120000"/>
              </a:lnSpc>
            </a:pPr>
            <a:r>
              <a:rPr lang="ko-KR" altLang="en-US" dirty="0"/>
              <a:t>서로 영향을 주고 받는 상관관계를 갖는 두 변수 사이의 관계를 분석</a:t>
            </a:r>
          </a:p>
          <a:p>
            <a:pPr>
              <a:lnSpc>
                <a:spcPct val="120000"/>
              </a:lnSpc>
            </a:pPr>
            <a:r>
              <a:rPr lang="ko-KR" altLang="en-US" dirty="0"/>
              <a:t>종속변수</a:t>
            </a:r>
            <a:r>
              <a:rPr lang="en-US" altLang="ko-KR" dirty="0"/>
              <a:t>(Dependent Variable)</a:t>
            </a:r>
          </a:p>
          <a:p>
            <a:pPr lvl="1">
              <a:lnSpc>
                <a:spcPct val="120000"/>
              </a:lnSpc>
            </a:pPr>
            <a:r>
              <a:rPr lang="ko-KR" altLang="en-US" dirty="0"/>
              <a:t>독립변수의 특정한 값에 따른 그의 값을 예측하고자 하는 변수</a:t>
            </a:r>
          </a:p>
          <a:p>
            <a:pPr>
              <a:lnSpc>
                <a:spcPct val="120000"/>
              </a:lnSpc>
            </a:pPr>
            <a:r>
              <a:rPr lang="ko-KR" altLang="en-US" dirty="0"/>
              <a:t>독립변수</a:t>
            </a:r>
            <a:r>
              <a:rPr lang="en-US" altLang="ko-KR" dirty="0"/>
              <a:t>(Independent Variable)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 </a:t>
            </a:r>
            <a:r>
              <a:rPr lang="ko-KR" altLang="en-US" dirty="0"/>
              <a:t>다른 변수에 영향을 주고 그 변수의 값을 예측하려는 변수</a:t>
            </a:r>
          </a:p>
          <a:p>
            <a:pPr lvl="4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97291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0" y="870107"/>
            <a:ext cx="7886700" cy="3155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9525">
              <a:lnSpc>
                <a:spcPts val="2126"/>
              </a:lnSpc>
            </a:pPr>
            <a:r>
              <a:rPr lang="ko-KR" altLang="en-US" dirty="0">
                <a:cs typeface="맑은 고딕"/>
              </a:rPr>
              <a:t>회귀분석 적용분야 예시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346090"/>
              </p:ext>
            </p:extLst>
          </p:nvPr>
        </p:nvGraphicFramePr>
        <p:xfrm>
          <a:off x="215577" y="1610591"/>
          <a:ext cx="8689432" cy="48629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6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4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71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3105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47398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1400" b="1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종속변수</a:t>
                      </a:r>
                      <a:endParaRPr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4"/>
                    </a:solidFill>
                  </a:tcPr>
                </a:tc>
                <a:tc>
                  <a:txBody>
                    <a:bodyPr/>
                    <a:lstStyle/>
                    <a:p>
                      <a:pPr marL="313690" algn="ctr">
                        <a:lnSpc>
                          <a:spcPct val="100000"/>
                        </a:lnSpc>
                      </a:pPr>
                      <a:r>
                        <a:rPr sz="1400" b="1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시리얼 수요</a:t>
                      </a:r>
                      <a:endParaRPr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1400" b="1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금가격</a:t>
                      </a:r>
                      <a:endParaRPr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1400" b="1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주택가격</a:t>
                      </a:r>
                      <a:endParaRPr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5548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독립변수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0" algn="l">
                        <a:lnSpc>
                          <a:spcPct val="200000"/>
                        </a:lnSpc>
                      </a:pPr>
                      <a:r>
                        <a:rPr sz="1400" spc="-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제품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의 </a:t>
                      </a:r>
                      <a:r>
                        <a:rPr sz="1400" spc="-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가격 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5~1</a:t>
                      </a:r>
                      <a:r>
                        <a:rPr sz="1400" spc="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2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세</a:t>
                      </a:r>
                      <a:r>
                        <a:rPr sz="1400" spc="-2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br>
                        <a:rPr lang="en-US" altLang="ko-KR" sz="1400" spc="-2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</a:b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아동의</a:t>
                      </a:r>
                      <a:r>
                        <a:rPr lang="en-US" sz="1400" spc="-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수</a:t>
                      </a:r>
                    </a:p>
                    <a:p>
                      <a:pPr marR="127000" algn="l">
                        <a:lnSpc>
                          <a:spcPct val="200000"/>
                        </a:lnSpc>
                        <a:spcBef>
                          <a:spcPts val="840"/>
                        </a:spcBef>
                      </a:pP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경쟁회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사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제품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의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가격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R="1276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광고투자</a:t>
                      </a:r>
                      <a:endParaRPr lang="en-US" altLang="ko-KR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R="1276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금년도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연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간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매출액</a:t>
                      </a:r>
                      <a:endParaRPr lang="en-US" altLang="ko-KR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R="1276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과거년도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연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간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매출액</a:t>
                      </a:r>
                    </a:p>
                  </a:txBody>
                  <a:tcPr marL="180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이자율</a:t>
                      </a:r>
                      <a:endParaRPr sz="200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물가상승률</a:t>
                      </a:r>
                      <a:endParaRPr sz="200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석유가격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23495" marR="16510" algn="l">
                        <a:lnSpc>
                          <a:spcPct val="200000"/>
                        </a:lnSpc>
                      </a:pP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보석용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금에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대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한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수요</a:t>
                      </a:r>
                    </a:p>
                    <a:p>
                      <a:pPr marL="23495" marR="16510" algn="l">
                        <a:lnSpc>
                          <a:spcPct val="200000"/>
                        </a:lnSpc>
                        <a:spcBef>
                          <a:spcPts val="840"/>
                        </a:spcBef>
                      </a:pP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산업용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금에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대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한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수요</a:t>
                      </a:r>
                      <a:endParaRPr lang="en-US" altLang="ko-KR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L="23495" marR="16510" algn="l">
                        <a:lnSpc>
                          <a:spcPct val="200000"/>
                        </a:lnSpc>
                        <a:spcBef>
                          <a:spcPts val="840"/>
                        </a:spcBef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상업용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금에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대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한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수요</a:t>
                      </a:r>
                    </a:p>
                  </a:txBody>
                  <a:tcPr marL="180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305435" algn="l">
                        <a:lnSpc>
                          <a:spcPct val="200000"/>
                        </a:lnSpc>
                      </a:pP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주택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의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spc="-5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크기</a:t>
                      </a:r>
                      <a:endParaRPr lang="en-US" sz="1400" spc="-5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L="0" marR="3054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침실의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수</a:t>
                      </a:r>
                      <a:endParaRPr lang="en-US" altLang="ko-KR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L="0" marR="3054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도로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접근성</a:t>
                      </a:r>
                      <a:endParaRPr lang="en-US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L="0" marR="3054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주택의</a:t>
                      </a:r>
                      <a:r>
                        <a:rPr sz="1400" spc="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위치</a:t>
                      </a:r>
                      <a:endParaRPr lang="en-US" sz="1400" dirty="0">
                        <a:solidFill>
                          <a:schemeClr val="tx1"/>
                        </a:solidFill>
                        <a:latin typeface="맑은 고딕"/>
                        <a:cs typeface="맑은 고딕"/>
                      </a:endParaRPr>
                    </a:p>
                    <a:p>
                      <a:pPr marL="0" marR="305435" algn="l">
                        <a:lnSpc>
                          <a:spcPct val="200000"/>
                        </a:lnSpc>
                      </a:pPr>
                      <a:r>
                        <a:rPr sz="1400" dirty="0" err="1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주택의</a:t>
                      </a:r>
                      <a:r>
                        <a:rPr sz="1400" spc="5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 </a:t>
                      </a:r>
                      <a:r>
                        <a:rPr sz="1400" dirty="0">
                          <a:solidFill>
                            <a:schemeClr val="tx1"/>
                          </a:solidFill>
                          <a:latin typeface="맑은 고딕"/>
                          <a:cs typeface="맑은 고딕"/>
                        </a:rPr>
                        <a:t>상태</a:t>
                      </a:r>
                    </a:p>
                  </a:txBody>
                  <a:tcPr marL="180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186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174660" y="2103438"/>
            <a:ext cx="8794679" cy="4197350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cost</a:t>
            </a:r>
            <a:r>
              <a:rPr kumimoji="1" lang="ko-KR" altLang="en-US" dirty="0"/>
              <a:t>를 최소로 하는 </a:t>
            </a:r>
            <a:r>
              <a:rPr kumimoji="1" lang="en-US" altLang="ko-KR" dirty="0"/>
              <a:t>w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b </a:t>
            </a:r>
            <a:r>
              <a:rPr kumimoji="1" lang="ko-KR" altLang="en-US" dirty="0"/>
              <a:t>를 찾는 것이</a:t>
            </a:r>
            <a:r>
              <a:rPr kumimoji="1" lang="en-US" altLang="ko-KR" dirty="0"/>
              <a:t> </a:t>
            </a:r>
            <a:r>
              <a:rPr kumimoji="1" lang="ko-KR" altLang="en-US" dirty="0"/>
              <a:t>선형회귀</a:t>
            </a:r>
          </a:p>
        </p:txBody>
      </p:sp>
      <p:pic>
        <p:nvPicPr>
          <p:cNvPr id="7" name="Shape 6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87600" y="3191599"/>
            <a:ext cx="3368800" cy="24983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아래쪽 화살표[D] 5"/>
          <p:cNvSpPr/>
          <p:nvPr/>
        </p:nvSpPr>
        <p:spPr>
          <a:xfrm>
            <a:off x="4115851" y="4622738"/>
            <a:ext cx="338328" cy="82075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64433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400" dirty="0"/>
              <a:t>경사 </a:t>
            </a:r>
            <a:r>
              <a:rPr kumimoji="1" lang="ko-KR" altLang="en-US" sz="2400" dirty="0" err="1"/>
              <a:t>하강법</a:t>
            </a:r>
            <a:endParaRPr kumimoji="1" lang="en-US" altLang="ko-KR" sz="2400" dirty="0"/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2000" dirty="0"/>
              <a:t>오차평면에서 공을 올려 놓았을 때 공이 굴러가는 방향</a:t>
            </a:r>
            <a:r>
              <a:rPr kumimoji="1" lang="en-US" altLang="ko-KR" sz="2000" dirty="0"/>
              <a:t>(</a:t>
            </a:r>
            <a:r>
              <a:rPr kumimoji="1" lang="ko-KR" altLang="en-US" sz="2000" dirty="0"/>
              <a:t>오차가 적어지는 방향</a:t>
            </a:r>
            <a:r>
              <a:rPr kumimoji="1" lang="en-US" altLang="ko-KR" sz="2000" dirty="0"/>
              <a:t>)</a:t>
            </a:r>
            <a:r>
              <a:rPr kumimoji="1" lang="ko-KR" altLang="en-US" sz="2000" dirty="0"/>
              <a:t>으로 가기 위해서 </a:t>
            </a:r>
            <a:br>
              <a:rPr kumimoji="1" lang="en-US" altLang="ko-KR" sz="2000" dirty="0"/>
            </a:br>
            <a:r>
              <a:rPr kumimoji="1" lang="en-US" altLang="ko-KR" sz="2000" dirty="0"/>
              <a:t>W</a:t>
            </a:r>
            <a:r>
              <a:rPr kumimoji="1" lang="ko-KR" altLang="en-US" sz="2000" dirty="0"/>
              <a:t>와 </a:t>
            </a:r>
            <a:r>
              <a:rPr kumimoji="1" lang="en-US" altLang="ko-KR" sz="2000" dirty="0"/>
              <a:t>b</a:t>
            </a:r>
            <a:r>
              <a:rPr kumimoji="1" lang="ko-KR" altLang="en-US" sz="2000" dirty="0"/>
              <a:t>의 </a:t>
            </a:r>
            <a:r>
              <a:rPr kumimoji="1" lang="ko-KR" altLang="en-US" sz="2000" dirty="0" err="1"/>
              <a:t>수정값</a:t>
            </a:r>
            <a:r>
              <a:rPr kumimoji="1" lang="ko-KR" altLang="en-US" sz="2000" dirty="0"/>
              <a:t> </a:t>
            </a:r>
            <a:r>
              <a:rPr kumimoji="1" lang="en-US" altLang="ko-KR" sz="2000" dirty="0" err="1"/>
              <a:t>W_gred</a:t>
            </a:r>
            <a:r>
              <a:rPr kumimoji="1" lang="en-US" altLang="ko-KR" sz="2000" dirty="0"/>
              <a:t>, </a:t>
            </a:r>
            <a:r>
              <a:rPr kumimoji="1" lang="en-US" altLang="ko-KR" sz="2000" dirty="0" err="1"/>
              <a:t>b_gred</a:t>
            </a:r>
            <a:r>
              <a:rPr kumimoji="1" lang="ko-KR" altLang="en-US" sz="2000" dirty="0"/>
              <a:t>를 리턴</a:t>
            </a:r>
            <a:endParaRPr kumimoji="1" lang="en-US" altLang="ko-KR" sz="2000" dirty="0"/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2000" dirty="0"/>
              <a:t>오차를 최소화 하기위한 </a:t>
            </a:r>
            <a:r>
              <a:rPr kumimoji="1" lang="en-US" altLang="ko-KR" sz="2000" dirty="0"/>
              <a:t>W</a:t>
            </a:r>
            <a:r>
              <a:rPr kumimoji="1" lang="ko-KR" altLang="en-US" sz="2000" dirty="0"/>
              <a:t>와 의 수정</a:t>
            </a:r>
            <a:endParaRPr kumimoji="1" lang="en-US" altLang="ko-KR" sz="2000" dirty="0"/>
          </a:p>
          <a:p>
            <a:pPr lvl="2" defTabSz="914400" latinLnBrk="0">
              <a:spcBef>
                <a:spcPts val="0"/>
              </a:spcBef>
              <a:defRPr/>
            </a:pPr>
            <a:r>
              <a:rPr kumimoji="1" lang="en-US" altLang="ko-KR" sz="1800" dirty="0"/>
              <a:t>W=W-(</a:t>
            </a:r>
            <a:r>
              <a:rPr kumimoji="1" lang="en-US" altLang="ko-KR" sz="1800" dirty="0" err="1"/>
              <a:t>W_gred</a:t>
            </a:r>
            <a:r>
              <a:rPr kumimoji="1" lang="en-US" altLang="ko-KR" sz="1800" dirty="0"/>
              <a:t>*</a:t>
            </a:r>
            <a:r>
              <a:rPr kumimoji="1" lang="en-US" altLang="ko-KR" sz="1800" dirty="0" err="1"/>
              <a:t>learning_rate</a:t>
            </a:r>
            <a:r>
              <a:rPr kumimoji="1" lang="en-US" altLang="ko-KR" sz="1800" dirty="0"/>
              <a:t>)  </a:t>
            </a:r>
            <a:r>
              <a:rPr kumimoji="1" lang="ko-KR" altLang="en-US" sz="1800" dirty="0"/>
              <a:t>대입</a:t>
            </a:r>
            <a:br>
              <a:rPr kumimoji="1" lang="en-US" altLang="ko-KR" sz="1800" dirty="0"/>
            </a:br>
            <a:r>
              <a:rPr kumimoji="1" lang="en-US" altLang="ko-KR" sz="1800" dirty="0"/>
              <a:t>b=b-(</a:t>
            </a:r>
            <a:r>
              <a:rPr kumimoji="1" lang="en-US" altLang="ko-KR" sz="1800" dirty="0" err="1"/>
              <a:t>b_gred</a:t>
            </a:r>
            <a:r>
              <a:rPr kumimoji="1" lang="en-US" altLang="ko-KR" sz="1800" dirty="0"/>
              <a:t>*</a:t>
            </a:r>
            <a:r>
              <a:rPr kumimoji="1" lang="en-US" altLang="ko-KR" sz="1800" dirty="0" err="1"/>
              <a:t>learning_rate</a:t>
            </a:r>
            <a:r>
              <a:rPr kumimoji="1" lang="en-US" altLang="ko-KR" sz="1800" dirty="0"/>
              <a:t>) </a:t>
            </a:r>
            <a:r>
              <a:rPr kumimoji="1" lang="ko-KR" altLang="en-US" sz="1800" dirty="0"/>
              <a:t>대입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10030C0-11E8-4E10-BCC0-B4E1F03034AE}"/>
              </a:ext>
            </a:extLst>
          </p:cNvPr>
          <p:cNvGrpSpPr/>
          <p:nvPr/>
        </p:nvGrpSpPr>
        <p:grpSpPr>
          <a:xfrm>
            <a:off x="941988" y="4191865"/>
            <a:ext cx="3733922" cy="2602860"/>
            <a:chOff x="838078" y="4044853"/>
            <a:chExt cx="3733922" cy="2602860"/>
          </a:xfrm>
        </p:grpSpPr>
        <p:pic>
          <p:nvPicPr>
            <p:cNvPr id="5" name="Shape 6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38078" y="4044853"/>
              <a:ext cx="3368800" cy="249839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" name="직선 연결선[R] 6"/>
            <p:cNvCxnSpPr/>
            <p:nvPr/>
          </p:nvCxnSpPr>
          <p:spPr>
            <a:xfrm flipH="1">
              <a:off x="2363452" y="4677831"/>
              <a:ext cx="1677725" cy="1969882"/>
            </a:xfrm>
            <a:prstGeom prst="line">
              <a:avLst/>
            </a:prstGeom>
            <a:ln w="539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텍스트 상자 10"/>
            <p:cNvSpPr txBox="1"/>
            <p:nvPr/>
          </p:nvSpPr>
          <p:spPr>
            <a:xfrm>
              <a:off x="4007458" y="4523942"/>
              <a:ext cx="564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/>
                <a:t>경사</a:t>
              </a:r>
            </a:p>
          </p:txBody>
        </p:sp>
        <p:sp>
          <p:nvSpPr>
            <p:cNvPr id="12" name="타원 11"/>
            <p:cNvSpPr/>
            <p:nvPr/>
          </p:nvSpPr>
          <p:spPr>
            <a:xfrm>
              <a:off x="2832579" y="5588250"/>
              <a:ext cx="262393" cy="2743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14" name="직선 화살표 연결선 13"/>
            <p:cNvCxnSpPr/>
            <p:nvPr/>
          </p:nvCxnSpPr>
          <p:spPr>
            <a:xfrm flipH="1">
              <a:off x="2613918" y="5733840"/>
              <a:ext cx="349857" cy="413467"/>
            </a:xfrm>
            <a:prstGeom prst="straightConnector1">
              <a:avLst/>
            </a:prstGeom>
            <a:ln w="50800"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38655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800" dirty="0"/>
              <a:t>순간 변화율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en-US" altLang="ko-KR" sz="2000" dirty="0"/>
              <a:t>a</a:t>
            </a:r>
            <a:r>
              <a:rPr kumimoji="1" lang="ko-KR" altLang="en-US" sz="2000" dirty="0"/>
              <a:t>가 변화량이 </a:t>
            </a:r>
            <a:r>
              <a:rPr kumimoji="1" lang="en-US" altLang="ko-KR" sz="2000" dirty="0"/>
              <a:t>0</a:t>
            </a:r>
            <a:r>
              <a:rPr kumimoji="1" lang="ko-KR" altLang="en-US" sz="2000" dirty="0"/>
              <a:t>에 가까울 만큼 아주 미세하게 변화했다면</a:t>
            </a:r>
            <a:r>
              <a:rPr kumimoji="1" lang="en-US" altLang="ko-KR" sz="2000" dirty="0"/>
              <a:t>,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en-US" altLang="ko-KR" sz="2000" dirty="0"/>
              <a:t>y </a:t>
            </a:r>
            <a:r>
              <a:rPr kumimoji="1" lang="ko-KR" altLang="en-US" sz="2000" dirty="0"/>
              <a:t>값의 변화 역시 아주 미세해서 </a:t>
            </a:r>
            <a:r>
              <a:rPr kumimoji="1" lang="en-US" altLang="ko-KR" sz="2000" dirty="0"/>
              <a:t>0</a:t>
            </a:r>
            <a:r>
              <a:rPr kumimoji="1" lang="ko-KR" altLang="en-US" sz="2000" dirty="0"/>
              <a:t>에 가까울 것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2000" dirty="0"/>
              <a:t>변화가 있긴 하지만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그 움직임이 너무 미세하면</a:t>
            </a:r>
            <a:r>
              <a:rPr kumimoji="1" lang="en-US" altLang="ko-KR" sz="2000" dirty="0"/>
              <a:t>?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2000" dirty="0"/>
              <a:t>어느 쪽으로 ‘움직이려고 </a:t>
            </a:r>
            <a:r>
              <a:rPr kumimoji="1" lang="ko-KR" altLang="en-US" sz="2000" dirty="0" err="1"/>
              <a:t>시도했다’는</a:t>
            </a:r>
            <a:r>
              <a:rPr kumimoji="1" lang="ko-KR" altLang="en-US" sz="2000" dirty="0"/>
              <a:t> 정도의 느낌만 있을 뿐</a:t>
            </a:r>
            <a:r>
              <a:rPr kumimoji="1" lang="en-US" altLang="ko-KR" sz="2000" dirty="0"/>
              <a:t>. 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2000" dirty="0"/>
              <a:t>이 느낌을 수학적으로 이름 붙인 것이 바로 ‘순간 변화율’</a:t>
            </a:r>
          </a:p>
          <a:p>
            <a:pPr defTabSz="914400" latinLnBrk="0">
              <a:spcBef>
                <a:spcPts val="0"/>
              </a:spcBef>
              <a:defRPr/>
            </a:pPr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58409248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400" dirty="0"/>
              <a:t>순간 변화율</a:t>
            </a:r>
            <a:endParaRPr kumimoji="1" lang="en-US" altLang="ko-KR" sz="2400" dirty="0"/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1800" dirty="0"/>
              <a:t>순간 변화율은 ‘어느 </a:t>
            </a:r>
            <a:r>
              <a:rPr kumimoji="1" lang="ko-KR" altLang="en-US" sz="1800" dirty="0" err="1"/>
              <a:t>쪽’이라는</a:t>
            </a:r>
            <a:r>
              <a:rPr kumimoji="1" lang="ko-KR" altLang="en-US" sz="1800" dirty="0"/>
              <a:t> 방향성을 지니고 있으므로 이 방향에 맞추어 직선을 그릴 수가 있음</a:t>
            </a:r>
          </a:p>
          <a:p>
            <a:pPr lvl="1" defTabSz="914400" latinLnBrk="0">
              <a:spcBef>
                <a:spcPts val="0"/>
              </a:spcBef>
              <a:defRPr/>
            </a:pPr>
            <a:r>
              <a:rPr kumimoji="1" lang="ko-KR" altLang="en-US" sz="1800" dirty="0"/>
              <a:t>이 선이 바로 이 점에서의 ‘</a:t>
            </a:r>
            <a:r>
              <a:rPr kumimoji="1" lang="ko-KR" altLang="en-US" sz="1800" dirty="0" err="1"/>
              <a:t>기울기’라고</a:t>
            </a:r>
            <a:r>
              <a:rPr kumimoji="1" lang="ko-KR" altLang="en-US" sz="1800" dirty="0"/>
              <a:t> 불리는 접선</a:t>
            </a:r>
          </a:p>
          <a:p>
            <a:pPr defTabSz="914400" latinLnBrk="0">
              <a:spcBef>
                <a:spcPts val="0"/>
              </a:spcBef>
              <a:defRPr/>
            </a:pPr>
            <a:endParaRPr kumimoji="1" lang="ko-KR" altLang="en-US" sz="1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A55DEA-EADE-41A8-A7D7-5E933EC51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974" y="3245386"/>
            <a:ext cx="3448050" cy="30575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B77ACD-936C-4438-9170-7AB5C6429312}"/>
              </a:ext>
            </a:extLst>
          </p:cNvPr>
          <p:cNvSpPr txBox="1"/>
          <p:nvPr/>
        </p:nvSpPr>
        <p:spPr>
          <a:xfrm>
            <a:off x="2700770" y="6164755"/>
            <a:ext cx="3595254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에서의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순간 변화율은 곧 기울기다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7697163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55076" lvl="1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값이 아주 미세하게 움직일 때의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변화량을 구한 뒤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변화량으로 나누는 과정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55076" lvl="1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점에서의 순간 기울기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함수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f(x)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미분하라”는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라고 표기함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defTabSz="914400" latinLnBrk="0">
              <a:spcBef>
                <a:spcPts val="0"/>
              </a:spcBef>
              <a:defRPr/>
            </a:pPr>
            <a:endParaRPr kumimoji="1" lang="ko-KR" altLang="en-US" sz="1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DD1729-6D26-4337-9AF6-F99D4ED85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917" y="3848185"/>
            <a:ext cx="770865" cy="46686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8671A6-E0A0-4724-B5C3-15EE3EB3D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17" y="4606065"/>
            <a:ext cx="7983200" cy="147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58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err="1"/>
              <a:t>크다</a:t>
            </a:r>
            <a:endParaRPr lang="en" dirty="0"/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304240" y="3929243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2" name="Shape 147"/>
          <p:cNvSpPr txBox="1"/>
          <p:nvPr/>
        </p:nvSpPr>
        <p:spPr>
          <a:xfrm>
            <a:off x="5875602" y="4583630"/>
            <a:ext cx="103726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익은거</a:t>
            </a:r>
          </a:p>
        </p:txBody>
      </p:sp>
    </p:spTree>
    <p:extLst>
      <p:ext uri="{BB962C8B-B14F-4D97-AF65-F5344CB8AC3E}">
        <p14:creationId xmlns:p14="http://schemas.microsoft.com/office/powerpoint/2010/main" val="13441064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400" dirty="0"/>
              <a:t>미분</a:t>
            </a:r>
            <a:endParaRPr kumimoji="1" lang="en-US" altLang="ko-KR" sz="2400" dirty="0"/>
          </a:p>
          <a:p>
            <a:pPr lvl="1" defTabSz="914400" latinLnBrk="0">
              <a:spcBef>
                <a:spcPts val="0"/>
              </a:spcBef>
              <a:defRPr/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y= x</a:t>
            </a:r>
            <a:r>
              <a:rPr lang="en-US" altLang="ko-KR" sz="2000" baseline="30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그래프에서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다음 과 같이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en-US" altLang="ko-KR" sz="2000" baseline="-25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a</a:t>
            </a:r>
            <a:r>
              <a:rPr lang="en-US" altLang="ko-KR" sz="2000" baseline="-25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그리고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대입하여 그 자리에서 미분하면  각 점에서의 순간 기울기가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그려짐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2087" lvl="1" indent="0" defTabSz="914400" latinLnBrk="0">
              <a:spcBef>
                <a:spcPts val="0"/>
              </a:spcBef>
              <a:buNone/>
              <a:defRPr/>
            </a:pPr>
            <a:endParaRPr kumimoji="1" lang="ko-KR" altLang="en-US" sz="143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809A2F-10FB-42C0-9C92-573E16B80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825" y="3097753"/>
            <a:ext cx="3562350" cy="3152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9619FB-30F9-4991-9C06-EE9DAD31D9A7}"/>
              </a:ext>
            </a:extLst>
          </p:cNvPr>
          <p:cNvSpPr txBox="1"/>
          <p:nvPr/>
        </p:nvSpPr>
        <p:spPr>
          <a:xfrm>
            <a:off x="2317173" y="6179621"/>
            <a:ext cx="5340927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순간 기울기가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 점이 곧 우리가 찾는 최솟값이다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849598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800" dirty="0"/>
              <a:t>경사 </a:t>
            </a:r>
            <a:r>
              <a:rPr kumimoji="1" lang="ko-KR" altLang="en-US" sz="2800" dirty="0" err="1"/>
              <a:t>하강법</a:t>
            </a:r>
            <a:endParaRPr kumimoji="1" lang="en-US" altLang="ko-KR" sz="2800" dirty="0"/>
          </a:p>
          <a:p>
            <a:pPr lvl="1" defTabSz="914400" latinLnBrk="0">
              <a:spcBef>
                <a:spcPts val="0"/>
              </a:spcBef>
              <a:defRPr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경사 하강법은 반복적으로 기울기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변화시켜서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값을 찾아내는 방법</a:t>
            </a:r>
            <a:endParaRPr kumimoji="1" lang="en-US" altLang="ko-KR" sz="2431" dirty="0"/>
          </a:p>
          <a:p>
            <a:pPr lvl="2" defTabSz="914400" latinLnBrk="0">
              <a:spcBef>
                <a:spcPts val="0"/>
              </a:spcBef>
              <a:defRPr/>
            </a:pPr>
            <a:r>
              <a:rPr kumimoji="1" lang="en-US" altLang="ko-KR" sz="1631" dirty="0"/>
              <a:t>a1</a:t>
            </a:r>
            <a:r>
              <a:rPr kumimoji="1" lang="ko-KR" altLang="en-US" sz="1631" dirty="0"/>
              <a:t>에서 미분을 구한다</a:t>
            </a:r>
            <a:r>
              <a:rPr kumimoji="1" lang="en-US" altLang="ko-KR" sz="1631" dirty="0"/>
              <a:t>.</a:t>
            </a:r>
          </a:p>
          <a:p>
            <a:pPr lvl="2" defTabSz="914400" latinLnBrk="0">
              <a:spcBef>
                <a:spcPts val="0"/>
              </a:spcBef>
              <a:defRPr/>
            </a:pPr>
            <a:r>
              <a:rPr kumimoji="1" lang="ko-KR" altLang="en-US" sz="1631" dirty="0"/>
              <a:t>구해진 기울기의 반대 방향 얼마간 이동시킨 </a:t>
            </a:r>
            <a:r>
              <a:rPr kumimoji="1" lang="en-US" altLang="ko-KR" sz="1631" dirty="0"/>
              <a:t>a2</a:t>
            </a:r>
            <a:r>
              <a:rPr kumimoji="1" lang="ko-KR" altLang="en-US" sz="1631" dirty="0"/>
              <a:t>에서 미분을 구한다</a:t>
            </a:r>
            <a:r>
              <a:rPr kumimoji="1" lang="en-US" altLang="ko-KR" sz="1631" dirty="0"/>
              <a:t>.</a:t>
            </a:r>
          </a:p>
          <a:p>
            <a:pPr lvl="2" defTabSz="914400" latinLnBrk="0">
              <a:spcBef>
                <a:spcPts val="0"/>
              </a:spcBef>
              <a:defRPr/>
            </a:pPr>
            <a:r>
              <a:rPr kumimoji="1" lang="en-US" altLang="ko-KR" sz="1631" dirty="0"/>
              <a:t>a3</a:t>
            </a:r>
            <a:r>
              <a:rPr kumimoji="1" lang="ko-KR" altLang="en-US" sz="1631" dirty="0"/>
              <a:t>에서 미분을 구한다</a:t>
            </a:r>
            <a:r>
              <a:rPr kumimoji="1" lang="en-US" altLang="ko-KR" sz="1631" dirty="0"/>
              <a:t>.</a:t>
            </a:r>
          </a:p>
          <a:p>
            <a:pPr lvl="2" defTabSz="914400" latinLnBrk="0">
              <a:spcBef>
                <a:spcPts val="0"/>
              </a:spcBef>
              <a:defRPr/>
            </a:pPr>
            <a:r>
              <a:rPr kumimoji="1" lang="en-US" altLang="ko-KR" sz="1631" dirty="0"/>
              <a:t>3</a:t>
            </a:r>
            <a:r>
              <a:rPr kumimoji="1" lang="ko-KR" altLang="en-US" sz="1631" dirty="0"/>
              <a:t>의 값이 </a:t>
            </a:r>
            <a:r>
              <a:rPr kumimoji="1" lang="en-US" altLang="ko-KR" sz="1631" dirty="0"/>
              <a:t>0</a:t>
            </a:r>
            <a:r>
              <a:rPr kumimoji="1" lang="ko-KR" altLang="en-US" sz="1631" dirty="0"/>
              <a:t>이 아니면 </a:t>
            </a:r>
            <a:r>
              <a:rPr kumimoji="1" lang="en-US" altLang="ko-KR" sz="1631" dirty="0"/>
              <a:t>a2</a:t>
            </a:r>
            <a:r>
              <a:rPr kumimoji="1" lang="ko-KR" altLang="en-US" sz="1631" dirty="0"/>
              <a:t>에서 </a:t>
            </a:r>
            <a:r>
              <a:rPr kumimoji="1" lang="en-US" altLang="ko-KR" sz="1631" dirty="0"/>
              <a:t>2~3</a:t>
            </a:r>
            <a:r>
              <a:rPr kumimoji="1" lang="ko-KR" altLang="en-US" sz="1631" dirty="0"/>
              <a:t>번 과정을 반복한다</a:t>
            </a:r>
            <a:r>
              <a:rPr kumimoji="1" lang="en-US" altLang="ko-KR" sz="1631" dirty="0"/>
              <a:t>.</a:t>
            </a:r>
          </a:p>
          <a:p>
            <a:pPr lvl="1" defTabSz="914400" latinLnBrk="0">
              <a:spcBef>
                <a:spcPts val="0"/>
              </a:spcBef>
              <a:defRPr/>
            </a:pPr>
            <a:endParaRPr kumimoji="1" lang="ko-KR" altLang="en-US" sz="143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FA9580-BBF6-4E71-885F-33D08A5E0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43" y="3993400"/>
            <a:ext cx="2860965" cy="26577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24A4B1-166E-4665-8E18-549E0EB6054C}"/>
              </a:ext>
            </a:extLst>
          </p:cNvPr>
          <p:cNvSpPr txBox="1"/>
          <p:nvPr/>
        </p:nvSpPr>
        <p:spPr>
          <a:xfrm>
            <a:off x="3943350" y="4813132"/>
            <a:ext cx="2758786" cy="75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최솟점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찾아가는 과정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결과가 한 점으로 수렴함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91134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lab-04-01-linear-regression-01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0" y="1736333"/>
            <a:ext cx="9144000" cy="4564455"/>
          </a:xfrm>
        </p:spPr>
        <p:txBody>
          <a:bodyPr>
            <a:normAutofit/>
          </a:bodyPr>
          <a:lstStyle/>
          <a:p>
            <a:pPr defTabSz="914400" latinLnBrk="0">
              <a:spcBef>
                <a:spcPts val="0"/>
              </a:spcBef>
              <a:defRPr/>
            </a:pPr>
            <a:r>
              <a:rPr kumimoji="1" lang="ko-KR" altLang="en-US" sz="2800" dirty="0" err="1"/>
              <a:t>학습률</a:t>
            </a:r>
            <a:endParaRPr kumimoji="1" lang="en-US" altLang="ko-KR" sz="2800" dirty="0"/>
          </a:p>
          <a:p>
            <a:pPr marL="655076" lvl="1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기울기의 부호를 바꿔 이동시킬 때 적절한 거리를 찾지 못해 너무 멀리 이동시키면 </a:t>
            </a:r>
            <a:r>
              <a:rPr lang="en-US" altLang="ko-KR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값이 한 점으로 모이지 않고 위로 치솟아 버림</a:t>
            </a:r>
            <a:endParaRPr lang="en-US" altLang="ko-KR" sz="163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4403" lvl="2" indent="-285750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어느 만큼 이동시킬지를 정해주는 것 </a:t>
            </a:r>
            <a:r>
              <a:rPr lang="en-US" altLang="ko-KR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3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학습률</a:t>
            </a:r>
            <a:r>
              <a:rPr lang="en-US" altLang="ko-KR" sz="163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(learning rate)</a:t>
            </a:r>
          </a:p>
          <a:p>
            <a:pPr lvl="1" defTabSz="914400" latinLnBrk="0">
              <a:spcBef>
                <a:spcPts val="0"/>
              </a:spcBef>
              <a:defRPr/>
            </a:pPr>
            <a:endParaRPr kumimoji="1" lang="ko-KR" altLang="en-US" sz="143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10C548-8031-4337-8130-49AFB462D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08" y="3687931"/>
            <a:ext cx="2711623" cy="2518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7927AC-3D66-4E8B-AECA-8DFB5BF80F41}"/>
              </a:ext>
            </a:extLst>
          </p:cNvPr>
          <p:cNvSpPr txBox="1"/>
          <p:nvPr/>
        </p:nvSpPr>
        <p:spPr>
          <a:xfrm>
            <a:off x="506356" y="6206418"/>
            <a:ext cx="6873988" cy="398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학습률을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너무 크게 잡으면 한 점으로 수렴하지 않고 발산한다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997494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22358" y="5030447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3.</a:t>
            </a:r>
            <a:r>
              <a:rPr lang="ko-KR" altLang="en-US" sz="5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인공 신경망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0934888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03ADEF-8113-40C4-BD00-165ED8D43A4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74660" y="4994686"/>
            <a:ext cx="8369300" cy="1281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b="1" dirty="0">
                <a:solidFill>
                  <a:schemeClr val="bg1"/>
                </a:solidFill>
              </a:rPr>
              <a:t>3.1 </a:t>
            </a:r>
            <a:r>
              <a:rPr lang="ko-KR" altLang="en-US" sz="3200" b="1" dirty="0">
                <a:solidFill>
                  <a:schemeClr val="bg1"/>
                </a:solidFill>
              </a:rPr>
              <a:t>인공 신경망</a:t>
            </a:r>
          </a:p>
        </p:txBody>
      </p:sp>
    </p:spTree>
    <p:extLst>
      <p:ext uri="{BB962C8B-B14F-4D97-AF65-F5344CB8AC3E}">
        <p14:creationId xmlns:p14="http://schemas.microsoft.com/office/powerpoint/2010/main" val="279502270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신경세포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493160" y="2001510"/>
            <a:ext cx="7886700" cy="419735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" altLang="ko-KR" sz="2000" dirty="0"/>
              <a:t>여러개의 수상돌기에서 자극이 합해져서</a:t>
            </a:r>
            <a:endParaRPr lang="en-US" altLang="ko-KR" sz="2000" dirty="0"/>
          </a:p>
          <a:p>
            <a:pPr lvl="0">
              <a:spcBef>
                <a:spcPts val="0"/>
              </a:spcBef>
              <a:buNone/>
            </a:pPr>
            <a:endParaRPr lang="en" altLang="ko-KR" sz="2000" dirty="0"/>
          </a:p>
          <a:p>
            <a:pPr lvl="0">
              <a:spcBef>
                <a:spcPts val="0"/>
              </a:spcBef>
              <a:buNone/>
            </a:pPr>
            <a:r>
              <a:rPr lang="en" altLang="ko-KR" sz="2000" dirty="0"/>
              <a:t>그 값이 어느 값 이상일 경우</a:t>
            </a:r>
            <a:endParaRPr lang="en-US" altLang="ko-KR" sz="2000" dirty="0"/>
          </a:p>
          <a:p>
            <a:pPr lvl="0">
              <a:spcBef>
                <a:spcPts val="0"/>
              </a:spcBef>
              <a:buNone/>
            </a:pPr>
            <a:endParaRPr lang="en" altLang="ko-KR" sz="2000" dirty="0"/>
          </a:p>
          <a:p>
            <a:pPr lvl="0">
              <a:spcBef>
                <a:spcPts val="0"/>
              </a:spcBef>
              <a:buNone/>
            </a:pPr>
            <a:r>
              <a:rPr lang="en" altLang="ko-KR" sz="2000" dirty="0"/>
              <a:t>축</a:t>
            </a:r>
            <a:r>
              <a:rPr lang="ko-KR" altLang="en-US" sz="2000" dirty="0"/>
              <a:t>삭</a:t>
            </a:r>
            <a:r>
              <a:rPr lang="en" altLang="ko-KR" sz="2000" dirty="0"/>
              <a:t>돌기로 자극을 </a:t>
            </a:r>
            <a:r>
              <a:rPr lang="ko-KR" altLang="en-US" sz="2000" dirty="0"/>
              <a:t>전달한다</a:t>
            </a:r>
            <a:endParaRPr lang="en" altLang="ko-KR" sz="2000" dirty="0"/>
          </a:p>
          <a:p>
            <a:pPr marL="0" indent="0">
              <a:buNone/>
            </a:pPr>
            <a:endParaRPr kumimoji="1" lang="ko-KR" altLang="en-US" dirty="0"/>
          </a:p>
        </p:txBody>
      </p:sp>
      <p:sp>
        <p:nvSpPr>
          <p:cNvPr id="6" name="Shape 677"/>
          <p:cNvSpPr txBox="1"/>
          <p:nvPr/>
        </p:nvSpPr>
        <p:spPr>
          <a:xfrm>
            <a:off x="6525000" y="6032060"/>
            <a:ext cx="2619000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"/>
              <a:t>http://</a:t>
            </a:r>
            <a:r>
              <a:rPr lang="en" sz="600" err="1"/>
              <a:t>m.blog.daum.net</a:t>
            </a:r>
            <a:r>
              <a:rPr lang="en" sz="600"/>
              <a:t>/lpds417/17453443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A2433E4-A391-473D-AD2A-9AB780E4D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537" y="2488130"/>
            <a:ext cx="35909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947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인공신경망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AE7BEE-F41D-49A9-ACFB-B87074DBA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신경 세포의 동작을 컴퓨터 적으로 구현 </a:t>
            </a:r>
            <a:r>
              <a:rPr lang="ko-KR" altLang="en-US" dirty="0" err="1"/>
              <a:t>한것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F7675ED-DC64-4E95-920A-B95550952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41" y="2745935"/>
            <a:ext cx="3590925" cy="3286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94ABE8F-3FF8-47B9-91E5-F78504914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179" y="2994497"/>
            <a:ext cx="4677641" cy="260014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DCBB03-187C-43DD-AACD-DA2DF6E0A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525" y="6115774"/>
            <a:ext cx="1352550" cy="2190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76EC9E-CEE1-41DA-81AC-E0BA93CEB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1570" y="5730009"/>
            <a:ext cx="1343025" cy="2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831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/>
              <a:t>퍼셉트론</a:t>
            </a:r>
            <a:r>
              <a:rPr kumimoji="1" lang="en-US" altLang="ko-KR" dirty="0"/>
              <a:t>(Perceptron)</a:t>
            </a:r>
            <a:endParaRPr kumimoji="1"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380143" y="1794433"/>
            <a:ext cx="7886700" cy="4456113"/>
          </a:xfrm>
        </p:spPr>
        <p:txBody>
          <a:bodyPr>
            <a:normAutofit/>
          </a:bodyPr>
          <a:lstStyle/>
          <a:p>
            <a:r>
              <a:rPr kumimoji="1" lang="ko-KR" altLang="en-US" sz="2000" dirty="0"/>
              <a:t>인공 신경망의 다른 이름</a:t>
            </a:r>
            <a:endParaRPr kumimoji="1" lang="en-US" altLang="ko-KR" sz="2000" dirty="0"/>
          </a:p>
          <a:p>
            <a:r>
              <a:rPr kumimoji="1" lang="ko-KR" altLang="en-US" sz="2000" dirty="0"/>
              <a:t>다수의 신호를 입력으로 받아 하나의 신호를 출력한다</a:t>
            </a:r>
          </a:p>
          <a:p>
            <a:r>
              <a:rPr kumimoji="1" lang="ko-KR" altLang="en-US" sz="2000" dirty="0"/>
              <a:t>퍼셉트론은 신호 </a:t>
            </a:r>
            <a:r>
              <a:rPr kumimoji="1" lang="en-US" altLang="ko-KR" sz="2000" dirty="0"/>
              <a:t>1</a:t>
            </a:r>
            <a:r>
              <a:rPr kumimoji="1" lang="ko-KR" altLang="en-US" sz="2000" dirty="0"/>
              <a:t>과 </a:t>
            </a:r>
            <a:r>
              <a:rPr kumimoji="1" lang="en-US" altLang="ko-KR" sz="2000" dirty="0"/>
              <a:t>0</a:t>
            </a:r>
            <a:r>
              <a:rPr kumimoji="1" lang="ko-KR" altLang="en-US" sz="2000" dirty="0"/>
              <a:t>을 가질 수 있다</a:t>
            </a:r>
            <a:endParaRPr kumimoji="1" lang="en-US" altLang="ko-KR" sz="2000" dirty="0"/>
          </a:p>
          <a:p>
            <a:r>
              <a:rPr kumimoji="1" lang="ko-KR" altLang="en-US" sz="2000" dirty="0"/>
              <a:t>주로 분류에 사용</a:t>
            </a:r>
          </a:p>
          <a:p>
            <a:r>
              <a:rPr kumimoji="1" lang="ko-KR" altLang="en-US" sz="2000" dirty="0"/>
              <a:t>활성화 함수는 </a:t>
            </a:r>
            <a:r>
              <a:rPr kumimoji="1" lang="en-US" altLang="ko-KR" sz="2000" dirty="0"/>
              <a:t>Sigmoid, </a:t>
            </a:r>
            <a:r>
              <a:rPr kumimoji="1" lang="en-US" altLang="ko-KR" sz="2000" dirty="0" err="1"/>
              <a:t>Relu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등이 있음</a:t>
            </a:r>
          </a:p>
        </p:txBody>
      </p:sp>
      <p:sp>
        <p:nvSpPr>
          <p:cNvPr id="49" name="Shape 684"/>
          <p:cNvSpPr/>
          <p:nvPr/>
        </p:nvSpPr>
        <p:spPr>
          <a:xfrm>
            <a:off x="1490618" y="3808140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685"/>
          <p:cNvSpPr/>
          <p:nvPr/>
        </p:nvSpPr>
        <p:spPr>
          <a:xfrm>
            <a:off x="1490618" y="4615390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686"/>
          <p:cNvSpPr/>
          <p:nvPr/>
        </p:nvSpPr>
        <p:spPr>
          <a:xfrm>
            <a:off x="1490618" y="5494065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687"/>
          <p:cNvSpPr/>
          <p:nvPr/>
        </p:nvSpPr>
        <p:spPr>
          <a:xfrm>
            <a:off x="3583743" y="4572515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3" name="Shape 688"/>
          <p:cNvCxnSpPr/>
          <p:nvPr/>
        </p:nvCxnSpPr>
        <p:spPr>
          <a:xfrm>
            <a:off x="2083568" y="4093890"/>
            <a:ext cx="14358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54" name="Shape 689"/>
          <p:cNvCxnSpPr/>
          <p:nvPr/>
        </p:nvCxnSpPr>
        <p:spPr>
          <a:xfrm>
            <a:off x="2083568" y="4822565"/>
            <a:ext cx="1411200" cy="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55" name="Shape 690"/>
          <p:cNvCxnSpPr/>
          <p:nvPr/>
        </p:nvCxnSpPr>
        <p:spPr>
          <a:xfrm rot="10800000" flipH="1">
            <a:off x="2104993" y="5093965"/>
            <a:ext cx="1389600" cy="57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56" name="Shape 691"/>
          <p:cNvSpPr txBox="1"/>
          <p:nvPr/>
        </p:nvSpPr>
        <p:spPr>
          <a:xfrm>
            <a:off x="1534868" y="3795215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57" name="Shape 692"/>
          <p:cNvSpPr txBox="1"/>
          <p:nvPr/>
        </p:nvSpPr>
        <p:spPr>
          <a:xfrm>
            <a:off x="1534868" y="4601765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</a:p>
        </p:txBody>
      </p:sp>
      <p:sp>
        <p:nvSpPr>
          <p:cNvPr id="58" name="Shape 693"/>
          <p:cNvSpPr txBox="1"/>
          <p:nvPr/>
        </p:nvSpPr>
        <p:spPr>
          <a:xfrm>
            <a:off x="1534868" y="5494065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59" name="Shape 694"/>
          <p:cNvSpPr txBox="1"/>
          <p:nvPr/>
        </p:nvSpPr>
        <p:spPr>
          <a:xfrm>
            <a:off x="2606318" y="3922440"/>
            <a:ext cx="4788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</a:p>
        </p:txBody>
      </p:sp>
      <p:sp>
        <p:nvSpPr>
          <p:cNvPr id="60" name="Shape 695"/>
          <p:cNvSpPr txBox="1"/>
          <p:nvPr/>
        </p:nvSpPr>
        <p:spPr>
          <a:xfrm>
            <a:off x="2581445" y="4508215"/>
            <a:ext cx="478799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800" baseline="-25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</a:p>
        </p:txBody>
      </p:sp>
      <p:sp>
        <p:nvSpPr>
          <p:cNvPr id="61" name="Shape 696"/>
          <p:cNvSpPr txBox="1"/>
          <p:nvPr/>
        </p:nvSpPr>
        <p:spPr>
          <a:xfrm>
            <a:off x="2625680" y="5043927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</a:p>
        </p:txBody>
      </p:sp>
      <p:sp>
        <p:nvSpPr>
          <p:cNvPr id="62" name="Shape 697"/>
          <p:cNvSpPr txBox="1"/>
          <p:nvPr/>
        </p:nvSpPr>
        <p:spPr>
          <a:xfrm>
            <a:off x="3627493" y="4508202"/>
            <a:ext cx="3903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+</a:t>
            </a:r>
          </a:p>
        </p:txBody>
      </p:sp>
      <p:sp>
        <p:nvSpPr>
          <p:cNvPr id="63" name="Shape 698"/>
          <p:cNvSpPr txBox="1"/>
          <p:nvPr/>
        </p:nvSpPr>
        <p:spPr>
          <a:xfrm>
            <a:off x="4017793" y="4236840"/>
            <a:ext cx="1561694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lang="en" sz="1200" baseline="-250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12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200" baseline="-250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12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+ w</a:t>
            </a:r>
            <a:r>
              <a:rPr lang="en" sz="1200" baseline="-250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en" sz="12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 sz="1200" baseline="-250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en" sz="12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+ b</a:t>
            </a:r>
          </a:p>
        </p:txBody>
      </p:sp>
      <p:cxnSp>
        <p:nvCxnSpPr>
          <p:cNvPr id="64" name="Shape 699"/>
          <p:cNvCxnSpPr/>
          <p:nvPr/>
        </p:nvCxnSpPr>
        <p:spPr>
          <a:xfrm>
            <a:off x="4150530" y="4744115"/>
            <a:ext cx="6978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65" name="Shape 700"/>
          <p:cNvSpPr/>
          <p:nvPr/>
        </p:nvSpPr>
        <p:spPr>
          <a:xfrm>
            <a:off x="4936343" y="4572515"/>
            <a:ext cx="478800" cy="428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" name="Shape 701"/>
          <p:cNvGrpSpPr/>
          <p:nvPr/>
        </p:nvGrpSpPr>
        <p:grpSpPr>
          <a:xfrm>
            <a:off x="5086493" y="4708265"/>
            <a:ext cx="178500" cy="157200"/>
            <a:chOff x="5236475" y="3971925"/>
            <a:chExt cx="178500" cy="157200"/>
          </a:xfrm>
        </p:grpSpPr>
        <p:cxnSp>
          <p:nvCxnSpPr>
            <p:cNvPr id="67" name="Shape 702"/>
            <p:cNvCxnSpPr/>
            <p:nvPr/>
          </p:nvCxnSpPr>
          <p:spPr>
            <a:xfrm flipH="1">
              <a:off x="5329475" y="3971925"/>
              <a:ext cx="6900" cy="157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8" name="Shape 703"/>
            <p:cNvCxnSpPr/>
            <p:nvPr/>
          </p:nvCxnSpPr>
          <p:spPr>
            <a:xfrm rot="10800000">
              <a:off x="5321975" y="3971925"/>
              <a:ext cx="93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9" name="Shape 704"/>
            <p:cNvCxnSpPr/>
            <p:nvPr/>
          </p:nvCxnSpPr>
          <p:spPr>
            <a:xfrm rot="10800000">
              <a:off x="5236475" y="4129125"/>
              <a:ext cx="93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70" name="Shape 705"/>
          <p:cNvSpPr txBox="1"/>
          <p:nvPr/>
        </p:nvSpPr>
        <p:spPr>
          <a:xfrm>
            <a:off x="6213318" y="4562465"/>
            <a:ext cx="1158900" cy="37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0 or 1</a:t>
            </a:r>
          </a:p>
        </p:txBody>
      </p:sp>
      <p:cxnSp>
        <p:nvCxnSpPr>
          <p:cNvPr id="71" name="Shape 706"/>
          <p:cNvCxnSpPr/>
          <p:nvPr/>
        </p:nvCxnSpPr>
        <p:spPr>
          <a:xfrm>
            <a:off x="5515505" y="4744115"/>
            <a:ext cx="6978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5144327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C34E5D-0795-4654-B032-2B4D5EC9206B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13016" y="5130051"/>
            <a:ext cx="8369300" cy="1281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800" b="1" dirty="0">
                <a:solidFill>
                  <a:schemeClr val="bg1"/>
                </a:solidFill>
              </a:rPr>
              <a:t>3.2 </a:t>
            </a:r>
            <a:r>
              <a:rPr lang="ko-KR" altLang="en-US" sz="2800" b="1" dirty="0">
                <a:solidFill>
                  <a:schemeClr val="bg1"/>
                </a:solidFill>
              </a:rPr>
              <a:t>인공 신경망을 이용한 </a:t>
            </a:r>
            <a:r>
              <a:rPr lang="en-US" altLang="ko-KR" sz="2800" b="1" dirty="0">
                <a:solidFill>
                  <a:schemeClr val="bg1"/>
                </a:solidFill>
              </a:rPr>
              <a:t>AND</a:t>
            </a:r>
            <a:r>
              <a:rPr lang="ko-KR" altLang="en-US" sz="2800" b="1" dirty="0">
                <a:solidFill>
                  <a:schemeClr val="bg1"/>
                </a:solidFill>
              </a:rPr>
              <a:t>연산</a:t>
            </a:r>
          </a:p>
        </p:txBody>
      </p:sp>
    </p:spTree>
    <p:extLst>
      <p:ext uri="{BB962C8B-B14F-4D97-AF65-F5344CB8AC3E}">
        <p14:creationId xmlns:p14="http://schemas.microsoft.com/office/powerpoint/2010/main" val="145940548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1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0" y="839788"/>
            <a:ext cx="7886700" cy="6461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ko-KR" altLang="en-US" dirty="0"/>
              <a:t>수식으로 나타낸 </a:t>
            </a:r>
            <a:r>
              <a:rPr lang="ko-KR" altLang="en-US" dirty="0" err="1"/>
              <a:t>퍼셉트론</a:t>
            </a:r>
            <a:endParaRPr lang="ko-KR" altLang="en-US" dirty="0"/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0B8D5635-D6E9-874E-9D0F-738B3E3C2F8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773238"/>
            <a:ext cx="2921000" cy="2552700"/>
          </a:xfrm>
          <a:noFill/>
          <a:ln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BDE956-0BCE-0849-817D-52312BDB5709}"/>
              </a:ext>
            </a:extLst>
          </p:cNvPr>
          <p:cNvSpPr txBox="1"/>
          <p:nvPr/>
        </p:nvSpPr>
        <p:spPr>
          <a:xfrm>
            <a:off x="755576" y="4797152"/>
            <a:ext cx="324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입력이 </a:t>
            </a:r>
            <a:r>
              <a:rPr lang="en-US" altLang="ko-KR" dirty="0"/>
              <a:t>2</a:t>
            </a:r>
            <a:r>
              <a:rPr lang="ko-KR" altLang="en-US" dirty="0"/>
              <a:t>개인 </a:t>
            </a:r>
            <a:r>
              <a:rPr lang="ko-KR" altLang="en-US" dirty="0" err="1"/>
              <a:t>퍼셉트론</a:t>
            </a:r>
            <a:endParaRPr kumimoji="1"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FCF541F-284F-6C41-AA79-5F31508FF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3046084"/>
            <a:ext cx="3606800" cy="11557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kumimoji="1" lang="ko-KR" altLang="en-US"/>
              <a:t>사과 기준 찾기</a:t>
            </a:r>
          </a:p>
        </p:txBody>
      </p:sp>
      <p:cxnSp>
        <p:nvCxnSpPr>
          <p:cNvPr id="5" name="Shape 140"/>
          <p:cNvCxnSpPr/>
          <p:nvPr/>
        </p:nvCxnSpPr>
        <p:spPr>
          <a:xfrm rot="10800000" flipH="1">
            <a:off x="1707403" y="5582868"/>
            <a:ext cx="5631600" cy="8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" name="Shape 141"/>
          <p:cNvSpPr txBox="1"/>
          <p:nvPr/>
        </p:nvSpPr>
        <p:spPr>
          <a:xfrm>
            <a:off x="6844503" y="5551843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크다</a:t>
            </a:r>
          </a:p>
        </p:txBody>
      </p:sp>
      <p:sp>
        <p:nvSpPr>
          <p:cNvPr id="7" name="Shape 142"/>
          <p:cNvSpPr txBox="1"/>
          <p:nvPr/>
        </p:nvSpPr>
        <p:spPr>
          <a:xfrm>
            <a:off x="1588178" y="5591718"/>
            <a:ext cx="747300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작다</a:t>
            </a:r>
          </a:p>
        </p:txBody>
      </p:sp>
      <p:sp>
        <p:nvSpPr>
          <p:cNvPr id="8" name="Shape 143"/>
          <p:cNvSpPr/>
          <p:nvPr/>
        </p:nvSpPr>
        <p:spPr>
          <a:xfrm>
            <a:off x="6137278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144"/>
          <p:cNvGrpSpPr/>
          <p:nvPr/>
        </p:nvGrpSpPr>
        <p:grpSpPr>
          <a:xfrm>
            <a:off x="3304240" y="3929243"/>
            <a:ext cx="747300" cy="1662475"/>
            <a:chOff x="3194512" y="2813675"/>
            <a:chExt cx="747300" cy="1662475"/>
          </a:xfrm>
        </p:grpSpPr>
        <p:cxnSp>
          <p:nvCxnSpPr>
            <p:cNvPr id="10" name="Shape 145"/>
            <p:cNvCxnSpPr/>
            <p:nvPr/>
          </p:nvCxnSpPr>
          <p:spPr>
            <a:xfrm flipH="1">
              <a:off x="3565612" y="3253350"/>
              <a:ext cx="5100" cy="12228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146"/>
            <p:cNvSpPr txBox="1"/>
            <p:nvPr/>
          </p:nvSpPr>
          <p:spPr>
            <a:xfrm>
              <a:off x="3194512" y="2813675"/>
              <a:ext cx="747300" cy="353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/>
                <a:t>기준</a:t>
              </a:r>
            </a:p>
          </p:txBody>
        </p:sp>
      </p:grpSp>
      <p:sp>
        <p:nvSpPr>
          <p:cNvPr id="13" name="Shape 143"/>
          <p:cNvSpPr/>
          <p:nvPr/>
        </p:nvSpPr>
        <p:spPr>
          <a:xfrm>
            <a:off x="2622832" y="5029443"/>
            <a:ext cx="289200" cy="261000"/>
          </a:xfrm>
          <a:prstGeom prst="flowChartConnector">
            <a:avLst/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7"/>
          <p:cNvSpPr txBox="1"/>
          <p:nvPr/>
        </p:nvSpPr>
        <p:spPr>
          <a:xfrm>
            <a:off x="2093976" y="4583630"/>
            <a:ext cx="1304442" cy="3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/>
              <a:t>안 </a:t>
            </a:r>
            <a:r>
              <a:rPr lang="en" err="1"/>
              <a:t>익은거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913360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인공 신경망의 </a:t>
            </a:r>
            <a:r>
              <a:rPr lang="en-US" altLang="ko-KR" dirty="0"/>
              <a:t>Cost </a:t>
            </a:r>
            <a:r>
              <a:rPr lang="ko-KR" altLang="en-US" dirty="0"/>
              <a:t>함수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96420F-64DD-41E0-89D6-EB070AFDF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log</a:t>
            </a:r>
            <a:r>
              <a:rPr lang="ko-KR" altLang="en-US" dirty="0"/>
              <a:t>를 이용해서 </a:t>
            </a:r>
            <a:r>
              <a:rPr lang="en-US" altLang="ko-KR" dirty="0"/>
              <a:t>Cost </a:t>
            </a:r>
            <a:r>
              <a:rPr lang="ko-KR" altLang="en-US" dirty="0"/>
              <a:t>함수를 구현</a:t>
            </a:r>
            <a:endParaRPr lang="en-US" altLang="ko-KR" dirty="0"/>
          </a:p>
          <a:p>
            <a:pPr marL="422087" lvl="1" indent="0">
              <a:buNone/>
            </a:pPr>
            <a:r>
              <a:rPr lang="en-US" altLang="ko-KR" dirty="0"/>
              <a:t>log(0) = </a:t>
            </a:r>
            <a:r>
              <a:rPr lang="ko-KR" altLang="en-US" dirty="0"/>
              <a:t>음의 무한대</a:t>
            </a:r>
            <a:endParaRPr lang="en-US" altLang="ko-KR" dirty="0"/>
          </a:p>
          <a:p>
            <a:pPr marL="422087" lvl="1" indent="0">
              <a:buNone/>
            </a:pPr>
            <a:r>
              <a:rPr lang="en-US" altLang="ko-KR" dirty="0"/>
              <a:t>log(1) = 0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3AA280-05CE-4F75-83EE-95D88D931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66" y="3272823"/>
            <a:ext cx="5392016" cy="3035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AECD01-CF9E-4FF7-A186-01792474273F}"/>
              </a:ext>
            </a:extLst>
          </p:cNvPr>
          <p:cNvSpPr txBox="1"/>
          <p:nvPr/>
        </p:nvSpPr>
        <p:spPr>
          <a:xfrm>
            <a:off x="6660573" y="5257798"/>
            <a:ext cx="2148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0~1 </a:t>
            </a:r>
            <a:r>
              <a:rPr lang="ko-KR" altLang="en-US" dirty="0"/>
              <a:t>사이의 </a:t>
            </a:r>
            <a:r>
              <a:rPr lang="ko-KR" altLang="en-US" dirty="0" err="1"/>
              <a:t>로그값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7545C-D665-4351-99C8-D1C1F8911AF6}"/>
              </a:ext>
            </a:extLst>
          </p:cNvPr>
          <p:cNvSpPr txBox="1"/>
          <p:nvPr/>
        </p:nvSpPr>
        <p:spPr>
          <a:xfrm>
            <a:off x="1018309" y="5939397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</a:t>
            </a:r>
            <a:r>
              <a:rPr lang="ko-KR" altLang="en-US" dirty="0"/>
              <a:t>∞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8F2D01-B576-4DD3-9B6C-7F81580BC80C}"/>
              </a:ext>
            </a:extLst>
          </p:cNvPr>
          <p:cNvSpPr txBox="1"/>
          <p:nvPr/>
        </p:nvSpPr>
        <p:spPr>
          <a:xfrm>
            <a:off x="5098472" y="32443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630742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인공 신경망의 </a:t>
            </a:r>
            <a:r>
              <a:rPr lang="en-US" altLang="ko-KR" dirty="0"/>
              <a:t>Cost </a:t>
            </a:r>
            <a:r>
              <a:rPr lang="ko-KR" altLang="en-US" dirty="0"/>
              <a:t>함수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96420F-64DD-41E0-89D6-EB070AFDF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0~1 </a:t>
            </a:r>
            <a:r>
              <a:rPr lang="ko-KR" altLang="en-US" dirty="0"/>
              <a:t>사이 </a:t>
            </a:r>
            <a:r>
              <a:rPr lang="en-US" altLang="ko-KR" dirty="0"/>
              <a:t>log</a:t>
            </a:r>
            <a:r>
              <a:rPr lang="ko-KR" altLang="en-US" dirty="0"/>
              <a:t>에 </a:t>
            </a:r>
            <a:r>
              <a:rPr lang="en-US" altLang="ko-KR" dirty="0"/>
              <a:t>- </a:t>
            </a:r>
            <a:r>
              <a:rPr lang="ko-KR" altLang="en-US" dirty="0"/>
              <a:t>를 곱한 </a:t>
            </a:r>
            <a:r>
              <a:rPr lang="en-US" altLang="ko-KR" dirty="0"/>
              <a:t>Cost </a:t>
            </a:r>
            <a:r>
              <a:rPr lang="ko-KR" altLang="en-US" dirty="0"/>
              <a:t>함수를 이용해서 </a:t>
            </a:r>
            <a:r>
              <a:rPr lang="en-US" altLang="ko-KR" dirty="0"/>
              <a:t>Gradient Decent</a:t>
            </a:r>
            <a:r>
              <a:rPr lang="ko-KR" altLang="en-US" dirty="0"/>
              <a:t>를 구현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AECD01-CF9E-4FF7-A186-01792474273F}"/>
              </a:ext>
            </a:extLst>
          </p:cNvPr>
          <p:cNvSpPr txBox="1"/>
          <p:nvPr/>
        </p:nvSpPr>
        <p:spPr>
          <a:xfrm>
            <a:off x="7219950" y="5257798"/>
            <a:ext cx="1588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0~1 </a:t>
            </a:r>
            <a:r>
              <a:rPr lang="ko-KR" altLang="en-US" dirty="0"/>
              <a:t>사이의 </a:t>
            </a:r>
            <a:r>
              <a:rPr lang="ko-KR" altLang="en-US" dirty="0" err="1"/>
              <a:t>로그값에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를 </a:t>
            </a:r>
            <a:r>
              <a:rPr lang="ko-KR" altLang="en-US" dirty="0" err="1"/>
              <a:t>곱한값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2E5614-5D83-493C-8AC2-FE64D81C6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714625"/>
            <a:ext cx="6667500" cy="3714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838AA1-F11D-4DE8-9DB8-42B6D654A54B}"/>
              </a:ext>
            </a:extLst>
          </p:cNvPr>
          <p:cNvSpPr txBox="1"/>
          <p:nvPr/>
        </p:nvSpPr>
        <p:spPr>
          <a:xfrm>
            <a:off x="1018309" y="2926033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8F368E-B927-4F78-984A-EB5AB7898135}"/>
              </a:ext>
            </a:extLst>
          </p:cNvPr>
          <p:cNvSpPr txBox="1"/>
          <p:nvPr/>
        </p:nvSpPr>
        <p:spPr>
          <a:xfrm>
            <a:off x="6054436" y="618112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217235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FBF2F2F-A5C4-43AD-BB4A-7904E4B26E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839788"/>
            <a:ext cx="7886700" cy="646112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인공 신경망의 </a:t>
            </a:r>
            <a:r>
              <a:rPr lang="en-US" altLang="ko-KR" dirty="0"/>
              <a:t>Cost </a:t>
            </a:r>
            <a:r>
              <a:rPr lang="ko-KR" altLang="en-US" dirty="0"/>
              <a:t>함수 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88A959-5C1C-4DEF-A8CB-1503D14EE9B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36419" y="1901536"/>
            <a:ext cx="7886700" cy="43992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H(x)</a:t>
            </a:r>
            <a:r>
              <a:rPr lang="ko-KR" altLang="en-US" dirty="0"/>
              <a:t>는 </a:t>
            </a:r>
            <a:r>
              <a:rPr lang="ko-KR" altLang="en-US" dirty="0" err="1"/>
              <a:t>예측한값</a:t>
            </a:r>
            <a:endParaRPr lang="en-US" altLang="ko-KR" dirty="0"/>
          </a:p>
          <a:p>
            <a:r>
              <a:rPr lang="en-US" altLang="ko-KR" dirty="0"/>
              <a:t>y</a:t>
            </a:r>
            <a:r>
              <a:rPr lang="ko-KR" altLang="en-US" dirty="0"/>
              <a:t>는 실제 값</a:t>
            </a:r>
            <a:endParaRPr lang="en-US" altLang="ko-KR" dirty="0"/>
          </a:p>
          <a:p>
            <a:r>
              <a:rPr lang="ko-KR" altLang="en-US" dirty="0" err="1"/>
              <a:t>실제값이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가 </a:t>
            </a:r>
            <a:r>
              <a:rPr lang="en-US" altLang="ko-KR" dirty="0"/>
              <a:t>1</a:t>
            </a:r>
            <a:r>
              <a:rPr lang="ko-KR" altLang="en-US" dirty="0"/>
              <a:t>일 때</a:t>
            </a:r>
          </a:p>
          <a:p>
            <a:pPr lvl="1"/>
            <a:r>
              <a:rPr lang="ko-KR" altLang="en-US" dirty="0"/>
              <a:t>  </a:t>
            </a:r>
            <a:r>
              <a:rPr lang="ko-KR" altLang="en-US" dirty="0" err="1"/>
              <a:t>예측값</a:t>
            </a:r>
            <a:r>
              <a:rPr lang="ko-KR" altLang="en-US" dirty="0"/>
              <a:t> </a:t>
            </a:r>
            <a:r>
              <a:rPr lang="en-US" altLang="ko-KR" sz="2000" dirty="0"/>
              <a:t>H(X) = 1</a:t>
            </a:r>
            <a:r>
              <a:rPr lang="ko-KR" altLang="en-US" sz="2000" dirty="0"/>
              <a:t>일 때는 왼쪽 그래프에서 </a:t>
            </a:r>
            <a:r>
              <a:rPr lang="en-US" altLang="ko-KR" sz="2000" dirty="0"/>
              <a:t> </a:t>
            </a:r>
            <a:r>
              <a:rPr lang="ko-KR" altLang="en-US" sz="2000" dirty="0"/>
              <a:t>오차는 </a:t>
            </a:r>
            <a:r>
              <a:rPr lang="en-US" altLang="ko-KR" sz="2000" dirty="0"/>
              <a:t>0</a:t>
            </a:r>
            <a:r>
              <a:rPr lang="ko-KR" altLang="en-US" sz="2000" dirty="0"/>
              <a:t>이 된다</a:t>
            </a:r>
            <a:r>
              <a:rPr lang="en-US" altLang="ko-KR" sz="2000" dirty="0"/>
              <a:t>. (cost=0)</a:t>
            </a:r>
          </a:p>
          <a:p>
            <a:pPr lvl="1"/>
            <a:r>
              <a:rPr lang="en-US" altLang="ko-KR" sz="2000" dirty="0"/>
              <a:t>  </a:t>
            </a:r>
            <a:r>
              <a:rPr lang="ko-KR" altLang="en-US" sz="2000" dirty="0" err="1"/>
              <a:t>예측값</a:t>
            </a:r>
            <a:r>
              <a:rPr lang="ko-KR" altLang="en-US" sz="2000" dirty="0"/>
              <a:t> </a:t>
            </a:r>
            <a:r>
              <a:rPr lang="en-US" altLang="ko-KR" sz="2000" dirty="0"/>
              <a:t>H(X) = 0</a:t>
            </a:r>
            <a:r>
              <a:rPr lang="ko-KR" altLang="en-US" sz="2000" dirty="0"/>
              <a:t>일 때는 왼쪽 그래프에서 오차 무한대</a:t>
            </a:r>
            <a:r>
              <a:rPr lang="en-US" altLang="ko-KR" sz="2000" dirty="0"/>
              <a:t>(∞)</a:t>
            </a:r>
            <a:r>
              <a:rPr lang="ko-KR" altLang="en-US" sz="2000" dirty="0"/>
              <a:t>가 된다</a:t>
            </a:r>
            <a:r>
              <a:rPr lang="en-US" altLang="ko-KR" sz="2000" dirty="0"/>
              <a:t>. (cost=</a:t>
            </a:r>
            <a:r>
              <a:rPr lang="ko-KR" altLang="en-US" sz="2000" dirty="0"/>
              <a:t>무한대</a:t>
            </a:r>
            <a:r>
              <a:rPr lang="en-US" altLang="ko-KR" sz="2000" dirty="0"/>
              <a:t>)</a:t>
            </a:r>
          </a:p>
          <a:p>
            <a:endParaRPr lang="en-US" altLang="ko-KR" sz="2400" dirty="0"/>
          </a:p>
          <a:p>
            <a:r>
              <a:rPr lang="en-US" altLang="ko-KR" sz="2400" dirty="0"/>
              <a:t>  </a:t>
            </a:r>
            <a:r>
              <a:rPr lang="ko-KR" altLang="en-US" sz="2400" dirty="0" err="1"/>
              <a:t>실제값</a:t>
            </a:r>
            <a:r>
              <a:rPr lang="ko-KR" altLang="en-US" sz="2400" dirty="0"/>
              <a:t> </a:t>
            </a:r>
            <a:r>
              <a:rPr lang="en-US" altLang="ko-KR" sz="2400" dirty="0"/>
              <a:t>y</a:t>
            </a:r>
            <a:r>
              <a:rPr lang="ko-KR" altLang="en-US" sz="2400" dirty="0"/>
              <a:t>가 </a:t>
            </a:r>
            <a:r>
              <a:rPr lang="en-US" altLang="ko-KR" sz="2400" dirty="0"/>
              <a:t>0</a:t>
            </a:r>
            <a:r>
              <a:rPr lang="ko-KR" altLang="en-US" sz="2400" dirty="0"/>
              <a:t>일 때</a:t>
            </a:r>
          </a:p>
          <a:p>
            <a:pPr lvl="1"/>
            <a:r>
              <a:rPr lang="ko-KR" altLang="en-US" sz="2000" dirty="0"/>
              <a:t>  </a:t>
            </a:r>
            <a:r>
              <a:rPr lang="ko-KR" altLang="en-US" sz="2000" dirty="0" err="1"/>
              <a:t>예측값</a:t>
            </a:r>
            <a:r>
              <a:rPr lang="ko-KR" altLang="en-US" sz="2000" dirty="0"/>
              <a:t> </a:t>
            </a:r>
            <a:r>
              <a:rPr lang="en-US" altLang="ko-KR" sz="2000" dirty="0"/>
              <a:t>H(X) = 0</a:t>
            </a:r>
            <a:r>
              <a:rPr lang="ko-KR" altLang="en-US" sz="2000" dirty="0"/>
              <a:t>일 때는 오른쪽 그래프에서 오차는 </a:t>
            </a:r>
            <a:r>
              <a:rPr lang="en-US" altLang="ko-KR" sz="2000" dirty="0"/>
              <a:t>0</a:t>
            </a:r>
            <a:r>
              <a:rPr lang="ko-KR" altLang="en-US" sz="2000" dirty="0"/>
              <a:t>이 된다</a:t>
            </a:r>
            <a:r>
              <a:rPr lang="en-US" altLang="ko-KR" sz="2000" dirty="0"/>
              <a:t>. (cost=0)</a:t>
            </a:r>
          </a:p>
          <a:p>
            <a:pPr lvl="1"/>
            <a:r>
              <a:rPr lang="en-US" altLang="ko-KR" sz="2000" dirty="0"/>
              <a:t>  </a:t>
            </a:r>
            <a:r>
              <a:rPr lang="ko-KR" altLang="en-US" sz="2000" dirty="0" err="1"/>
              <a:t>예측값</a:t>
            </a:r>
            <a:r>
              <a:rPr lang="ko-KR" altLang="en-US" sz="2000" dirty="0"/>
              <a:t> </a:t>
            </a:r>
            <a:r>
              <a:rPr lang="en-US" altLang="ko-KR" sz="2000" dirty="0"/>
              <a:t>H(X) = 1</a:t>
            </a:r>
            <a:r>
              <a:rPr lang="ko-KR" altLang="en-US" sz="2000" dirty="0"/>
              <a:t>일 때는 오른쪽 그래프에서 오차는 무한대가 된다</a:t>
            </a:r>
            <a:r>
              <a:rPr lang="en-US" altLang="ko-KR" sz="2000" dirty="0"/>
              <a:t>. (cost=</a:t>
            </a:r>
            <a:r>
              <a:rPr lang="ko-KR" altLang="en-US" sz="2000" dirty="0"/>
              <a:t>무한대</a:t>
            </a:r>
            <a:r>
              <a:rPr lang="en-US" altLang="ko-KR" sz="2000" dirty="0"/>
              <a:t>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543675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FBF2F2F-A5C4-43AD-BB4A-7904E4B26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인공 신경망의 </a:t>
            </a:r>
            <a:r>
              <a:rPr lang="en-US" altLang="ko-KR" dirty="0"/>
              <a:t>Cost </a:t>
            </a:r>
            <a:r>
              <a:rPr lang="ko-KR" altLang="en-US" dirty="0"/>
              <a:t>함수 </a:t>
            </a:r>
            <a:r>
              <a:rPr lang="en-US" altLang="ko-KR" dirty="0"/>
              <a:t>(4)</a:t>
            </a:r>
            <a:endParaRPr lang="ko-KR" altLang="en-US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68DE995-5E4F-424A-9A92-AFAFF7DDF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y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 err="1"/>
              <a:t>일때와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 err="1"/>
              <a:t>일때는</a:t>
            </a:r>
            <a:r>
              <a:rPr lang="ko-KR" altLang="en-US" dirty="0"/>
              <a:t> </a:t>
            </a:r>
            <a:r>
              <a:rPr lang="en-US" altLang="ko-KR" dirty="0"/>
              <a:t>if </a:t>
            </a:r>
            <a:r>
              <a:rPr lang="ko-KR" altLang="en-US" dirty="0"/>
              <a:t>문을 사용하지 않고 하나의 수식으로 연결하면 다음과 같다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3E0E81-0E7A-4197-8D1F-C2A07E97C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61" y="2859090"/>
            <a:ext cx="6648450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416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051ADD5-63B1-4200-970A-EDA521049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altLang="ko-KR" smtClean="0"/>
              <a:t>94</a:t>
            </a:fld>
            <a:endParaRPr lang="ko-KR" altLang="en-US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5E080992-5823-457C-B349-7A4ACDCB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>
                <a:latin typeface="맑은 고딕" panose="020B0503020000020004" pitchFamily="50" charset="-127"/>
              </a:rPr>
              <a:t>시그모이드</a:t>
            </a:r>
            <a:r>
              <a:rPr lang="ko-KR" altLang="en-US" dirty="0">
                <a:latin typeface="맑은 고딕" panose="020B0503020000020004" pitchFamily="50" charset="-127"/>
              </a:rPr>
              <a:t> 함수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94049E31-4D25-4A87-A586-13BBB8FA3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4013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선형 회귀 결과를 </a:t>
            </a:r>
            <a:r>
              <a:rPr lang="en-US" altLang="ko-KR" sz="3200" dirty="0">
                <a:latin typeface="맑은 고딕" panose="020B0503020000020004" pitchFamily="50" charset="-127"/>
              </a:rPr>
              <a:t>0</a:t>
            </a:r>
            <a:r>
              <a:rPr lang="ko-KR" altLang="en-US" sz="3200" dirty="0">
                <a:latin typeface="맑은 고딕" panose="020B0503020000020004" pitchFamily="50" charset="-127"/>
              </a:rPr>
              <a:t>과 </a:t>
            </a:r>
            <a:r>
              <a:rPr lang="en-US" altLang="ko-KR" sz="3200" dirty="0">
                <a:latin typeface="맑은 고딕" panose="020B0503020000020004" pitchFamily="50" charset="-127"/>
              </a:rPr>
              <a:t>1 </a:t>
            </a:r>
            <a:r>
              <a:rPr lang="ko-KR" altLang="en-US" sz="3200" dirty="0">
                <a:latin typeface="맑은 고딕" panose="020B0503020000020004" pitchFamily="50" charset="-127"/>
              </a:rPr>
              <a:t>사이의 값으로 변환해서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리턴하는</a:t>
            </a:r>
            <a:r>
              <a:rPr lang="ko-KR" altLang="en-US" sz="3200" dirty="0">
                <a:latin typeface="맑은 고딕" panose="020B0503020000020004" pitchFamily="50" charset="-127"/>
              </a:rPr>
              <a:t> 함수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선형회귀 식 </a:t>
            </a:r>
            <a:r>
              <a:rPr lang="en-US" altLang="ko-KR" sz="3200" dirty="0" err="1">
                <a:latin typeface="맑은 고딕" panose="020B0503020000020004" pitchFamily="50" charset="-127"/>
              </a:rPr>
              <a:t>ax+b</a:t>
            </a:r>
            <a:r>
              <a:rPr lang="ko-KR" altLang="en-US" sz="3200" dirty="0">
                <a:latin typeface="맑은 고딕" panose="020B0503020000020004" pitchFamily="50" charset="-127"/>
              </a:rPr>
              <a:t>를 </a:t>
            </a:r>
            <a:r>
              <a:rPr lang="en-US" altLang="ko-KR" sz="3200" dirty="0">
                <a:latin typeface="맑은 고딕" panose="020B0503020000020004" pitchFamily="50" charset="-127"/>
              </a:rPr>
              <a:t>0</a:t>
            </a:r>
            <a:r>
              <a:rPr lang="ko-KR" altLang="en-US" sz="3200" dirty="0">
                <a:latin typeface="맑은 고딕" panose="020B0503020000020004" pitchFamily="50" charset="-127"/>
              </a:rPr>
              <a:t>과 </a:t>
            </a:r>
            <a:r>
              <a:rPr lang="en-US" altLang="ko-KR" sz="3200" dirty="0">
                <a:latin typeface="맑은 고딕" panose="020B0503020000020004" pitchFamily="50" charset="-127"/>
              </a:rPr>
              <a:t>1</a:t>
            </a:r>
            <a:r>
              <a:rPr lang="ko-KR" altLang="en-US" sz="3200" dirty="0">
                <a:latin typeface="맑은 고딕" panose="020B0503020000020004" pitchFamily="50" charset="-127"/>
              </a:rPr>
              <a:t>로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리턴하는</a:t>
            </a:r>
            <a:r>
              <a:rPr lang="ko-KR" altLang="en-US" sz="3200" dirty="0">
                <a:latin typeface="맑은 고딕" panose="020B0503020000020004" pitchFamily="50" charset="-127"/>
              </a:rPr>
              <a:t> </a:t>
            </a:r>
            <a:r>
              <a:rPr lang="ko-KR" altLang="en-US" sz="3200" dirty="0" err="1">
                <a:latin typeface="맑은 고딕" panose="020B0503020000020004" pitchFamily="50" charset="-127"/>
              </a:rPr>
              <a:t>시그모이드</a:t>
            </a:r>
            <a:r>
              <a:rPr lang="ko-KR" altLang="en-US" sz="3200" dirty="0">
                <a:latin typeface="맑은 고딕" panose="020B0503020000020004" pitchFamily="50" charset="-127"/>
              </a:rPr>
              <a:t> 함수 수식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여기서 </a:t>
            </a:r>
            <a:r>
              <a:rPr lang="en-US" altLang="ko-KR" sz="3200" dirty="0">
                <a:latin typeface="맑은 고딕" panose="020B0503020000020004" pitchFamily="50" charset="-127"/>
              </a:rPr>
              <a:t>e</a:t>
            </a:r>
            <a:r>
              <a:rPr lang="ko-KR" altLang="en-US" sz="3200" dirty="0">
                <a:latin typeface="맑은 고딕" panose="020B0503020000020004" pitchFamily="50" charset="-127"/>
              </a:rPr>
              <a:t>는 자연 상수라고 불리는 무리수로 값은 </a:t>
            </a:r>
            <a:r>
              <a:rPr lang="en-US" altLang="ko-KR" sz="3200" dirty="0">
                <a:latin typeface="맑은 고딕" panose="020B0503020000020004" pitchFamily="50" charset="-127"/>
              </a:rPr>
              <a:t>2.71828...</a:t>
            </a: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파이</a:t>
            </a:r>
            <a:r>
              <a:rPr lang="en-US" altLang="ko-KR" sz="3200" dirty="0">
                <a:latin typeface="맑은 고딕" panose="020B0503020000020004" pitchFamily="50" charset="-127"/>
              </a:rPr>
              <a:t>(π)</a:t>
            </a:r>
            <a:r>
              <a:rPr lang="ko-KR" altLang="en-US" sz="3200" dirty="0">
                <a:latin typeface="맑은 고딕" panose="020B0503020000020004" pitchFamily="50" charset="-127"/>
              </a:rPr>
              <a:t>처럼 수학에서 중요하게 사용되는 상수로 고정된 값이므로 우리가 따로 구해야 하는 값은 아님</a:t>
            </a:r>
            <a:endParaRPr lang="en-US" altLang="ko-KR" sz="3200" dirty="0">
              <a:latin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3200" dirty="0">
                <a:latin typeface="맑은 고딕" panose="020B0503020000020004" pitchFamily="50" charset="-127"/>
              </a:rPr>
              <a:t>우리가 구해야 하는 값은 결국</a:t>
            </a:r>
            <a:r>
              <a:rPr lang="ko-KR" altLang="en-US" sz="3200" dirty="0">
                <a:solidFill>
                  <a:srgbClr val="FF0000"/>
                </a:solidFill>
                <a:latin typeface="맑은 고딕" panose="020B0503020000020004" pitchFamily="50" charset="-127"/>
              </a:rPr>
              <a:t>  </a:t>
            </a:r>
            <a:r>
              <a:rPr lang="en-US" altLang="ko-KR" sz="3200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Wx+b</a:t>
            </a:r>
            <a:r>
              <a:rPr lang="ko-KR" altLang="en-US" sz="3200" dirty="0">
                <a:solidFill>
                  <a:srgbClr val="FF0000"/>
                </a:solidFill>
                <a:latin typeface="맑은 고딕" panose="020B0503020000020004" pitchFamily="50" charset="-127"/>
              </a:rPr>
              <a:t>에서 </a:t>
            </a:r>
            <a:r>
              <a:rPr lang="en-US" altLang="ko-KR" sz="3200" dirty="0">
                <a:solidFill>
                  <a:srgbClr val="FF0000"/>
                </a:solidFill>
                <a:latin typeface="맑은 고딕" panose="020B0503020000020004" pitchFamily="50" charset="-127"/>
              </a:rPr>
              <a:t>W</a:t>
            </a:r>
            <a:r>
              <a:rPr lang="ko-KR" altLang="en-US" sz="3200" dirty="0">
                <a:solidFill>
                  <a:srgbClr val="FF0000"/>
                </a:solidFill>
                <a:latin typeface="맑은 고딕" panose="020B0503020000020004" pitchFamily="50" charset="-127"/>
              </a:rPr>
              <a:t>와 </a:t>
            </a:r>
            <a:r>
              <a:rPr lang="en-US" altLang="ko-KR" sz="3200" dirty="0">
                <a:solidFill>
                  <a:srgbClr val="FF0000"/>
                </a:solidFill>
                <a:latin typeface="맑은 고딕" panose="020B0503020000020004" pitchFamily="50" charset="-127"/>
              </a:rPr>
              <a:t>b</a:t>
            </a:r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4B5A68-148D-46CC-9C2C-2236065E6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24" y="2799319"/>
            <a:ext cx="2140839" cy="1004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CD1962-8374-4F3F-8C01-CE86CCB723C5}"/>
              </a:ext>
            </a:extLst>
          </p:cNvPr>
          <p:cNvSpPr txBox="1"/>
          <p:nvPr/>
        </p:nvSpPr>
        <p:spPr>
          <a:xfrm>
            <a:off x="2306781" y="3284761"/>
            <a:ext cx="706582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100" b="1" i="1" dirty="0"/>
              <a:t>(</a:t>
            </a:r>
            <a:r>
              <a:rPr lang="en-US" altLang="ko-KR" sz="1100" b="1" i="1" dirty="0" err="1"/>
              <a:t>Wx+b</a:t>
            </a:r>
            <a:r>
              <a:rPr lang="en-US" altLang="ko-KR" sz="1100" b="1" i="1" dirty="0"/>
              <a:t>)</a:t>
            </a:r>
            <a:endParaRPr lang="ko-KR" altLang="en-US" sz="1100" b="1" i="1" dirty="0"/>
          </a:p>
        </p:txBody>
      </p:sp>
    </p:spTree>
    <p:extLst>
      <p:ext uri="{BB962C8B-B14F-4D97-AF65-F5344CB8AC3E}">
        <p14:creationId xmlns:p14="http://schemas.microsoft.com/office/powerpoint/2010/main" val="36117802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51553" y="1312965"/>
            <a:ext cx="5472755" cy="485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시그모이드 함수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3177" y="2007624"/>
            <a:ext cx="7841223" cy="1758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선형 회귀에서 우리가 구해야 하는 것이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였듯이 여기서도 마찬가지</a:t>
            </a:r>
            <a:endParaRPr lang="en-US" altLang="ko-KR" sz="135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앞서 구한 직선의 방정식과는 다르게 여기에서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는 어떤 의미를 지니고 있을까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 </a:t>
            </a: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endParaRPr lang="en-US" altLang="ko-KR" sz="135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먼저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는 그래프의 경사도를 결정</a:t>
            </a:r>
            <a:endParaRPr lang="en-US" altLang="ko-KR" sz="135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14313" indent="-214313">
              <a:lnSpc>
                <a:spcPct val="165000"/>
              </a:lnSpc>
              <a:buClr>
                <a:srgbClr val="F6CC2C"/>
              </a:buClr>
              <a:buFont typeface="Wingdings" panose="05000000000000000000" pitchFamily="2" charset="2"/>
              <a:buChar char="§"/>
            </a:pP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 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값이 커지면 경사가 커지고 </a:t>
            </a:r>
            <a:r>
              <a:rPr lang="en-US" altLang="ko-KR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 </a:t>
            </a:r>
            <a:r>
              <a:rPr lang="ko-KR" altLang="en-US" sz="13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값이 작아지면 경사가 작아짐</a:t>
            </a:r>
            <a:endParaRPr lang="en-US" altLang="ko-KR" sz="135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2" y="4143383"/>
            <a:ext cx="6476999" cy="14496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2" y="5522663"/>
            <a:ext cx="6857999" cy="321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5000"/>
              </a:lnSpc>
              <a:buClr>
                <a:srgbClr val="F6CC2C"/>
              </a:buClr>
            </a:pP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 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값이 클 때와 작을 때의 그래프 변화</a:t>
            </a:r>
            <a:endParaRPr lang="en-US" altLang="ko-KR" sz="105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6082F50-B570-4554-A936-238C2C88743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864475" y="6224588"/>
            <a:ext cx="1279525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altLang="ko-KR" b="1" smtClean="0"/>
              <a:t>95</a:t>
            </a:fld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045019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"/>
          <p:cNvPicPr>
            <a:picLocks noChangeAspect="1"/>
          </p:cNvPicPr>
          <p:nvPr/>
        </p:nvPicPr>
        <p:blipFill rotWithShape="1">
          <a:blip r:embed="rId3"/>
          <a:srcRect r="54352"/>
          <a:stretch/>
        </p:blipFill>
        <p:spPr>
          <a:xfrm>
            <a:off x="838789" y="3581685"/>
            <a:ext cx="3816338" cy="31239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FF8D29F-308C-412C-BB2F-1717937F9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고급 경사 </a:t>
            </a:r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AB4C6C-D8F6-4B7C-A9A5-3E0439258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327" y="1520486"/>
            <a:ext cx="8229600" cy="4525963"/>
          </a:xfrm>
        </p:spPr>
        <p:txBody>
          <a:bodyPr/>
          <a:lstStyle/>
          <a:p>
            <a:r>
              <a:rPr lang="ko-KR" altLang="en-US" sz="2400" dirty="0"/>
              <a:t>속도와 정확도 문제</a:t>
            </a:r>
            <a:r>
              <a:rPr lang="en-US" altLang="ko-KR" sz="2400" dirty="0"/>
              <a:t>!</a:t>
            </a:r>
          </a:p>
          <a:p>
            <a:r>
              <a:rPr lang="ko-KR" altLang="en-US" sz="2400" dirty="0"/>
              <a:t>경사 하강법은 정확하게 가중치를 찾아가지만</a:t>
            </a:r>
            <a:r>
              <a:rPr lang="en-US" altLang="ko-KR" sz="2400" dirty="0"/>
              <a:t>, </a:t>
            </a:r>
            <a:r>
              <a:rPr lang="ko-KR" altLang="en-US" sz="2400" dirty="0"/>
              <a:t>한 번 업데이트할 때마다 전체 데이터를 미분해야 하므로 </a:t>
            </a:r>
            <a:r>
              <a:rPr lang="ko-KR" altLang="en-US" sz="2400" dirty="0" err="1"/>
              <a:t>계산량이</a:t>
            </a:r>
            <a:r>
              <a:rPr lang="ko-KR" altLang="en-US" sz="2400" dirty="0"/>
              <a:t> 매우 많다는 단점이 있음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8674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8D29F-308C-412C-BB2F-1717937F9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고급 경사 </a:t>
            </a:r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AB4C6C-D8F6-4B7C-A9A5-3E0439258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327" y="1520486"/>
            <a:ext cx="8229600" cy="4525963"/>
          </a:xfrm>
        </p:spPr>
        <p:txBody>
          <a:bodyPr/>
          <a:lstStyle/>
          <a:p>
            <a:r>
              <a:rPr lang="ko-KR" altLang="en-US" sz="2800" dirty="0"/>
              <a:t>확률적 경사 </a:t>
            </a:r>
            <a:r>
              <a:rPr lang="ko-KR" altLang="en-US" sz="2800" dirty="0" err="1"/>
              <a:t>하강법</a:t>
            </a:r>
            <a:r>
              <a:rPr lang="en-US" altLang="ko-KR" sz="2800" dirty="0"/>
              <a:t>(SGD)</a:t>
            </a:r>
          </a:p>
          <a:p>
            <a:pPr lvl="1"/>
            <a:r>
              <a:rPr lang="ko-KR" altLang="en-US" sz="2400" dirty="0"/>
              <a:t>전체 데이터를 사용하는 것이 아니라</a:t>
            </a:r>
            <a:r>
              <a:rPr lang="en-US" altLang="ko-KR" sz="2400" dirty="0"/>
              <a:t>, </a:t>
            </a:r>
            <a:r>
              <a:rPr lang="ko-KR" altLang="en-US" sz="2400" dirty="0"/>
              <a:t>랜덤하게 추출한 일부 데이터를 사용</a:t>
            </a:r>
          </a:p>
          <a:p>
            <a:pPr lvl="1"/>
            <a:r>
              <a:rPr lang="ko-KR" altLang="en-US" sz="2400" dirty="0"/>
              <a:t>일부 데이터를 사용하므로 더 빨리 그리고 자주 업데이트를 하는 것이 가능해짐</a:t>
            </a:r>
          </a:p>
          <a:p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36483546-7124-40E6-BAE4-F025CA723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55" y="3783467"/>
            <a:ext cx="774929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341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8D29F-308C-412C-BB2F-1717937F9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고급 경사 </a:t>
            </a:r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AB4C6C-D8F6-4B7C-A9A5-3E0439258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327" y="1520486"/>
            <a:ext cx="8229600" cy="4525963"/>
          </a:xfrm>
        </p:spPr>
        <p:txBody>
          <a:bodyPr/>
          <a:lstStyle/>
          <a:p>
            <a:r>
              <a:rPr lang="ko-KR" altLang="en-US" sz="2400" dirty="0"/>
              <a:t>모멘텀</a:t>
            </a:r>
          </a:p>
          <a:p>
            <a:pPr lvl="1"/>
            <a:r>
              <a:rPr lang="ko-KR" altLang="en-US" sz="2000" dirty="0"/>
              <a:t>경사 하강법과 마찬가지로 매번 기울기를 구하지만</a:t>
            </a:r>
            <a:r>
              <a:rPr lang="en-US" altLang="ko-KR" sz="2000" dirty="0"/>
              <a:t>, </a:t>
            </a:r>
            <a:r>
              <a:rPr lang="ko-KR" altLang="en-US" sz="2000" dirty="0"/>
              <a:t>이를 통해 오차를 수정하기 전 바로 앞 수정 값과 방향</a:t>
            </a:r>
            <a:r>
              <a:rPr lang="en-US" altLang="ko-KR" sz="2000" dirty="0"/>
              <a:t>(+, -)</a:t>
            </a:r>
            <a:r>
              <a:rPr lang="ko-KR" altLang="en-US" sz="2000" dirty="0"/>
              <a:t>을 참고하여 같은 방향으로 일정한 비율만 수정되게 하는 방법 </a:t>
            </a:r>
            <a:r>
              <a:rPr lang="en-US" altLang="ko-KR" sz="2000" dirty="0"/>
              <a:t>(</a:t>
            </a:r>
            <a:r>
              <a:rPr lang="ko-KR" altLang="en-US" sz="2000" dirty="0"/>
              <a:t>이동에 탄력을 더한다</a:t>
            </a:r>
            <a:r>
              <a:rPr lang="en-US" altLang="ko-KR" sz="2000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1">
            <a:extLst>
              <a:ext uri="{FF2B5EF4-FFF2-40B4-BE49-F238E27FC236}">
                <a16:creationId xmlns:a16="http://schemas.microsoft.com/office/drawing/2014/main" id="{66D206F5-A48E-4AD3-9983-3037620B0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09" y="3429000"/>
            <a:ext cx="7847164" cy="299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38208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8D29F-308C-412C-BB2F-1717937F9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647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고급 경사 </a:t>
            </a:r>
            <a:r>
              <a:rPr lang="ko-KR" altLang="en-US" sz="4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하강법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29F118-0D43-4918-9E74-63748779A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78631"/>
            <a:ext cx="8581350" cy="290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0737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지역정보개발원_교재 템플릿.pptx" id="{2D4D3C4E-C4D5-4636-BAB2-EDE513EB4C41}" vid="{FCA3BE2F-B864-48C1-B985-B51BA291E96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19550</TotalTime>
  <Words>6598</Words>
  <Application>Microsoft Office PowerPoint</Application>
  <PresentationFormat>화면 슬라이드 쇼(4:3)</PresentationFormat>
  <Paragraphs>1111</Paragraphs>
  <Slides>166</Slides>
  <Notes>86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166</vt:i4>
      </vt:variant>
    </vt:vector>
  </HeadingPairs>
  <TitlesOfParts>
    <vt:vector size="180" baseType="lpstr">
      <vt:lpstr>Apple SD 산돌고딕 Neo 옅은체</vt:lpstr>
      <vt:lpstr>NanumSquare</vt:lpstr>
      <vt:lpstr>Proxima Nova</vt:lpstr>
      <vt:lpstr>굴림</vt:lpstr>
      <vt:lpstr>나눔스퀘어</vt:lpstr>
      <vt:lpstr>나눔스퀘어 Bold</vt:lpstr>
      <vt:lpstr>맑은 고딕</vt:lpstr>
      <vt:lpstr>바탕</vt:lpstr>
      <vt:lpstr>Arial</vt:lpstr>
      <vt:lpstr>Calibri</vt:lpstr>
      <vt:lpstr>Times New Roman</vt:lpstr>
      <vt:lpstr>Trebuchet MS</vt:lpstr>
      <vt:lpstr>Wingdings</vt:lpstr>
      <vt:lpstr>2_Office 테마</vt:lpstr>
      <vt:lpstr>PowerPoint 프레젠테이션</vt:lpstr>
      <vt:lpstr>PowerPoint 프레젠테이션</vt:lpstr>
      <vt:lpstr>PowerPoint 프레젠테이션</vt:lpstr>
      <vt:lpstr>귤 익은 것 분류하기 - 사람</vt:lpstr>
      <vt:lpstr>귤 익은 것 분류하기 - 로봇</vt:lpstr>
      <vt:lpstr>귤 익은 것 분류하기 - 로봇</vt:lpstr>
      <vt:lpstr>사과 익은 거 분류하기 - 로봇</vt:lpstr>
      <vt:lpstr>사과 기준 찾기</vt:lpstr>
      <vt:lpstr>사과 기준 찾기</vt:lpstr>
      <vt:lpstr>사과 기준 찾기</vt:lpstr>
      <vt:lpstr>사과 기준 찾기</vt:lpstr>
      <vt:lpstr>사과 기준 찾기</vt:lpstr>
      <vt:lpstr>사과 기준 찾기</vt:lpstr>
      <vt:lpstr>사과 기준 찾기</vt:lpstr>
      <vt:lpstr>사과 기준 찾기</vt:lpstr>
      <vt:lpstr>사과 기준 찾기 – 찾았다!</vt:lpstr>
      <vt:lpstr>머신러닝</vt:lpstr>
      <vt:lpstr>머신러닝 용어</vt:lpstr>
      <vt:lpstr>PowerPoint 프레젠테이션</vt:lpstr>
      <vt:lpstr>사과 분류 적용</vt:lpstr>
      <vt:lpstr>사과 분류 적용 </vt:lpstr>
      <vt:lpstr>기준을 다시 찾자 – 색깔을 고려</vt:lpstr>
      <vt:lpstr>기준을 다시 찾자 – 가르자</vt:lpstr>
      <vt:lpstr>기준이 선이다</vt:lpstr>
      <vt:lpstr>새 기준의 의미</vt:lpstr>
      <vt:lpstr>선형 회귀</vt:lpstr>
      <vt:lpstr>선</vt:lpstr>
      <vt:lpstr>선과 점</vt:lpstr>
      <vt:lpstr>점의 값</vt:lpstr>
      <vt:lpstr>선으로 구분된 영역</vt:lpstr>
      <vt:lpstr>기준을 찾는다는 건</vt:lpstr>
      <vt:lpstr>선을 찾는 방법</vt:lpstr>
      <vt:lpstr>입력값에 비례하여 비중을 조정</vt:lpstr>
      <vt:lpstr>선을 학습하는 방법</vt:lpstr>
      <vt:lpstr>계산식의 다른 표현 - 그래프</vt:lpstr>
      <vt:lpstr>선을 찾을 수 있다</vt:lpstr>
      <vt:lpstr>머신러닝 용어</vt:lpstr>
      <vt:lpstr>PowerPoint 프레젠테이션</vt:lpstr>
      <vt:lpstr>비용 함수(Cost Function)</vt:lpstr>
      <vt:lpstr>학습과 비용함수</vt:lpstr>
      <vt:lpstr>경사 하강법(Gradient Descent)</vt:lpstr>
      <vt:lpstr>사과 예에서 학습방법</vt:lpstr>
      <vt:lpstr>1.4 기계학습을 이용한  데이터 분석</vt:lpstr>
      <vt:lpstr>인공지능 머신러닝 딥러닝</vt:lpstr>
      <vt:lpstr>머신러닝 종류</vt:lpstr>
      <vt:lpstr>머신러닝 종류</vt:lpstr>
      <vt:lpstr>머신러닝 종류</vt:lpstr>
      <vt:lpstr>머신러닝 종류</vt:lpstr>
      <vt:lpstr>머신러닝 기술 적용 분야</vt:lpstr>
      <vt:lpstr>머신러닝 기술 적용 분야</vt:lpstr>
      <vt:lpstr>머신러닝 기술 적용 분야</vt:lpstr>
      <vt:lpstr>머신러닝 기술 적용 분야</vt:lpstr>
      <vt:lpstr>딥 러닝의 추세</vt:lpstr>
      <vt:lpstr>PowerPoint 프레젠테이션</vt:lpstr>
      <vt:lpstr>딥러닝이란 무엇인가?</vt:lpstr>
      <vt:lpstr>PowerPoint 프레젠테이션</vt:lpstr>
      <vt:lpstr>PowerPoint 프레젠테이션</vt:lpstr>
      <vt:lpstr>딥러닝</vt:lpstr>
      <vt:lpstr>PowerPoint 프레젠테이션</vt:lpstr>
      <vt:lpstr>딥러닝</vt:lpstr>
      <vt:lpstr>PowerPoint 프레젠테이션</vt:lpstr>
      <vt:lpstr>1.5. 머신 러닝 및  딥러닝 사용의 예</vt:lpstr>
      <vt:lpstr>금융 분야 (1)</vt:lpstr>
      <vt:lpstr>금융 분야 (2)</vt:lpstr>
      <vt:lpstr>의료 분야 (1)</vt:lpstr>
      <vt:lpstr>의료 분야 (2)</vt:lpstr>
      <vt:lpstr>의료 분야 (3)</vt:lpstr>
      <vt:lpstr>IT 분야 (1)</vt:lpstr>
      <vt:lpstr>IT 분야 (2)</vt:lpstr>
      <vt:lpstr>IT 분야 (3)</vt:lpstr>
      <vt:lpstr>자동차 분야</vt:lpstr>
      <vt:lpstr>2.선형 회귀 분석</vt:lpstr>
      <vt:lpstr>선형회귀분석이란?</vt:lpstr>
      <vt:lpstr>회귀분석 적용분야 예시</vt:lpstr>
      <vt:lpstr>lab-04-01-linear-regression-01</vt:lpstr>
      <vt:lpstr>lab-04-01-linear-regression-01</vt:lpstr>
      <vt:lpstr>lab-04-01-linear-regression-01</vt:lpstr>
      <vt:lpstr>lab-04-01-linear-regression-01</vt:lpstr>
      <vt:lpstr>lab-04-01-linear-regression-01</vt:lpstr>
      <vt:lpstr>lab-04-01-linear-regression-01</vt:lpstr>
      <vt:lpstr>lab-04-01-linear-regression-01</vt:lpstr>
      <vt:lpstr>lab-04-01-linear-regression-01</vt:lpstr>
      <vt:lpstr>PowerPoint 프레젠테이션</vt:lpstr>
      <vt:lpstr>PowerPoint 프레젠테이션</vt:lpstr>
      <vt:lpstr>신경세포</vt:lpstr>
      <vt:lpstr>인공신경망</vt:lpstr>
      <vt:lpstr>퍼셉트론(Perceptron)</vt:lpstr>
      <vt:lpstr>PowerPoint 프레젠테이션</vt:lpstr>
      <vt:lpstr>수식으로 나타낸 퍼셉트론</vt:lpstr>
      <vt:lpstr>인공 신경망의 Cost 함수 (1)</vt:lpstr>
      <vt:lpstr>인공 신경망의 Cost 함수 (2)</vt:lpstr>
      <vt:lpstr>인공 신경망의 Cost 함수 (3)</vt:lpstr>
      <vt:lpstr>인공 신경망의 Cost 함수 (4)</vt:lpstr>
      <vt:lpstr>시그모이드 함수</vt:lpstr>
      <vt:lpstr>PowerPoint 프레젠테이션</vt:lpstr>
      <vt:lpstr>고급 경사 하강법</vt:lpstr>
      <vt:lpstr>고급 경사 하강법</vt:lpstr>
      <vt:lpstr>고급 경사 하강법</vt:lpstr>
      <vt:lpstr>고급 경사 하강법</vt:lpstr>
      <vt:lpstr>고급 경사 하강법</vt:lpstr>
      <vt:lpstr>PowerPoint 프레젠테이션</vt:lpstr>
      <vt:lpstr>퍼셉트론의 한계</vt:lpstr>
      <vt:lpstr>선형 분리 여부</vt:lpstr>
      <vt:lpstr>선형 분리 불가 문제의 해결법</vt:lpstr>
      <vt:lpstr>MLP(Multi Layer Perceptron)</vt:lpstr>
      <vt:lpstr>퍼셉트론의 능력</vt:lpstr>
      <vt:lpstr>PowerPoint 프레젠테이션</vt:lpstr>
      <vt:lpstr>심층 신경망을 이용한 XOR</vt:lpstr>
      <vt:lpstr>오차 역전파 (Backpropagation)</vt:lpstr>
      <vt:lpstr>오차 역전파 (Backpropagation)</vt:lpstr>
      <vt:lpstr>오차 역전파 (Backpropagation)</vt:lpstr>
      <vt:lpstr>신경망의 구현 과정</vt:lpstr>
      <vt:lpstr>신경망의 구현 과정</vt:lpstr>
      <vt:lpstr>PowerPoint 프레젠테이션</vt:lpstr>
      <vt:lpstr>MNIST 손글씨 인식</vt:lpstr>
      <vt:lpstr>MNIST 데이터셋</vt:lpstr>
      <vt:lpstr>기울기 소실 문제와 활성화 함수</vt:lpstr>
      <vt:lpstr>기울기 소실 문제와 활성화 함수</vt:lpstr>
      <vt:lpstr>기울기 소실 문제와 활성화 함수</vt:lpstr>
      <vt:lpstr>기울기 소실 문제와 활성화 함수</vt:lpstr>
      <vt:lpstr>기울기 소실 문제와 활성화 함수</vt:lpstr>
      <vt:lpstr>소프트맥스</vt:lpstr>
      <vt:lpstr>교차 엔트로피</vt:lpstr>
      <vt:lpstr>lab-05-04-mnist-01</vt:lpstr>
      <vt:lpstr>lab-05-04-mnist-01</vt:lpstr>
      <vt:lpstr>과적합 overfiting</vt:lpstr>
      <vt:lpstr>과적합</vt:lpstr>
      <vt:lpstr>드롭 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CNN은 이렇게작은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컨볼루션 신경망(CNN)</vt:lpstr>
      <vt:lpstr>CNN을 이용한 MNIST 이미지 분류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gylee</cp:lastModifiedBy>
  <cp:revision>857</cp:revision>
  <cp:lastPrinted>2017-06-08T03:54:08Z</cp:lastPrinted>
  <dcterms:created xsi:type="dcterms:W3CDTF">2017-05-08T00:37:53Z</dcterms:created>
  <dcterms:modified xsi:type="dcterms:W3CDTF">2022-07-04T06:20:18Z</dcterms:modified>
</cp:coreProperties>
</file>